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7.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3.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2.xml" ContentType="application/vnd.openxmlformats-officedocument.presentationml.tags+xml"/>
  <Override PartName="/ppt/tags/tag54.xml" ContentType="application/vnd.openxmlformats-officedocument.presentationml.tags+xml"/>
  <Override PartName="/ppt/tags/tag56.xml" ContentType="application/vnd.openxmlformats-officedocument.presentationml.tags+xml"/>
  <Override PartName="/ppt/tags/tag58.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9.xml" ContentType="application/vnd.openxmlformats-officedocument.presentationml.tags+xml"/>
  <Override PartName="/ppt/tags/tag71.xml" ContentType="application/vnd.openxmlformats-officedocument.presentationml.tags+xml"/>
  <Override PartName="/ppt/tags/tag73.xml" ContentType="application/vnd.openxmlformats-officedocument.presentationml.tags+xml"/>
  <Override PartName="/ppt/tags/tag75.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0.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9.xml" ContentType="application/vnd.openxmlformats-officedocument.presentationml.tags+xml"/>
  <Override PartName="/ppt/tags/tag171.xml" ContentType="application/vnd.openxmlformats-officedocument.presentationml.tags+xml"/>
  <Override PartName="/ppt/tags/tag173.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8.xml" ContentType="application/vnd.openxmlformats-officedocument.presentationml.tags+xml"/>
  <Override PartName="/ppt/tags/tag180.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8.xml" ContentType="application/vnd.openxmlformats-officedocument.presentationml.tags+xml"/>
  <Override PartName="/ppt/tags/tag210.xml" ContentType="application/vnd.openxmlformats-officedocument.presentationml.tags+xml"/>
  <Override PartName="/ppt/tags/tag212.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5.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30.xml" ContentType="application/vnd.openxmlformats-officedocument.presentationml.tags+xml"/>
  <Override PartName="/ppt/tags/tag232.xml" ContentType="application/vnd.openxmlformats-officedocument.presentationml.tags+xml"/>
  <Override PartName="/ppt/tags/tag234.xml" ContentType="application/vnd.openxmlformats-officedocument.presentationml.tags+xml"/>
  <Override PartName="/ppt/tags/tag236.xml" ContentType="application/vnd.openxmlformats-officedocument.presentationml.tags+xml"/>
  <Override PartName="/ppt/tags/tag238.xml" ContentType="application/vnd.openxmlformats-officedocument.presentationml.tags+xml"/>
  <Override PartName="/ppt/tags/tag240.xml" ContentType="application/vnd.openxmlformats-officedocument.presentationml.tags+xml"/>
  <Override PartName="/ppt/tags/tag242.xml" ContentType="application/vnd.openxmlformats-officedocument.presentationml.tags+xml"/>
  <Override PartName="/ppt/tags/tag244.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6.xml" ContentType="application/vnd.openxmlformats-officedocument.presentationml.tags+xml"/>
  <Override PartName="/ppt/tags/tag268.xml" ContentType="application/vnd.openxmlformats-officedocument.presentationml.tags+xml"/>
  <Override PartName="/ppt/tags/tag270.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9.xml" ContentType="application/vnd.openxmlformats-officedocument.presentationml.tags+xml"/>
  <Override PartName="/ppt/tags/tag381.xml" ContentType="application/vnd.openxmlformats-officedocument.presentationml.tags+xml"/>
  <Override PartName="/ppt/tags/tag383.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charts/chart4.xml" ContentType="application/vnd.openxmlformats-officedocument.drawingml.chart+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ink/ink1.xml" ContentType="application/inkml+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8.xml" ContentType="application/vnd.openxmlformats-officedocument.presentationml.tags+xml"/>
  <Override PartName="/ppt/tags/tag550.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charts/chart7.xml" ContentType="application/vnd.openxmlformats-officedocument.drawingml.chart+xml"/>
  <Override PartName="/ppt/tags/tag555.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9.xml" ContentType="application/vnd.openxmlformats-officedocument.presentationml.tags+xml"/>
  <Override PartName="/ppt/tags/tag571.xml" ContentType="application/vnd.openxmlformats-officedocument.presentationml.tags+xml"/>
  <Override PartName="/ppt/charts/chart8.xml" ContentType="application/vnd.openxmlformats-officedocument.drawingml.chart+xml"/>
  <Override PartName="/ppt/tags/tag573.xml" ContentType="application/vnd.openxmlformats-officedocument.presentationml.tags+xml"/>
  <Override PartName="/ppt/tags/tag575.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6.xml" ContentType="application/vnd.openxmlformats-officedocument.presentationml.tags+xml"/>
  <Override PartName="/ppt/tags/tag588.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6.xml" ContentType="application/vnd.openxmlformats-officedocument.presentationml.tags+xml"/>
  <Override PartName="/ppt/tags/tag598.xml" ContentType="application/vnd.openxmlformats-officedocument.presentationml.tags+xml"/>
  <Override PartName="/ppt/tags/tag600.xml" ContentType="application/vnd.openxmlformats-officedocument.presentationml.tags+xml"/>
  <Override PartName="/ppt/tags/tag602.xml" ContentType="application/vnd.openxmlformats-officedocument.presentationml.tags+xml"/>
  <Override PartName="/ppt/tags/tag604.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notesSlides/notesSlide5.xml" ContentType="application/vnd.openxmlformats-officedocument.presentationml.notesSlide+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3.xml" ContentType="application/vnd.openxmlformats-officedocument.presentationml.tags+xml"/>
  <Override PartName="/ppt/tags/tag655.xml" ContentType="application/vnd.openxmlformats-officedocument.presentationml.tags+xml"/>
  <Override PartName="/ppt/tags/tag657.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notesSlides/notesSlide29.xml" ContentType="application/vnd.openxmlformats-officedocument.presentationml.notesSlide+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xml" ContentType="application/vnd.openxmlformats-officedocument.presentationml.tags+xml"/>
  <Override PartName="/ppt/tags/tag2410.xml" ContentType="application/vnd.openxmlformats-officedocument.presentationml.tags+xml"/>
  <Override PartName="/ppt/tags/tag26.xml" ContentType="application/vnd.openxmlformats-officedocument.presentationml.tags+xml"/>
  <Override PartName="/ppt/tags/tag28.xml" ContentType="application/vnd.openxmlformats-officedocument.presentationml.tags+xml"/>
  <Override PartName="/ppt/tags/tag3010.xml" ContentType="application/vnd.openxmlformats-officedocument.presentationml.tags+xml"/>
  <Override PartName="/ppt/tags/tag32.xml" ContentType="application/vnd.openxmlformats-officedocument.presentationml.tags+xml"/>
  <Override PartName="/ppt/tags/tag34.xml" ContentType="application/vnd.openxmlformats-officedocument.presentationml.tags+xml"/>
  <Override PartName="/ppt/tags/tag3810.xml" ContentType="application/vnd.openxmlformats-officedocument.presentationml.tags+xml"/>
  <Override PartName="/ppt/tags/tag4010.xml" ContentType="application/vnd.openxmlformats-officedocument.presentationml.tags+xml"/>
  <Override PartName="/ppt/tags/tag43.xml" ContentType="application/vnd.openxmlformats-officedocument.presentationml.tags+xml"/>
  <Override PartName="/ppt/tags/tag46.xml" ContentType="application/vnd.openxmlformats-officedocument.presentationml.tags+xml"/>
  <Override PartName="/ppt/tags/tag4810.xml" ContentType="application/vnd.openxmlformats-officedocument.presentationml.tags+xml"/>
  <Override PartName="/ppt/tags/tag51.xml" ContentType="application/vnd.openxmlformats-officedocument.presentationml.tags+xml"/>
  <Override PartName="/ppt/tags/tag53.xml" ContentType="application/vnd.openxmlformats-officedocument.presentationml.tags+xml"/>
  <Override PartName="/ppt/tags/tag55.xml" ContentType="application/vnd.openxmlformats-officedocument.presentationml.tags+xml"/>
  <Override PartName="/ppt/tags/tag57.xml" ContentType="application/vnd.openxmlformats-officedocument.presentationml.tags+xml"/>
  <Override PartName="/ppt/tags/tag59.xml" ContentType="application/vnd.openxmlformats-officedocument.presentationml.tags+xml"/>
  <Override PartName="/ppt/tags/tag6210.xml" ContentType="application/vnd.openxmlformats-officedocument.presentationml.tags+xml"/>
  <Override PartName="/ppt/tags/tag6410.xml" ContentType="application/vnd.openxmlformats-officedocument.presentationml.tags+xml"/>
  <Override PartName="/ppt/tags/tag68.xml" ContentType="application/vnd.openxmlformats-officedocument.presentationml.tags+xml"/>
  <Override PartName="/ppt/tags/tag70.xml" ContentType="application/vnd.openxmlformats-officedocument.presentationml.tags+xml"/>
  <Override PartName="/ppt/tags/tag72.xml" ContentType="application/vnd.openxmlformats-officedocument.presentationml.tags+xml"/>
  <Override PartName="/ppt/tags/tag74.xml" ContentType="application/vnd.openxmlformats-officedocument.presentationml.tags+xml"/>
  <Override PartName="/ppt/tags/tag76.xml" ContentType="application/vnd.openxmlformats-officedocument.presentationml.tags+xml"/>
  <Override PartName="/ppt/tags/tag116.xml" ContentType="application/vnd.openxmlformats-officedocument.presentationml.tags+xml"/>
  <Override PartName="/ppt/tags/tag119.xml" ContentType="application/vnd.openxmlformats-officedocument.presentationml.tags+xml"/>
  <Override PartName="/ppt/tags/tag121.xml" ContentType="application/vnd.openxmlformats-officedocument.presentationml.tags+xml"/>
  <Override PartName="/ppt/tags/tag1270.xml" ContentType="application/vnd.openxmlformats-officedocument.presentationml.tags+xml"/>
  <Override PartName="/ppt/tags/tag168.xml" ContentType="application/vnd.openxmlformats-officedocument.presentationml.tags+xml"/>
  <Override PartName="/ppt/tags/tag170.xml" ContentType="application/vnd.openxmlformats-officedocument.presentationml.tags+xml"/>
  <Override PartName="/ppt/tags/tag172.xml" ContentType="application/vnd.openxmlformats-officedocument.presentationml.tags+xml"/>
  <Override PartName="/ppt/tags/tag174.xml" ContentType="application/vnd.openxmlformats-officedocument.presentationml.tags+xml"/>
  <Override PartName="/ppt/tags/tag177.xml" ContentType="application/vnd.openxmlformats-officedocument.presentationml.tags+xml"/>
  <Override PartName="/ppt/tags/tag179.xml" ContentType="application/vnd.openxmlformats-officedocument.presentationml.tags+xml"/>
  <Override PartName="/ppt/tags/tag181.xml" ContentType="application/vnd.openxmlformats-officedocument.presentationml.tags+xml"/>
  <Override PartName="/ppt/tags/tag1830.xml" ContentType="application/vnd.openxmlformats-officedocument.presentationml.tags+xml"/>
  <Override PartName="/ppt/tags/tag197.xml" ContentType="application/vnd.openxmlformats-officedocument.presentationml.tags+xml"/>
  <Override PartName="/ppt/tags/tag207.xml" ContentType="application/vnd.openxmlformats-officedocument.presentationml.tags+xml"/>
  <Override PartName="/ppt/tags/tag209.xml" ContentType="application/vnd.openxmlformats-officedocument.presentationml.tags+xml"/>
  <Override PartName="/ppt/tags/tag211.xml" ContentType="application/vnd.openxmlformats-officedocument.presentationml.tags+xml"/>
  <Override PartName="/ppt/tags/tag213.xml" ContentType="application/vnd.openxmlformats-officedocument.presentationml.tags+xml"/>
  <Override PartName="/ppt/tags/tag224.xml" ContentType="application/vnd.openxmlformats-officedocument.presentationml.tags+xml"/>
  <Override PartName="/ppt/tags/tag226.xml" ContentType="application/vnd.openxmlformats-officedocument.presentationml.tags+xml"/>
  <Override PartName="/ppt/tags/tag229.xml" ContentType="application/vnd.openxmlformats-officedocument.presentationml.tags+xml"/>
  <Override PartName="/ppt/tags/tag231.xml" ContentType="application/vnd.openxmlformats-officedocument.presentationml.tags+xml"/>
  <Override PartName="/ppt/tags/tag233.xml" ContentType="application/vnd.openxmlformats-officedocument.presentationml.tags+xml"/>
  <Override PartName="/ppt/tags/tag235.xml" ContentType="application/vnd.openxmlformats-officedocument.presentationml.tags+xml"/>
  <Override PartName="/ppt/tags/tag237.xml" ContentType="application/vnd.openxmlformats-officedocument.presentationml.tags+xml"/>
  <Override PartName="/ppt/tags/tag239.xml" ContentType="application/vnd.openxmlformats-officedocument.presentationml.tags+xml"/>
  <Override PartName="/ppt/tags/tag241.xml" ContentType="application/vnd.openxmlformats-officedocument.presentationml.tags+xml"/>
  <Override PartName="/ppt/tags/tag243.xml" ContentType="application/vnd.openxmlformats-officedocument.presentationml.tags+xml"/>
  <Override PartName="/ppt/tags/tag245.xml" ContentType="application/vnd.openxmlformats-officedocument.presentationml.tags+xml"/>
  <Override PartName="/ppt/tags/tag2470.xml" ContentType="application/vnd.openxmlformats-officedocument.presentationml.tags+xml"/>
  <Override PartName="/ppt/tags/tag2520.xml" ContentType="application/vnd.openxmlformats-officedocument.presentationml.tags+xml"/>
  <Override PartName="/ppt/tags/tag2540.xml" ContentType="application/vnd.openxmlformats-officedocument.presentationml.tags+xml"/>
  <Override PartName="/ppt/tags/tag262.xml" ContentType="application/vnd.openxmlformats-officedocument.presentationml.tags+xml"/>
  <Override PartName="/ppt/tags/tag265.xml" ContentType="application/vnd.openxmlformats-officedocument.presentationml.tags+xml"/>
  <Override PartName="/ppt/tags/tag267.xml" ContentType="application/vnd.openxmlformats-officedocument.presentationml.tags+xml"/>
  <Override PartName="/ppt/tags/tag269.xml" ContentType="application/vnd.openxmlformats-officedocument.presentationml.tags+xml"/>
  <Override PartName="/ppt/tags/tag271.xml" ContentType="application/vnd.openxmlformats-officedocument.presentationml.tags+xml"/>
  <Override PartName="/ppt/tags/tag378.xml" ContentType="application/vnd.openxmlformats-officedocument.presentationml.tags+xml"/>
  <Override PartName="/ppt/tags/tag380.xml" ContentType="application/vnd.openxmlformats-officedocument.presentationml.tags+xml"/>
  <Override PartName="/ppt/tags/tag382.xml" ContentType="application/vnd.openxmlformats-officedocument.presentationml.tags+xml"/>
  <Override PartName="/ppt/tags/tag384.xml" ContentType="application/vnd.openxmlformats-officedocument.presentationml.tags+xml"/>
  <Override PartName="/ppt/tags/tag547.xml" ContentType="application/vnd.openxmlformats-officedocument.presentationml.tags+xml"/>
  <Override PartName="/ppt/tags/tag549.xml" ContentType="application/vnd.openxmlformats-officedocument.presentationml.tags+xml"/>
  <Override PartName="/ppt/tags/tag551.xml" ContentType="application/vnd.openxmlformats-officedocument.presentationml.tags+xml"/>
  <Override PartName="/ppt/tags/tag554.xml" ContentType="application/vnd.openxmlformats-officedocument.presentationml.tags+xml"/>
  <Override PartName="/ppt/tags/tag556.xml" ContentType="application/vnd.openxmlformats-officedocument.presentationml.tags+xml"/>
  <Override PartName="/ppt/tags/tag568.xml" ContentType="application/vnd.openxmlformats-officedocument.presentationml.tags+xml"/>
  <Override PartName="/ppt/tags/tag570.xml" ContentType="application/vnd.openxmlformats-officedocument.presentationml.tags+xml"/>
  <Override PartName="/ppt/tags/tag572.xml" ContentType="application/vnd.openxmlformats-officedocument.presentationml.tags+xml"/>
  <Override PartName="/ppt/tags/tag574.xml" ContentType="application/vnd.openxmlformats-officedocument.presentationml.tags+xml"/>
  <Override PartName="/ppt/tags/tag576.xml" ContentType="application/vnd.openxmlformats-officedocument.presentationml.tags+xml"/>
  <Override PartName="/ppt/tags/tag585.xml" ContentType="application/vnd.openxmlformats-officedocument.presentationml.tags+xml"/>
  <Override PartName="/ppt/tags/tag587.xml" ContentType="application/vnd.openxmlformats-officedocument.presentationml.tags+xml"/>
  <Override PartName="/ppt/tags/tag589.xml" ContentType="application/vnd.openxmlformats-officedocument.presentationml.tags+xml"/>
  <Override PartName="/ppt/tags/tag595.xml" ContentType="application/vnd.openxmlformats-officedocument.presentationml.tags+xml"/>
  <Override PartName="/ppt/tags/tag597.xml" ContentType="application/vnd.openxmlformats-officedocument.presentationml.tags+xml"/>
  <Override PartName="/ppt/tags/tag599.xml" ContentType="application/vnd.openxmlformats-officedocument.presentationml.tags+xml"/>
  <Override PartName="/ppt/tags/tag601.xml" ContentType="application/vnd.openxmlformats-officedocument.presentationml.tags+xml"/>
  <Override PartName="/ppt/tags/tag603.xml" ContentType="application/vnd.openxmlformats-officedocument.presentationml.tags+xml"/>
  <Override PartName="/ppt/tags/tag605.xml" ContentType="application/vnd.openxmlformats-officedocument.presentationml.tags+xml"/>
  <Override PartName="/ppt/tags/tag646.xml" ContentType="application/vnd.openxmlformats-officedocument.presentationml.tags+xml"/>
  <Override PartName="/ppt/tags/tag652.xml" ContentType="application/vnd.openxmlformats-officedocument.presentationml.tags+xml"/>
  <Override PartName="/ppt/tags/tag654.xml" ContentType="application/vnd.openxmlformats-officedocument.presentationml.tags+xml"/>
  <Override PartName="/ppt/tags/tag656.xml" ContentType="application/vnd.openxmlformats-officedocument.presentationml.tags+xml"/>
  <Override PartName="/ppt/tags/tag658.xml" ContentType="application/vnd.openxmlformats-officedocument.presentationml.tags+xml"/>
  <Override PartName="/ppt/tags/tag800.xml" ContentType="application/vnd.openxmlformats-officedocument.presentationml.tags+xml"/>
  <Override PartName="/ppt/tags/tag83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6"/>
  </p:notesMasterIdLst>
  <p:sldIdLst>
    <p:sldId id="1047" r:id="rId2"/>
    <p:sldId id="256" r:id="rId3"/>
    <p:sldId id="1490" r:id="rId4"/>
    <p:sldId id="1489" r:id="rId5"/>
    <p:sldId id="1499" r:id="rId6"/>
    <p:sldId id="1041" r:id="rId7"/>
    <p:sldId id="1491" r:id="rId8"/>
    <p:sldId id="1492" r:id="rId9"/>
    <p:sldId id="1493" r:id="rId10"/>
    <p:sldId id="1494" r:id="rId11"/>
    <p:sldId id="1495" r:id="rId12"/>
    <p:sldId id="1496" r:id="rId13"/>
    <p:sldId id="1497" r:id="rId14"/>
    <p:sldId id="1500" r:id="rId15"/>
    <p:sldId id="1498" r:id="rId16"/>
    <p:sldId id="1501" r:id="rId17"/>
    <p:sldId id="1502" r:id="rId18"/>
    <p:sldId id="1503" r:id="rId19"/>
    <p:sldId id="1504" r:id="rId20"/>
    <p:sldId id="1505" r:id="rId21"/>
    <p:sldId id="1506" r:id="rId22"/>
    <p:sldId id="1508" r:id="rId23"/>
    <p:sldId id="1507" r:id="rId24"/>
    <p:sldId id="1509" r:id="rId25"/>
    <p:sldId id="1510" r:id="rId26"/>
    <p:sldId id="1511" r:id="rId27"/>
    <p:sldId id="1512" r:id="rId28"/>
    <p:sldId id="1513" r:id="rId29"/>
    <p:sldId id="1514" r:id="rId30"/>
    <p:sldId id="1515" r:id="rId31"/>
    <p:sldId id="1516" r:id="rId32"/>
    <p:sldId id="1517" r:id="rId33"/>
    <p:sldId id="1518" r:id="rId34"/>
    <p:sldId id="1519" r:id="rId35"/>
    <p:sldId id="1520" r:id="rId36"/>
    <p:sldId id="1521" r:id="rId37"/>
    <p:sldId id="1522" r:id="rId38"/>
    <p:sldId id="1523" r:id="rId39"/>
    <p:sldId id="1524" r:id="rId40"/>
    <p:sldId id="1525" r:id="rId41"/>
    <p:sldId id="1528" r:id="rId42"/>
    <p:sldId id="1529" r:id="rId43"/>
    <p:sldId id="1530" r:id="rId44"/>
    <p:sldId id="1531" r:id="rId45"/>
    <p:sldId id="1532" r:id="rId46"/>
    <p:sldId id="1535" r:id="rId47"/>
    <p:sldId id="1533" r:id="rId48"/>
    <p:sldId id="1536" r:id="rId49"/>
    <p:sldId id="1537" r:id="rId50"/>
    <p:sldId id="1538" r:id="rId51"/>
    <p:sldId id="1539" r:id="rId52"/>
    <p:sldId id="1541" r:id="rId53"/>
    <p:sldId id="1542" r:id="rId54"/>
    <p:sldId id="1543" r:id="rId55"/>
    <p:sldId id="1544" r:id="rId56"/>
    <p:sldId id="1545" r:id="rId57"/>
    <p:sldId id="1546" r:id="rId58"/>
    <p:sldId id="1547" r:id="rId59"/>
    <p:sldId id="1548" r:id="rId60"/>
    <p:sldId id="1549" r:id="rId61"/>
    <p:sldId id="1550" r:id="rId62"/>
    <p:sldId id="1551" r:id="rId63"/>
    <p:sldId id="1552" r:id="rId64"/>
    <p:sldId id="1553" r:id="rId65"/>
    <p:sldId id="1554" r:id="rId66"/>
    <p:sldId id="1585" r:id="rId67"/>
    <p:sldId id="1556" r:id="rId68"/>
    <p:sldId id="1557" r:id="rId69"/>
    <p:sldId id="1558" r:id="rId70"/>
    <p:sldId id="1559" r:id="rId71"/>
    <p:sldId id="1561" r:id="rId72"/>
    <p:sldId id="1562" r:id="rId73"/>
    <p:sldId id="1563" r:id="rId74"/>
    <p:sldId id="1564" r:id="rId75"/>
    <p:sldId id="1565" r:id="rId76"/>
    <p:sldId id="1566" r:id="rId77"/>
    <p:sldId id="1567" r:id="rId78"/>
    <p:sldId id="1568" r:id="rId79"/>
    <p:sldId id="1569" r:id="rId80"/>
    <p:sldId id="1570" r:id="rId81"/>
    <p:sldId id="1571" r:id="rId82"/>
    <p:sldId id="1572" r:id="rId83"/>
    <p:sldId id="1573" r:id="rId84"/>
    <p:sldId id="1574" r:id="rId85"/>
    <p:sldId id="1575" r:id="rId86"/>
    <p:sldId id="1576" r:id="rId87"/>
    <p:sldId id="1577" r:id="rId88"/>
    <p:sldId id="1578" r:id="rId89"/>
    <p:sldId id="1579" r:id="rId90"/>
    <p:sldId id="1580" r:id="rId91"/>
    <p:sldId id="1581" r:id="rId92"/>
    <p:sldId id="1582" r:id="rId93"/>
    <p:sldId id="1583" r:id="rId94"/>
    <p:sldId id="1584" r:id="rId95"/>
    <p:sldId id="1643" r:id="rId96"/>
    <p:sldId id="1642" r:id="rId97"/>
    <p:sldId id="1615" r:id="rId98"/>
    <p:sldId id="1616" r:id="rId99"/>
    <p:sldId id="1617" r:id="rId100"/>
    <p:sldId id="1644" r:id="rId101"/>
    <p:sldId id="1645" r:id="rId102"/>
    <p:sldId id="1646" r:id="rId103"/>
    <p:sldId id="1621" r:id="rId104"/>
    <p:sldId id="1622" r:id="rId105"/>
    <p:sldId id="1623" r:id="rId106"/>
    <p:sldId id="1624" r:id="rId107"/>
    <p:sldId id="1648" r:id="rId108"/>
    <p:sldId id="1626" r:id="rId109"/>
    <p:sldId id="1627" r:id="rId110"/>
    <p:sldId id="1628" r:id="rId111"/>
    <p:sldId id="1629" r:id="rId112"/>
    <p:sldId id="1649" r:id="rId113"/>
    <p:sldId id="1630" r:id="rId114"/>
    <p:sldId id="1631" r:id="rId115"/>
    <p:sldId id="1632" r:id="rId116"/>
    <p:sldId id="1633" r:id="rId117"/>
    <p:sldId id="1634" r:id="rId118"/>
    <p:sldId id="1635" r:id="rId119"/>
    <p:sldId id="1636" r:id="rId120"/>
    <p:sldId id="1637" r:id="rId121"/>
    <p:sldId id="1638" r:id="rId122"/>
    <p:sldId id="1639" r:id="rId123"/>
    <p:sldId id="1640" r:id="rId124"/>
    <p:sldId id="1641" r:id="rId1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6pPr>
    <a:lvl7pPr marL="27432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7pPr>
    <a:lvl8pPr marL="32004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8pPr>
    <a:lvl9pPr marL="36576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9pPr>
  </p:defaultTextStyle>
  <p:extLst>
    <p:ext uri="{EFAFB233-063F-42B5-8137-9DF3F51BA10A}">
      <p15:sldGuideLst xmlns:p15="http://schemas.microsoft.com/office/powerpoint/2012/main">
        <p15:guide id="1" orient="horz" pos="220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0" autoAdjust="0"/>
    <p:restoredTop sz="96218" autoAdjust="0"/>
  </p:normalViewPr>
  <p:slideViewPr>
    <p:cSldViewPr showGuides="1">
      <p:cViewPr varScale="1">
        <p:scale>
          <a:sx n="124" d="100"/>
          <a:sy n="124" d="100"/>
        </p:scale>
        <p:origin x="408" y="184"/>
      </p:cViewPr>
      <p:guideLst>
        <p:guide orient="horz" pos="220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E1C6-C04C-A246-663978D6B0D2}"/>
            </c:ext>
          </c:extLst>
        </c:ser>
        <c:dLbls>
          <c:showLegendKey val="0"/>
          <c:showVal val="0"/>
          <c:showCatName val="0"/>
          <c:showSerName val="0"/>
          <c:showPercent val="0"/>
          <c:showBubbleSize val="0"/>
        </c:dLbls>
        <c:axId val="134492544"/>
        <c:axId val="134494464"/>
      </c:scatterChart>
      <c:valAx>
        <c:axId val="134492544"/>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494464"/>
        <c:crosses val="autoZero"/>
        <c:crossBetween val="midCat"/>
      </c:valAx>
      <c:valAx>
        <c:axId val="134494464"/>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492544"/>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79BF-A343-8FEA-E478ABDAFA25}"/>
            </c:ext>
          </c:extLst>
        </c:ser>
        <c:dLbls>
          <c:showLegendKey val="0"/>
          <c:showVal val="0"/>
          <c:showCatName val="0"/>
          <c:showSerName val="0"/>
          <c:showPercent val="0"/>
          <c:showBubbleSize val="0"/>
        </c:dLbls>
        <c:axId val="134521984"/>
        <c:axId val="134523904"/>
      </c:scatterChart>
      <c:valAx>
        <c:axId val="134521984"/>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23904"/>
        <c:crosses val="autoZero"/>
        <c:crossBetween val="midCat"/>
      </c:valAx>
      <c:valAx>
        <c:axId val="134523904"/>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21984"/>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2533-9F4F-A095-39BE6FB64AFC}"/>
            </c:ext>
          </c:extLst>
        </c:ser>
        <c:dLbls>
          <c:showLegendKey val="0"/>
          <c:showVal val="0"/>
          <c:showCatName val="0"/>
          <c:showSerName val="0"/>
          <c:showPercent val="0"/>
          <c:showBubbleSize val="0"/>
        </c:dLbls>
        <c:axId val="134532096"/>
        <c:axId val="134557696"/>
      </c:scatterChart>
      <c:valAx>
        <c:axId val="134532096"/>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57696"/>
        <c:crosses val="autoZero"/>
        <c:crossBetween val="midCat"/>
      </c:valAx>
      <c:valAx>
        <c:axId val="134557696"/>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32096"/>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8A03-8244-B9DE-E6BDE5EF91AA}"/>
            </c:ext>
          </c:extLst>
        </c:ser>
        <c:dLbls>
          <c:showLegendKey val="0"/>
          <c:showVal val="0"/>
          <c:showCatName val="0"/>
          <c:showSerName val="0"/>
          <c:showPercent val="0"/>
          <c:showBubbleSize val="0"/>
        </c:dLbls>
        <c:axId val="134532096"/>
        <c:axId val="134557696"/>
      </c:scatterChart>
      <c:valAx>
        <c:axId val="134532096"/>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57696"/>
        <c:crosses val="autoZero"/>
        <c:crossBetween val="midCat"/>
      </c:valAx>
      <c:valAx>
        <c:axId val="134557696"/>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4532096"/>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46FD-7F4F-BAFA-A91087199B25}"/>
            </c:ext>
          </c:extLst>
        </c:ser>
        <c:dLbls>
          <c:showLegendKey val="0"/>
          <c:showVal val="0"/>
          <c:showCatName val="0"/>
          <c:showSerName val="0"/>
          <c:showPercent val="0"/>
          <c:showBubbleSize val="0"/>
        </c:dLbls>
        <c:axId val="135064192"/>
        <c:axId val="139993856"/>
      </c:scatterChart>
      <c:valAx>
        <c:axId val="135064192"/>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9993856"/>
        <c:crosses val="autoZero"/>
        <c:crossBetween val="midCat"/>
      </c:valAx>
      <c:valAx>
        <c:axId val="139993856"/>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35064192"/>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1719-D740-9F48-2960E8459A48}"/>
            </c:ext>
          </c:extLst>
        </c:ser>
        <c:dLbls>
          <c:showLegendKey val="0"/>
          <c:showVal val="0"/>
          <c:showCatName val="0"/>
          <c:showSerName val="0"/>
          <c:showPercent val="0"/>
          <c:showBubbleSize val="0"/>
        </c:dLbls>
        <c:axId val="140000640"/>
        <c:axId val="140011008"/>
      </c:scatterChart>
      <c:valAx>
        <c:axId val="140000640"/>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0011008"/>
        <c:crosses val="autoZero"/>
        <c:crossBetween val="midCat"/>
      </c:valAx>
      <c:valAx>
        <c:axId val="140011008"/>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0000640"/>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10"/>
            <c:spPr>
              <a:ln w="25400"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91CF-684B-A30C-BFD93E9B5FE2}"/>
            </c:ext>
          </c:extLst>
        </c:ser>
        <c:dLbls>
          <c:showLegendKey val="0"/>
          <c:showVal val="0"/>
          <c:showCatName val="0"/>
          <c:showSerName val="0"/>
          <c:showPercent val="0"/>
          <c:showBubbleSize val="0"/>
        </c:dLbls>
        <c:axId val="140026624"/>
        <c:axId val="140220672"/>
      </c:scatterChart>
      <c:valAx>
        <c:axId val="140026624"/>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0220672"/>
        <c:crosses val="autoZero"/>
        <c:crossBetween val="midCat"/>
      </c:valAx>
      <c:valAx>
        <c:axId val="140220672"/>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0026624"/>
        <c:crossesAt val="0"/>
        <c:crossBetween val="midCat"/>
      </c:valAx>
    </c:plotArea>
    <c:plotVisOnly val="1"/>
    <c:dispBlanksAs val="gap"/>
    <c:showDLblsOverMax val="0"/>
  </c:chart>
  <c:spPr>
    <a:ln w="28575">
      <a:noFill/>
    </a:ln>
  </c:spPr>
  <c:txPr>
    <a:bodyPr/>
    <a:lstStyle/>
    <a:p>
      <a:pPr>
        <a:defRPr lang="en-US"/>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xVal>
            <c:numRef>
              <c:f>'Sheet1 (2)'!$A$1:$A$20</c:f>
              <c:numCache>
                <c:formatCode>General</c:formatCode>
                <c:ptCount val="20"/>
                <c:pt idx="0">
                  <c:v>42.940038684719497</c:v>
                </c:pt>
                <c:pt idx="1">
                  <c:v>72.340425531914903</c:v>
                </c:pt>
                <c:pt idx="2">
                  <c:v>110.251450676983</c:v>
                </c:pt>
                <c:pt idx="3">
                  <c:v>195.357833655706</c:v>
                </c:pt>
                <c:pt idx="4">
                  <c:v>304.44874274661498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274.517374517375</c:v>
                </c:pt>
                <c:pt idx="4">
                  <c:v>291.50579150579199</c:v>
                </c:pt>
                <c:pt idx="5">
                  <c:v>303.08880308880299</c:v>
                </c:pt>
              </c:numCache>
            </c:numRef>
          </c:yVal>
          <c:smooth val="0"/>
          <c:extLst>
            <c:ext xmlns:c16="http://schemas.microsoft.com/office/drawing/2014/chart" uri="{C3380CC4-5D6E-409C-BE32-E72D297353CC}">
              <c16:uniqueId val="{00000000-8C96-B042-A46B-8220181EC79C}"/>
            </c:ext>
          </c:extLst>
        </c:ser>
        <c:dLbls>
          <c:showLegendKey val="0"/>
          <c:showVal val="0"/>
          <c:showCatName val="0"/>
          <c:showSerName val="0"/>
          <c:showPercent val="0"/>
          <c:showBubbleSize val="0"/>
        </c:dLbls>
        <c:axId val="141717888"/>
        <c:axId val="141719808"/>
      </c:scatterChart>
      <c:valAx>
        <c:axId val="141717888"/>
        <c:scaling>
          <c:orientation val="minMax"/>
          <c:max val="350"/>
          <c:min val="0"/>
        </c:scaling>
        <c:delete val="0"/>
        <c:axPos val="b"/>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1719808"/>
        <c:crosses val="autoZero"/>
        <c:crossBetween val="midCat"/>
      </c:valAx>
      <c:valAx>
        <c:axId val="141719808"/>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zh-CN"/>
          </a:p>
        </c:txPr>
        <c:crossAx val="141717888"/>
        <c:crossesAt val="0"/>
        <c:crossBetween val="midCat"/>
      </c:valAx>
    </c:plotArea>
    <c:plotVisOnly val="1"/>
    <c:dispBlanksAs val="gap"/>
    <c:showDLblsOverMax val="0"/>
  </c:chart>
  <c:txPr>
    <a:bodyPr/>
    <a:lstStyle/>
    <a:p>
      <a:pPr>
        <a:defRPr lang="en-US"/>
      </a:pPr>
      <a:endParaRPr lang="zh-CN"/>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0-02-24T04:05:45"/>
    </inkml:context>
    <inkml:brush xml:id="br0">
      <inkml:brushProperty name="width" value="0.05292" units="cm"/>
      <inkml:brushProperty name="height" value="0.05292" units="cm"/>
      <inkml:brushProperty name="color" value="#0000FF"/>
    </inkml:brush>
  </inkml:definitions>
  <inkml:trace contextRef="#ctx0" brushRef="#br0">5319 6498 6566,'0'0'544,"0"0"417,0 0 641,0 0 1088,0 0-672,0 0-897,0 0-480,0 0-33,0 0 1,0 0 64,0 0-321,0 0-64,0 0 129,0-20-225,0 20 0,0-20 64,0 0-128,0 0 32,0-19-128,0 19 97,0-20-97,0 20 128,0-19-96,19-2 32,-19 22-96,0-21 32,0 20-32,20-20 256,-20 20-128,0 0-32,0-19 1,20 19-97,-20 0 96,0 0 0,0-20-32,20 21 32,-20-1 0,0-20-64,20 20 0,-20-19 0,0 18 0,21-18 32,-21 19 0,18-20 0,-18 20 32,0-20-64,20 21 32,-20-21-32,0 20 33,21-20-98,-21 20 1,0-19 32,20 19-64,-20-20 128,20 1-32,-2-2-32,-18 2 33,21 19-1,-1-20-32,-20 1 32,20 18-64,-20-18 32,20 19 64,-20-20-64,19 20 128,-19-19-128,20 19-96,-20-20 480,20 20-256,-20-19-64,20-2-32,0 22 32,-1-21 64,1-1-96,-20 22 65,20-21-65,0 21 96,0-21-96,-1 20 0,1-20 0,0 20-32,-20 0 96,21 1-192,-1-21 192,-2 20-32,2 0 0,1-19 0,-1 18 0,0 2 32,-1-21 0,-19 20-96,20 0 64,-20 20-192,20-20-32,-20 0 32,0 20-32,20-20 96,-20 1 0,20 19 32,-1-21-32,1 2 0,0-1 96,0 0-64,21 1 64,-23-2-64,22 1 32,-19 1-33,17-1 66,-17 0-33,19 0 32,-20 0-129,19 0 162,1 1-130,-20-2 65,19 2 32,1-1-32,-20 0 0,19 0 0,-19 0 33,21 0-33,-3 0 0,3 1-33,-3-1 33,3-1 0,-1 2-32,-21-1 64,21 0-32,0 1 0,-1-2-64,-19 1 64,21 1-64,-3 19 128,-18-20-32,21 0-64,-21 20 32,19-20-64,1 0 128,-1 0-32,1 1-160,19 19 224,-19-20-96,1 0 0,-3 0 0,3 0 32,-3 0-64,3 20 32,-1-20 0,-1 1 0,21-1-32,-21 0 64,1 20-64,1-20 32,-3-1 96,3 2-192,-3-1 32,3 20 64,18-19 64,1-2-128,-1 1 96,-19 0-64,19 1 64,2-1-64,-23 0 128,23 0-192,-22 20 96,21-20-32,-21 0 32,21 1-64,-1 19 96,2-20-64,-2 0 32,20 20-32,0-20 128,1 0-160,20 20 256,-1-21-288,0 2 481,-20 0-577,0-1 288,0 20 0,2-20-32,-22 20-64,20-21 32,-19 21-64,-1-19 64,0 19-32,2-20-128,-23 20-385,-17 0-352,-21 0-1217,20 0-1953,-40 0-10155</inkml:trace>
  <inkml:trace contextRef="#ctx0" brushRef="#br0">14410 4252 512,'-20'-20'609,"20"20"-225,0 0 32,0 0 417,-18 0-160,18 0-129,0-20-512,0 20-32,0 0 160,0 0 609,0 0 384,0 0 96,0 0 129,0 0-129,0 0-480,0 0-353,0 0 65,0 0 287,0 0 161,0 20-160,0-20-129,0 0-223,0 20-129,0-20-96,0 20-64,18-1-31,-18 2-33,0-2-32,20 2 96,-20-2 64,0 1 0,21 20 96,-21-20-63,20 0 31,-20 19-64,20-19-96,-20 20 64,20-20-32,-1 20 0,-19-21-31,20 21 63,0 0-32,-20-20-32,20-1 0,0 21 96,-20-19-32,19-1 65,-19 19-161,20-19 64,-20 0-32,20 20 160,-20-21-576,20 1 672,-20 0-480,20 0 192,-1 20 64,-19-20-192,20-1 32,-20 21 192,20-20-96,1 1 64,-21 18-64,20-19-64,-20 20 33,18-20-33,2 19 32,-20-20 0,21 22 128,-1-21-224,-20-1 96,0 1 32,20 0 0,-20 0 0,19 0 64,-19 0-64,20 0 0,0-1-32,0 1 32,0-20-64,-20 20-32,19 0 0,-19 1 192,20-2-128,-20 1 96,20-1 1,-20 1-33,20 1 0,-20-1 0,20-1-96,-1-19 0,-19 20 0,40-1 32,-40 2 0,20-21-32,1 20-32,-21-1 32,18-19 64,-18 20-64,20-20 32,-20 20 0,20-20 0,-20 20 0,21-20-64,-1 20 32,-20-20 96,20 20-192,-1-20 192,-19 0-128,20 19 0,0-19 64,-20 0-32,0 0 0,20 0 32,-20 0-64,20 0-32,-20 0 32,19 0-64,-19 0 160,20 0-160,-20-19 128,20 19-32,-20 0 128,20 0-192,-20 0 0,20-20 64,-20 20 32,0-20-64,19 20 64,-19-20-32,20 20-64,-20-20 32,0 0 64,0 20 0,0-19-32,0-1 32,0 20-32,0-21 0,0 2 64,0-1-32,0 1 64,0-1-192,0-1 160,0 21-32,0-20 0,20-19-160,-20 20 128,0-2 96,0 1 64,0 0-192,0-19 192,0 19 1,0 0-161,0-20 160,0 20-64,0 0-64,0 1 96,0-21-96,-20 19 0,20 2 0,0-20 32,0 19-64,0-20 0,-20 20 160,20 0 129,0 1-161,0-2 96,0 1-256,0 1 288,-19-2-96,19 2-96,0-1 0,0 0-64,0 0 128,0 0-96,-20 0-32,20 0 97,0 1-194,0-1 546,0 0-385,0 20 32,0-20-32,0 0-32,0 0 0,0 1-32,0-1-32,0-1 96,0 2-32,0-2 64,0 2-128,0-1 128,0-1 0,0 2 1,0-1-97,20 0 32,-20 1 64,0-2-128,0-18 96,19 19-64,-19-20 32,0 20 0,0-19 32,20 19-64,-20-20 0,0 1 0,0 18 96,0-19-96,20 21 64,-20-21-32,0 20 32,0 0-192,0-19 160,0 18-32,0 2 0,0-21-32,20 21-32,-20-22 160,0 22-128,0-21 32,0 20 32,0 0-32,0-19 0,0 18-32,21 2 0,-21-1 32,0-20-32,18 20 64,-18 0-64,0-19-32,20 19 64,-20-1 0,0 2-32,21-1 32,-21 0-32,0 1 0,20-2 0,-20 1 64,20 1-128,-20-1 64,18 20-64,-18-20 96,21 0-65,-21 20 65,20-20 0,-20 20-32,0 0 0,20-20-64,-20 20 128,20 0-32,-20-19-64,0 19 32,19 0-32,-19-20-32,20 20 32,-20 0 64,20 0 64,-20 0-160,20 0 64,-20 0-96,20 0 128,-20-20-96,19 20 96,1 0-96,-20 0 64,20 0-32,0 0-32,-20 20 31,21-20-63,-21 0 96,18 0 0,-18 20 192,20-20-256,0 0 96,1 0 0,-21 19 0,20-19 0,0 0 0,-20 0 96,18 0-128,-18 0 32,21 0 32,-21 0-32,0 0 0,20 20 64,-20-20-96,20 0 0,0 0 64,-20 0-64,19 0 32,1 0 32,-20 0 0,20 0 1,-20 0-33,0 0-33,20 0 33,0 0-32,-20 0 64,19 0-32,1 0 0,0 0-32,0 0 64,-20-20 1,21 20-33,-3 0 0,2 0-33,0 0 33,-20 0-32,21 0 32,-1 0 0,-2-19-128,-18 19 192,21 0-128,-1 0 96,0 0 32,0 0-160,-20-20 32,19 20 64,1 0 0,20 0-64,-20 0 96,-1 0-32,1-20 0,0 20 0,0 0 32,0-20-64,-20 20 96,19 0-64,1 0 0,-20-20 0,20 20-32,1 0 64,-1 0 0,0-20-32,-2 20 32,3-20-32,-1 20 0,0-19 32,0 19-64,-1 0 64,1-20 0,-20 20-32,20-20-32,0 20 64,0-20 65,-1 20-130,1-21 130,-20 21-65,20-19 0,0-1 0,0 20-32,-1-19-32,-19-2 96,20 21-128,0-20 32,1 0 96,-1 1-64,-2-1 32,-18 20 64,20-20-96,1 0 0,-21 20-96,20-20 224,-20 20-160,0-20 224,20 20-288,-20-19 64,19-1 32,1 0 32,-20 0 96,20 0 32,-20-1 0,20-17-160,-20 18 96,20-21 0,-20 22-63,19-21-1,-19 0-32,20 1-32,-20-1-1,20 0-31,-20 1 64,20 19-128,-20-20 160,20 21-160,-1-2 160,-19 21-64,20-19-32,-20 19 64,20-21-64,0 2 32,1 0 0,-3-2 32,2 1-96,1 20 512,-21-20-544,20 0 96,0 20-96,0-20 128,-1 20 0,1-19-64,0 19 128,0-20-128,0 20 64,19 0 0,-19-20-32,0 20 32,19 0 0,-19-20-32,0 20 0,0 0 64,1 0-128,-3 0-64,2 0 32,-20 20 64,21-20 96,-1 0-97,-20 20 1,20-20 32,-2 0 0,3 20 64,-1-20-32,0 0 32,0 19-128,-1-19 96,1 20-32,-20-20-32,20 20 160,0 0-256,0-20 128,-1 20-288,1 1 576,0-2-384,0-19 64,19 19 160,-19 2-192,0-21 32,1 19 64,-1-19 128,19 21-320,-19-21 224,-20 19 128,20-19-160,0 0-128,0 20 128,-1-20 0,1 20 0,0-20 0,0 20 96,0-20-288,-1 19 416,1 1-384,20 0 192,-19-20-96,-3 20 32,2 0 32,0 0 0,1-1 32,-1-19-64,-20 20 64,18 1-64,3-2 64,-1-19 160,0 20-384,0 0 256,-1-1-96,1-19 0,-20 21 160,20-1-192,0 0 64,0-1-96,-20-19 288,19 19-160,1 2 96,-20-1 0,20 0-32,20 0 96,-21 0-192,1-1-256,21 1 609,-21-20-353,0 20-32,-2 0-33,23 0 98,-21 0-33,0-1 32,19 1 0,-19 0-32,20 1 0,-1-2 0,1 1 0,-1-1 0,1 2 32,1-1 64,18 20-224,0-21 160,1 21 0,-1 0 0,1 0-64,-21-21 96,22 21-64,-2-20-32,-19 0-96,-20 0-321,-1-20-448,1 19-384,-20-19-801,0-19-3876,-20-1-5572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7020304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702030404030204" pitchFamily="34" charset="0"/>
              </a:defRPr>
            </a:lvl1pPr>
          </a:lstStyle>
          <a:p>
            <a:pPr>
              <a:defRPr/>
            </a:pPr>
            <a:fld id="{683E5292-C197-4B29-8ABD-C7AEB5E0B154}" type="datetimeFigureOut">
              <a:rPr lang="en-US" altLang="zh-CN"/>
              <a:t>10/7/25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7020304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702030404030204" pitchFamily="34" charset="0"/>
              </a:defRPr>
            </a:lvl1pPr>
          </a:lstStyle>
          <a:p>
            <a:pPr>
              <a:defRPr/>
            </a:pPr>
            <a:fld id="{B4C119E0-CEE4-4FF8-83B2-DC856A2C17C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Lagrange</a:t>
            </a:r>
            <a:r>
              <a:rPr lang="zh-CN" altLang="en-US" dirty="0"/>
              <a:t> </a:t>
            </a:r>
            <a:r>
              <a:rPr lang="en-US" altLang="zh-CN" dirty="0"/>
              <a:t>dual</a:t>
            </a:r>
            <a:r>
              <a:rPr lang="zh-CN" altLang="en-US" dirty="0"/>
              <a:t> </a:t>
            </a:r>
            <a:r>
              <a:rPr lang="en-US" altLang="zh-CN" dirty="0"/>
              <a:t>problem</a:t>
            </a:r>
            <a:r>
              <a:rPr lang="zh-CN" altLang="en-US" dirty="0"/>
              <a:t> </a:t>
            </a:r>
            <a:r>
              <a:rPr lang="en-US" altLang="zh-CN" dirty="0"/>
              <a:t>is</a:t>
            </a:r>
            <a:r>
              <a:rPr lang="zh-CN" altLang="en-US" dirty="0"/>
              <a:t> </a:t>
            </a:r>
            <a:r>
              <a:rPr lang="en-US" altLang="zh-CN" dirty="0"/>
              <a:t>always</a:t>
            </a:r>
            <a:r>
              <a:rPr lang="zh-CN" altLang="en-US" dirty="0"/>
              <a:t> </a:t>
            </a:r>
            <a:r>
              <a:rPr lang="en-US" altLang="zh-CN" dirty="0"/>
              <a:t>concave:</a:t>
            </a:r>
            <a:r>
              <a:rPr lang="zh-CN" altLang="en-US" baseline="0" dirty="0"/>
              <a:t> </a:t>
            </a:r>
            <a:r>
              <a:rPr lang="en-US" altLang="zh-CN" baseline="0" dirty="0"/>
              <a:t>affine</a:t>
            </a:r>
            <a:r>
              <a:rPr lang="zh-CN" altLang="en-US" baseline="0" dirty="0"/>
              <a:t> </a:t>
            </a:r>
            <a:r>
              <a:rPr lang="en-US" altLang="zh-CN" baseline="0" dirty="0"/>
              <a:t>function</a:t>
            </a:r>
            <a:r>
              <a:rPr lang="zh-CN" altLang="en-US" baseline="0" dirty="0"/>
              <a:t> </a:t>
            </a:r>
            <a:r>
              <a:rPr lang="en-US" altLang="zh-CN" baseline="0" dirty="0"/>
              <a:t>in</a:t>
            </a:r>
            <a:r>
              <a:rPr lang="zh-CN" altLang="en-US" baseline="0" dirty="0"/>
              <a:t> </a:t>
            </a:r>
            <a:r>
              <a:rPr lang="en-US" altLang="zh-CN" baseline="0" dirty="0"/>
              <a:t>terms</a:t>
            </a:r>
            <a:r>
              <a:rPr lang="zh-CN" altLang="en-US" baseline="0" dirty="0"/>
              <a:t> </a:t>
            </a:r>
            <a:r>
              <a:rPr lang="en-US" altLang="zh-CN" baseline="0" dirty="0"/>
              <a:t>of</a:t>
            </a:r>
            <a:r>
              <a:rPr lang="zh-CN" altLang="en-US" baseline="0" dirty="0"/>
              <a:t> </a:t>
            </a:r>
            <a:r>
              <a:rPr lang="en-US" altLang="zh-CN" baseline="0" dirty="0"/>
              <a:t>alpha</a:t>
            </a:r>
            <a:r>
              <a:rPr lang="zh-CN" altLang="en-US" baseline="0" dirty="0"/>
              <a:t> </a:t>
            </a:r>
            <a:r>
              <a:rPr lang="en-US" altLang="zh-CN" baseline="0" dirty="0"/>
              <a:t>and</a:t>
            </a:r>
            <a:r>
              <a:rPr lang="zh-CN" altLang="en-US" baseline="0" dirty="0"/>
              <a:t> </a:t>
            </a:r>
            <a:r>
              <a:rPr lang="en-US" altLang="zh-CN" baseline="0" dirty="0"/>
              <a:t>beta.</a:t>
            </a:r>
          </a:p>
          <a:p>
            <a:r>
              <a:rPr lang="en-US" altLang="zh-CN" baseline="0" dirty="0"/>
              <a:t>Affine:</a:t>
            </a:r>
            <a:r>
              <a:rPr lang="zh-CN" altLang="en-US" baseline="0" dirty="0"/>
              <a:t> </a:t>
            </a:r>
            <a:r>
              <a:rPr lang="en-US" altLang="zh-CN" baseline="0" dirty="0"/>
              <a:t>y</a:t>
            </a:r>
            <a:r>
              <a:rPr lang="zh-CN" altLang="en-US" baseline="0" dirty="0"/>
              <a:t> </a:t>
            </a:r>
            <a:r>
              <a:rPr lang="en-US" altLang="zh-CN" baseline="0" dirty="0"/>
              <a:t>=</a:t>
            </a:r>
            <a:r>
              <a:rPr lang="zh-CN" altLang="en-US" baseline="0" dirty="0"/>
              <a:t> </a:t>
            </a:r>
            <a:r>
              <a:rPr lang="en-US" altLang="zh-CN" baseline="0" dirty="0" err="1"/>
              <a:t>Ax+b</a:t>
            </a:r>
            <a:endParaRPr lang="en-US" altLang="zh-CN" baseline="0" dirty="0"/>
          </a:p>
          <a:p>
            <a:r>
              <a:rPr lang="en-US" altLang="zh-CN" baseline="0" dirty="0"/>
              <a:t>Or</a:t>
            </a:r>
            <a:r>
              <a:rPr lang="zh-CN" altLang="en-US" baseline="0" dirty="0"/>
              <a:t> </a:t>
            </a:r>
            <a:r>
              <a:rPr lang="en-US" altLang="zh-CN" baseline="0" dirty="0"/>
              <a:t>A1x1+A2x2+..+b</a:t>
            </a:r>
          </a:p>
          <a:p>
            <a:endParaRPr lang="en-US" baseline="0" dirty="0"/>
          </a:p>
          <a:p>
            <a:r>
              <a:rPr lang="en-US" altLang="zh-CN" baseline="0" dirty="0"/>
              <a:t>Dual</a:t>
            </a:r>
            <a:r>
              <a:rPr lang="zh-CN" altLang="en-US" baseline="0" dirty="0"/>
              <a:t> </a:t>
            </a:r>
            <a:r>
              <a:rPr lang="en-US" altLang="zh-CN" baseline="0" dirty="0"/>
              <a:t>problem</a:t>
            </a:r>
            <a:r>
              <a:rPr lang="zh-CN" altLang="en-US" baseline="0" dirty="0"/>
              <a:t> </a:t>
            </a:r>
            <a:r>
              <a:rPr lang="en-US" altLang="zh-CN" baseline="0" dirty="0"/>
              <a:t>has</a:t>
            </a:r>
            <a:r>
              <a:rPr lang="zh-CN" altLang="en-US" baseline="0" dirty="0"/>
              <a:t> </a:t>
            </a:r>
            <a:r>
              <a:rPr lang="en-US" altLang="zh-CN" baseline="0" dirty="0"/>
              <a:t>maximum:</a:t>
            </a:r>
            <a:r>
              <a:rPr lang="zh-CN" altLang="en-US" baseline="0" dirty="0"/>
              <a:t> </a:t>
            </a:r>
            <a:r>
              <a:rPr lang="en-US" altLang="zh-CN" baseline="0" dirty="0"/>
              <a:t>f(w)</a:t>
            </a:r>
            <a:r>
              <a:rPr lang="zh-CN" altLang="en-US" baseline="0" dirty="0"/>
              <a:t> </a:t>
            </a:r>
            <a:r>
              <a:rPr lang="en-US" altLang="zh-CN" baseline="0" dirty="0"/>
              <a:t>minimum:</a:t>
            </a:r>
            <a:r>
              <a:rPr lang="zh-CN" alt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58</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Affine </a:t>
            </a:r>
            <a:r>
              <a:rPr lang="zh-CN" altLang="en-US" dirty="0"/>
              <a:t>仿射变换；</a:t>
            </a:r>
            <a:r>
              <a:rPr lang="en-US" altLang="zh-CN" dirty="0"/>
              <a:t>In geometry, an affine transformation, affine map or an affinity is a function between affine spaces which preserves points, straight lines and planes. </a:t>
            </a:r>
          </a:p>
          <a:p>
            <a:endParaRPr lang="en-US" altLang="zh-CN" dirty="0"/>
          </a:p>
          <a:p>
            <a:r>
              <a:rPr lang="en-US" altLang="zh-CN" dirty="0"/>
              <a:t>I.e., there exists </a:t>
            </a:r>
            <a:r>
              <a:rPr lang="en-US" altLang="zh-CN" dirty="0" err="1"/>
              <a:t>ai</a:t>
            </a:r>
            <a:r>
              <a:rPr lang="en-US" altLang="zh-CN" dirty="0"/>
              <a:t> , bi , so that hi(w) = a T </a:t>
            </a:r>
            <a:r>
              <a:rPr lang="en-US" altLang="zh-CN" dirty="0" err="1"/>
              <a:t>i</a:t>
            </a:r>
            <a:r>
              <a:rPr lang="en-US" altLang="zh-CN" dirty="0"/>
              <a:t> w + bi . “Affine” means the same thing as linear, except that we also allow the extra intercept term bi</a:t>
            </a:r>
          </a:p>
          <a:p>
            <a:endParaRPr lang="en-US" altLang="zh-CN" dirty="0"/>
          </a:p>
          <a:p>
            <a:r>
              <a:rPr lang="en-US" altLang="zh-CN" dirty="0"/>
              <a:t>Convex</a:t>
            </a:r>
            <a:r>
              <a:rPr lang="en-US" altLang="zh-CN" baseline="0" dirty="0"/>
              <a:t> function: </a:t>
            </a:r>
            <a:r>
              <a:rPr lang="en-US" altLang="zh-CN" dirty="0"/>
              <a:t>A set in Euclidean space </a:t>
            </a:r>
            <a:r>
              <a:rPr lang="en-US" altLang="zh-CN" dirty="0" err="1"/>
              <a:t>R^d</a:t>
            </a:r>
            <a:r>
              <a:rPr lang="en-US" altLang="zh-CN" dirty="0"/>
              <a:t> is convex set if it contains all the line segments connecting any pair of its points</a:t>
            </a:r>
            <a:endParaRPr lang="zh-CN" alt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9235" indent="-229235">
                  <a:buAutoNum type="arabicPeriod"/>
                </a:pPr>
                <a:r>
                  <a:rPr lang="en-US" altLang="zh-CN" dirty="0"/>
                  <a:t>Primal</a:t>
                </a:r>
                <a:r>
                  <a:rPr lang="zh-CN" altLang="en-US" dirty="0"/>
                  <a:t> </a:t>
                </a:r>
                <a:r>
                  <a:rPr lang="en-US" altLang="zh-CN" dirty="0"/>
                  <a:t>feasibility</a:t>
                </a:r>
                <a:r>
                  <a:rPr lang="zh-CN" altLang="en-US" dirty="0"/>
                  <a:t> </a:t>
                </a:r>
                <a:r>
                  <a:rPr lang="en-US" altLang="zh-CN" dirty="0"/>
                  <a:t>,</a:t>
                </a:r>
                <a:r>
                  <a:rPr lang="zh-CN" altLang="en-US" dirty="0"/>
                  <a:t> </a:t>
                </a:r>
                <a:r>
                  <a:rPr lang="en-US" altLang="zh-CN" dirty="0"/>
                  <a:t>exist</a:t>
                </a:r>
                <a:r>
                  <a:rPr lang="zh-CN" altLang="en-US" dirty="0"/>
                  <a:t> </a:t>
                </a:r>
                <a:r>
                  <a:rPr lang="en-US" altLang="zh-CN" dirty="0"/>
                  <a:t>w</a:t>
                </a:r>
                <a:r>
                  <a:rPr lang="zh-CN" altLang="en-US" dirty="0"/>
                  <a:t>*， </a:t>
                </a:r>
                <a:r>
                  <a:rPr lang="en-US" altLang="zh-CN" dirty="0"/>
                  <a:t>then</a:t>
                </a:r>
                <a:r>
                  <a:rPr lang="zh-CN" altLang="en-US" dirty="0"/>
                  <a:t> </a:t>
                </a:r>
                <a:r>
                  <a:rPr lang="en-US" altLang="zh-CN" dirty="0"/>
                  <a:t>g(w</a:t>
                </a:r>
                <a:r>
                  <a:rPr lang="zh-CN" altLang="en-US" dirty="0"/>
                  <a:t>*</a:t>
                </a:r>
                <a:r>
                  <a:rPr lang="en-US" altLang="zh-CN" dirty="0"/>
                  <a:t>)&lt;=0</a:t>
                </a:r>
              </a:p>
              <a:p>
                <a:pPr marL="229235" indent="-229235">
                  <a:buAutoNum type="arabicPeriod"/>
                </a:pPr>
                <a:r>
                  <a:rPr lang="en-US" altLang="zh-CN" dirty="0"/>
                  <a:t>Dual</a:t>
                </a:r>
                <a:r>
                  <a:rPr lang="zh-CN" altLang="en-US" dirty="0"/>
                  <a:t> </a:t>
                </a:r>
                <a:r>
                  <a:rPr lang="en-US" altLang="zh-CN" dirty="0" err="1"/>
                  <a:t>feasibilty</a:t>
                </a:r>
                <a:r>
                  <a:rPr lang="en-US" altLang="zh-CN" dirty="0"/>
                  <a:t>,</a:t>
                </a:r>
                <a:r>
                  <a:rPr lang="zh-CN" altLang="en-US" dirty="0"/>
                  <a:t> </a:t>
                </a:r>
                <a:r>
                  <a:rPr lang="en-US" altLang="zh-CN" dirty="0"/>
                  <a:t>alpha</a:t>
                </a:r>
                <a:r>
                  <a:rPr lang="zh-CN" altLang="en-US" dirty="0"/>
                  <a:t>*</a:t>
                </a:r>
                <a:r>
                  <a:rPr lang="en-US" altLang="zh-CN" dirty="0"/>
                  <a:t>&gt;=0</a:t>
                </a:r>
              </a:p>
              <a:p>
                <a:pPr marL="229235" indent="-229235">
                  <a:buAutoNum type="arabicPeriod"/>
                </a:pPr>
                <a:r>
                  <a:rPr lang="en-US" altLang="zh-CN" dirty="0"/>
                  <a:t>Completeness</a:t>
                </a:r>
                <a:r>
                  <a:rPr lang="zh-CN" altLang="en-US" dirty="0"/>
                  <a:t> </a:t>
                </a:r>
                <a:r>
                  <a:rPr lang="en-US" altLang="zh-CN" dirty="0"/>
                  <a:t>slackness</a:t>
                </a:r>
                <a:r>
                  <a:rPr lang="zh-CN" altLang="en-US" dirty="0"/>
                  <a:t> </a:t>
                </a:r>
                <a:r>
                  <a:rPr lang="en-US" altLang="zh-CN" dirty="0"/>
                  <a:t>(</a:t>
                </a:r>
                <a:r>
                  <a:rPr lang="zh-CN" altLang="en-US" dirty="0"/>
                  <a:t>互补松弛条件</a:t>
                </a:r>
                <a:r>
                  <a:rPr lang="en-US" altLang="zh-CN" dirty="0"/>
                  <a:t>)</a:t>
                </a:r>
                <a:r>
                  <a:rPr lang="zh-CN" altLang="en-US" dirty="0"/>
                  <a:t> </a:t>
                </a:r>
                <a14:m>
                  <m:oMath xmlns:m="http://schemas.openxmlformats.org/officeDocument/2006/math">
                    <m:sSubSup>
                      <m:sSubSupPr>
                        <m:ctrlPr>
                          <a:rPr lang="en-US" altLang="zh-CN" i="1">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𝛼</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𝑔</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𝑤</m:t>
                            </m:r>
                          </m:e>
                          <m:sup>
                            <m:r>
                              <a:rPr lang="en-US" altLang="zh-CN" i="1">
                                <a:solidFill>
                                  <a:srgbClr val="C00000"/>
                                </a:solidFill>
                                <a:latin typeface="Cambria Math" panose="02040503050406030204" pitchFamily="18" charset="0"/>
                              </a:rPr>
                              <m:t>∗</m:t>
                            </m:r>
                          </m:sup>
                        </m:sSup>
                      </m:e>
                    </m:d>
                    <m:r>
                      <a:rPr lang="en-US" altLang="zh-CN" i="1">
                        <a:solidFill>
                          <a:srgbClr val="C00000"/>
                        </a:solidFill>
                        <a:latin typeface="Cambria Math" panose="02040503050406030204" pitchFamily="18" charset="0"/>
                      </a:rPr>
                      <m:t>=0</m:t>
                    </m:r>
                  </m:oMath>
                </a14:m>
                <a:endParaRPr lang="en-US" dirty="0"/>
              </a:p>
              <a:p>
                <a:pPr marL="229235" indent="-229235">
                  <a:buAutoNum type="arabicPeriod"/>
                </a:pPr>
                <a:r>
                  <a:rPr lang="en-US" altLang="zh-CN" dirty="0" err="1"/>
                  <a:t>Staionary</a:t>
                </a:r>
                <a:r>
                  <a:rPr lang="en-US" altLang="zh-CN" dirty="0"/>
                  <a:t>:</a:t>
                </a:r>
                <a:r>
                  <a:rPr lang="zh-CN" altLang="en-US" dirty="0"/>
                  <a:t> </a:t>
                </a:r>
                <a:r>
                  <a:rPr lang="en-US" altLang="zh-CN" dirty="0"/>
                  <a:t>derivative</a:t>
                </a:r>
                <a:r>
                  <a:rPr lang="zh-CN" altLang="en-US" dirty="0"/>
                  <a:t> </a:t>
                </a:r>
                <a:r>
                  <a:rPr lang="en-US" altLang="zh-CN" dirty="0"/>
                  <a:t>must</a:t>
                </a:r>
                <a:r>
                  <a:rPr lang="zh-CN" altLang="en-US" dirty="0"/>
                  <a:t> </a:t>
                </a:r>
                <a:r>
                  <a:rPr lang="en-US" altLang="zh-CN" dirty="0"/>
                  <a:t>be</a:t>
                </a:r>
                <a:r>
                  <a:rPr lang="zh-CN" altLang="en-US" dirty="0"/>
                  <a:t> </a:t>
                </a:r>
                <a:r>
                  <a:rPr lang="en-US" altLang="zh-CN" dirty="0"/>
                  <a:t>zero,</a:t>
                </a:r>
                <a:r>
                  <a:rPr lang="zh-CN" altLang="en-US" dirty="0"/>
                  <a:t> </a:t>
                </a:r>
                <a:r>
                  <a:rPr lang="en-US" altLang="zh-CN" dirty="0"/>
                  <a:t>w</a:t>
                </a:r>
                <a:r>
                  <a:rPr lang="zh-CN" altLang="en-US" dirty="0"/>
                  <a:t>* </a:t>
                </a:r>
                <a:r>
                  <a:rPr lang="en-US" altLang="zh-CN" dirty="0"/>
                  <a:t>,</a:t>
                </a:r>
                <a:r>
                  <a:rPr lang="en-US" altLang="zh-CN" sz="1200" dirty="0"/>
                  <a:t> </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𝛼</m:t>
                        </m:r>
                      </m:e>
                      <m:sup>
                        <m:r>
                          <a:rPr lang="en-US" altLang="zh-CN" sz="1200" i="1">
                            <a:latin typeface="Cambria Math" panose="02040503050406030204" pitchFamily="18" charset="0"/>
                          </a:rPr>
                          <m:t>∗</m:t>
                        </m:r>
                      </m:sup>
                    </m:sSup>
                  </m:oMath>
                </a14:m>
                <a:r>
                  <a:rPr lang="en-US" altLang="zh-CN" dirty="0"/>
                  <a:t>,</a:t>
                </a:r>
                <a:r>
                  <a:rPr lang="en-US" altLang="zh-CN" sz="1200" dirty="0"/>
                  <a:t> </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𝛽</m:t>
                        </m:r>
                      </m:e>
                      <m:sup>
                        <m:r>
                          <a:rPr lang="en-US" altLang="zh-CN" sz="1200" i="1">
                            <a:latin typeface="Cambria Math" panose="02040503050406030204" pitchFamily="18" charset="0"/>
                          </a:rPr>
                          <m:t>∗</m:t>
                        </m:r>
                      </m:sup>
                    </m:sSup>
                  </m:oMath>
                </a14:m>
                <a:r>
                  <a:rPr lang="en-US" altLang="zh-CN" dirty="0"/>
                  <a:t> is</a:t>
                </a:r>
                <a:r>
                  <a:rPr lang="zh-CN" altLang="en-US" dirty="0"/>
                  <a:t> </a:t>
                </a:r>
                <a:r>
                  <a:rPr lang="en-US" altLang="zh-CN" dirty="0"/>
                  <a:t>the</a:t>
                </a:r>
                <a:r>
                  <a:rPr lang="zh-CN" altLang="en-US" dirty="0"/>
                  <a:t> </a:t>
                </a:r>
                <a:r>
                  <a:rPr lang="en-US" altLang="zh-CN" dirty="0"/>
                  <a:t>minimum</a:t>
                </a:r>
                <a:r>
                  <a:rPr lang="zh-CN" altLang="en-US" dirty="0"/>
                  <a:t> </a:t>
                </a:r>
                <a:r>
                  <a:rPr lang="en-US" altLang="zh-CN" dirty="0"/>
                  <a:t>point,</a:t>
                </a:r>
                <a:r>
                  <a:rPr lang="zh-CN" altLang="en-US" dirty="0"/>
                  <a:t> </a:t>
                </a:r>
                <a:r>
                  <a:rPr lang="en-US" altLang="zh-CN" dirty="0"/>
                  <a:t>derivative</a:t>
                </a:r>
                <a:r>
                  <a:rPr lang="zh-CN" altLang="en-US" dirty="0"/>
                  <a:t> </a:t>
                </a:r>
                <a:r>
                  <a:rPr lang="en-US" altLang="zh-CN" dirty="0"/>
                  <a:t>=</a:t>
                </a:r>
                <a:r>
                  <a:rPr lang="zh-CN" altLang="en-US" dirty="0"/>
                  <a:t> </a:t>
                </a:r>
                <a:r>
                  <a:rPr lang="en-US" altLang="zh-CN" dirty="0"/>
                  <a:t>0</a:t>
                </a:r>
                <a:endParaRPr lang="en-US"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en-US" altLang="en-US">
                    <a:noFill/>
                  </a:rPr>
                  <a:t> </a:t>
                </a:r>
              </a:p>
            </p:txBody>
          </p:sp>
        </mc:Fallback>
      </mc:AlternateContent>
      <p:sp>
        <p:nvSpPr>
          <p:cNvPr id="4" name="Slide Number Placeholder 3"/>
          <p:cNvSpPr>
            <a:spLocks noGrp="1"/>
          </p:cNvSpPr>
          <p:nvPr>
            <p:ph type="sldNum" sz="quarter" idx="10"/>
          </p:nvPr>
        </p:nvSpPr>
        <p:spPr/>
        <p:txBody>
          <a:bodyPr/>
          <a:lstStyle/>
          <a:p>
            <a:fld id="{766814B8-1E0B-4A02-9250-036A51F0FA78}" type="slidenum">
              <a:rPr lang="en-US" altLang="zh-CN" smtClean="0"/>
              <a:t>60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90204" pitchFamily="34" charset="0"/>
                  <a:buChar char="•"/>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𝐰</m:t>
                            </m:r>
                          </m:e>
                        </m:d>
                      </m:e>
                      <m:sup>
                        <m:r>
                          <a:rPr lang="en-US" altLang="zh-CN" i="1">
                            <a:latin typeface="Cambria Math" panose="02040503050406030204" pitchFamily="18" charset="0"/>
                          </a:rPr>
                          <m:t>2</m:t>
                        </m:r>
                      </m:sup>
                    </m:sSup>
                  </m:oMath>
                </a14:m>
                <a:r>
                  <a:rPr lang="zh-CN" altLang="en-US" dirty="0"/>
                  <a:t> </a:t>
                </a:r>
                <a:r>
                  <a:rPr lang="en-US" altLang="zh-CN" dirty="0"/>
                  <a:t>convex</a:t>
                </a:r>
                <a:r>
                  <a:rPr lang="zh-CN" altLang="en-US" dirty="0"/>
                  <a:t> </a:t>
                </a:r>
                <a:r>
                  <a:rPr lang="en-US" altLang="zh-CN" dirty="0"/>
                  <a:t>function</a:t>
                </a:r>
                <a:r>
                  <a:rPr lang="zh-CN" altLang="en-US" dirty="0"/>
                  <a:t> </a:t>
                </a:r>
                <a:r>
                  <a:rPr lang="en-US" altLang="zh-CN" dirty="0"/>
                  <a:t>second</a:t>
                </a:r>
                <a:r>
                  <a:rPr lang="zh-CN" altLang="en-US" dirty="0"/>
                  <a:t> </a:t>
                </a:r>
                <a:r>
                  <a:rPr lang="en-US" altLang="zh-CN" dirty="0"/>
                  <a:t>derivative</a:t>
                </a:r>
                <a:r>
                  <a:rPr lang="zh-CN" altLang="en-US" baseline="0" dirty="0"/>
                  <a:t> </a:t>
                </a:r>
                <a:r>
                  <a:rPr lang="en-US" altLang="zh-CN" baseline="0" dirty="0"/>
                  <a:t>of</a:t>
                </a:r>
                <a:r>
                  <a:rPr lang="zh-CN" altLang="en-US" baseline="0" dirty="0"/>
                  <a:t> </a:t>
                </a:r>
                <a:r>
                  <a:rPr lang="en-US" altLang="zh-CN" baseline="0" dirty="0"/>
                  <a:t>x</a:t>
                </a:r>
                <a:r>
                  <a:rPr lang="zh-CN" altLang="en-US" baseline="0" dirty="0"/>
                  <a:t> </a:t>
                </a:r>
                <a:r>
                  <a:rPr lang="en-US" altLang="zh-CN" baseline="0" dirty="0"/>
                  <a:t>is</a:t>
                </a:r>
                <a:r>
                  <a:rPr lang="zh-CN" altLang="en-US" baseline="0" dirty="0"/>
                  <a:t> </a:t>
                </a:r>
                <a:r>
                  <a:rPr lang="en-US" altLang="zh-CN" baseline="0" dirty="0"/>
                  <a:t>1&gt;0</a:t>
                </a:r>
                <a:r>
                  <a:rPr lang="zh-CN" altLang="en-US" baseline="0" dirty="0"/>
                  <a:t> </a:t>
                </a:r>
                <a:r>
                  <a:rPr lang="en-US" altLang="zh-CN" baseline="0" dirty="0"/>
                  <a:t>convex</a:t>
                </a:r>
              </a:p>
              <a:p>
                <a:pPr marL="171450" indent="-171450">
                  <a:buFont typeface="Arial" panose="020B0604020202090204" pitchFamily="34" charset="0"/>
                  <a:buChar char="•"/>
                </a:pPr>
                <a:r>
                  <a:rPr lang="en-US" dirty="0"/>
                  <a:t> similarly, all linear (and </a:t>
                </a:r>
                <a:r>
                  <a:rPr lang="en-US" dirty="0" err="1"/>
                  <a:t>ane</a:t>
                </a:r>
                <a:r>
                  <a:rPr lang="en-US" dirty="0"/>
                  <a:t>) functions</a:t>
                </a:r>
                <a:r>
                  <a:rPr lang="zh-CN" altLang="en-US" dirty="0"/>
                  <a:t> </a:t>
                </a:r>
                <a:r>
                  <a:rPr lang="en-US" dirty="0"/>
                  <a:t>are also convex.</a:t>
                </a:r>
                <a:endParaRPr lang="en-US" altLang="zh-CN" baseline="0" dirty="0"/>
              </a:p>
              <a:p>
                <a:pPr marL="171450" indent="-171450">
                  <a:buFont typeface="Arial" panose="020B0604020202090204" pitchFamily="34" charset="0"/>
                  <a:buChar char="•"/>
                </a:pPr>
                <a14:m>
                  <m:oMath xmlns:m="http://schemas.openxmlformats.org/officeDocument/2006/math">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oMath>
                </a14:m>
                <a:r>
                  <a:rPr lang="zh-CN" altLang="en-US" dirty="0"/>
                  <a:t> </a:t>
                </a:r>
                <a:r>
                  <a:rPr lang="en-US" altLang="zh-CN" dirty="0"/>
                  <a:t>convex</a:t>
                </a:r>
                <a:r>
                  <a:rPr lang="zh-CN" altLang="en-US" dirty="0"/>
                  <a:t>，</a:t>
                </a:r>
                <a:r>
                  <a:rPr lang="en-US" altLang="zh-CN" dirty="0"/>
                  <a:t>second</a:t>
                </a:r>
                <a:r>
                  <a:rPr lang="zh-CN" altLang="en-US" dirty="0"/>
                  <a:t> </a:t>
                </a:r>
                <a:r>
                  <a:rPr lang="en-US" altLang="zh-CN" dirty="0"/>
                  <a:t>derivate</a:t>
                </a:r>
                <a:r>
                  <a:rPr lang="zh-CN" altLang="en-US" dirty="0"/>
                  <a:t> </a:t>
                </a:r>
                <a:r>
                  <a:rPr lang="en-US" altLang="zh-CN" dirty="0"/>
                  <a:t>=0</a:t>
                </a:r>
              </a:p>
              <a:p>
                <a:r>
                  <a:rPr lang="en-US" altLang="zh-CN" dirty="0"/>
                  <a:t>Affine:</a:t>
                </a:r>
                <a:r>
                  <a:rPr lang="zh-CN" altLang="en-US" dirty="0"/>
                  <a:t> </a:t>
                </a:r>
                <a:r>
                  <a:rPr lang="en-US" dirty="0"/>
                  <a:t> there exists </a:t>
                </a:r>
                <a:r>
                  <a:rPr lang="en-US" dirty="0" err="1"/>
                  <a:t>ai</a:t>
                </a:r>
                <a:r>
                  <a:rPr lang="en-US" dirty="0"/>
                  <a:t> , bi , so that hi (w ) = </a:t>
                </a:r>
                <a:r>
                  <a:rPr lang="en-US" dirty="0" err="1"/>
                  <a:t>aT</a:t>
                </a:r>
                <a:r>
                  <a:rPr lang="pl-PL" dirty="0"/>
                  <a:t>i w  + </a:t>
                </a:r>
                <a:r>
                  <a:rPr lang="pl-PL" dirty="0" err="1"/>
                  <a:t>bi</a:t>
                </a:r>
                <a:r>
                  <a:rPr lang="pl-PL" dirty="0"/>
                  <a:t> .</a:t>
                </a:r>
                <a:r>
                  <a:rPr lang="zh-CN" altLang="en-US" dirty="0"/>
                  <a:t> </a:t>
                </a:r>
                <a:r>
                  <a:rPr lang="en-US" altLang="zh-CN" dirty="0"/>
                  <a:t>(linear</a:t>
                </a:r>
                <a:r>
                  <a:rPr lang="zh-CN" altLang="en-US" dirty="0"/>
                  <a:t> </a:t>
                </a:r>
                <a:r>
                  <a:rPr lang="en-US" altLang="zh-CN" dirty="0"/>
                  <a:t>transformation,</a:t>
                </a:r>
                <a:r>
                  <a:rPr lang="zh-CN" altLang="en-US" dirty="0"/>
                  <a:t> </a:t>
                </a:r>
                <a:r>
                  <a:rPr lang="en-US" altLang="zh-CN" dirty="0"/>
                  <a:t>allow</a:t>
                </a:r>
                <a:r>
                  <a:rPr lang="zh-CN" altLang="en-US" dirty="0"/>
                  <a:t> </a:t>
                </a:r>
                <a:r>
                  <a:rPr lang="en-US" altLang="zh-CN" dirty="0"/>
                  <a:t>intercept)</a:t>
                </a:r>
              </a:p>
              <a:p>
                <a:pPr marL="171450" indent="-171450">
                  <a:buFont typeface="Arial" panose="020B0604020202090204" pitchFamily="34" charset="0"/>
                  <a:buChar char="•"/>
                </a:pPr>
                <a:endParaRPr lang="zh-CN" altLang="en-US"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en-US" altLang="en-US">
                    <a:noFill/>
                  </a:rPr>
                  <a:t> </a:t>
                </a:r>
              </a:p>
            </p:txBody>
          </p:sp>
        </mc:Fallback>
      </mc:AlternateContent>
      <p:sp>
        <p:nvSpPr>
          <p:cNvPr id="4" name="Slide Number Placeholder 3"/>
          <p:cNvSpPr>
            <a:spLocks noGrp="1"/>
          </p:cNvSpPr>
          <p:nvPr>
            <p:ph type="sldNum" sz="quarter" idx="10"/>
          </p:nvPr>
        </p:nvSpPr>
        <p:spPr/>
        <p:txBody>
          <a:bodyPr/>
          <a:lstStyle/>
          <a:p>
            <a:fld id="{766814B8-1E0B-4A02-9250-036A51F0FA78}" type="slidenum">
              <a:rPr lang="en-US" altLang="zh-CN" smtClean="0"/>
              <a:t>61</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a:t>
            </a:r>
            <a:r>
              <a:rPr lang="zh-CN" altLang="en-US" dirty="0"/>
              <a:t> </a:t>
            </a:r>
            <a:r>
              <a:rPr lang="en-US" altLang="zh-CN" dirty="0"/>
              <a:t>the</a:t>
            </a:r>
            <a:r>
              <a:rPr lang="zh-CN" altLang="en-US" dirty="0"/>
              <a:t> </a:t>
            </a:r>
            <a:r>
              <a:rPr lang="en-US" altLang="zh-CN" dirty="0"/>
              <a:t>objective</a:t>
            </a:r>
            <a:r>
              <a:rPr lang="zh-CN" altLang="en-US" dirty="0"/>
              <a:t> </a:t>
            </a:r>
            <a:r>
              <a:rPr lang="en-US" altLang="zh-CN" dirty="0"/>
              <a:t>function</a:t>
            </a:r>
            <a:r>
              <a:rPr lang="zh-CN" altLang="en-US" dirty="0"/>
              <a:t> </a:t>
            </a:r>
            <a:r>
              <a:rPr lang="en-US" altLang="zh-CN" dirty="0"/>
              <a:t>is</a:t>
            </a:r>
            <a:r>
              <a:rPr lang="zh-CN" altLang="en-US" dirty="0"/>
              <a:t> </a:t>
            </a:r>
            <a:r>
              <a:rPr lang="en-US" altLang="zh-CN" dirty="0"/>
              <a:t>convex,</a:t>
            </a:r>
            <a:r>
              <a:rPr lang="zh-CN" altLang="en-US" dirty="0"/>
              <a:t> </a:t>
            </a:r>
            <a:r>
              <a:rPr lang="en-US" altLang="zh-CN" dirty="0"/>
              <a:t>so</a:t>
            </a:r>
            <a:r>
              <a:rPr lang="zh-CN" altLang="en-US" dirty="0"/>
              <a:t> </a:t>
            </a:r>
            <a:r>
              <a:rPr lang="en-US" altLang="zh-CN" dirty="0"/>
              <a:t>this</a:t>
            </a:r>
            <a:r>
              <a:rPr lang="zh-CN" altLang="en-US" dirty="0"/>
              <a:t> </a:t>
            </a:r>
            <a:r>
              <a:rPr lang="en-US" altLang="zh-CN" dirty="0" err="1"/>
              <a:t>w,b</a:t>
            </a:r>
            <a:r>
              <a:rPr lang="zh-CN" altLang="en-US" dirty="0"/>
              <a:t> </a:t>
            </a:r>
            <a:r>
              <a:rPr lang="en-US" altLang="zh-CN" dirty="0"/>
              <a:t>gives</a:t>
            </a:r>
            <a:r>
              <a:rPr lang="zh-CN" altLang="en-US" dirty="0"/>
              <a:t> </a:t>
            </a:r>
            <a:r>
              <a:rPr lang="en-US" altLang="zh-CN" dirty="0"/>
              <a:t>the</a:t>
            </a:r>
            <a:r>
              <a:rPr lang="zh-CN" altLang="en-US" dirty="0"/>
              <a:t> </a:t>
            </a:r>
            <a:r>
              <a:rPr lang="en-US" altLang="zh-CN" dirty="0"/>
              <a:t>minimum</a:t>
            </a:r>
            <a:r>
              <a:rPr lang="zh-CN" altLang="en-US" dirty="0"/>
              <a:t> </a:t>
            </a:r>
            <a:r>
              <a:rPr lang="en-US" altLang="zh-CN" dirty="0"/>
              <a:t>value.</a:t>
            </a:r>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62</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quadratic programming algorithm</a:t>
            </a:r>
          </a:p>
          <a:p>
            <a:r>
              <a:rPr lang="en-US" dirty="0"/>
              <a:t>To test for convergence of this algorithm, we can check whether the KKT</a:t>
            </a:r>
          </a:p>
          <a:p>
            <a:r>
              <a:rPr lang="en-US" dirty="0"/>
              <a:t>conditions (Equations 14-16) are </a:t>
            </a:r>
            <a:r>
              <a:rPr lang="en-US" dirty="0" err="1"/>
              <a:t>satised</a:t>
            </a:r>
            <a:r>
              <a:rPr lang="en-US" dirty="0"/>
              <a:t> to within some </a:t>
            </a:r>
            <a:r>
              <a:rPr lang="en-US" dirty="0" err="1"/>
              <a:t>tol</a:t>
            </a:r>
            <a:r>
              <a:rPr lang="en-US" dirty="0"/>
              <a:t>. Here, </a:t>
            </a:r>
            <a:r>
              <a:rPr lang="en-US" dirty="0" err="1"/>
              <a:t>tol</a:t>
            </a:r>
            <a:r>
              <a:rPr lang="en-US" dirty="0"/>
              <a:t> is</a:t>
            </a:r>
          </a:p>
          <a:p>
            <a:r>
              <a:rPr lang="en-US" dirty="0"/>
              <a:t>the convergence tolerance parameter, and is typically set to around 0.01 to</a:t>
            </a:r>
          </a:p>
          <a:p>
            <a:r>
              <a:rPr lang="nb-NO" dirty="0"/>
              <a:t>0.001.</a:t>
            </a:r>
            <a:endParaRPr lang="zh-CN" alt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64</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sz="1200" dirty="0" err="1"/>
                  <a:t>y_j</a:t>
                </a:r>
                <a:r>
                  <a:rPr lang="zh-CN" altLang="en-US" sz="1200" dirty="0"/>
                  <a:t>*</a:t>
                </a:r>
                <a14:m>
                  <m:oMath xmlns:m="http://schemas.openxmlformats.org/officeDocument/2006/math">
                    <m:r>
                      <a:rPr lang="zh-CN" altLang="en-US" sz="1200" i="1" smtClean="0">
                        <a:latin typeface="Cambria Math" panose="02040503050406030204" pitchFamily="18" charset="0"/>
                      </a:rPr>
                      <m:t>（</m:t>
                    </m:r>
                    <m:sSup>
                      <m:sSupPr>
                        <m:ctrlPr>
                          <a:rPr lang="en-US" altLang="zh-CN" sz="1200" i="1" smtClean="0">
                            <a:latin typeface="Cambria Math" panose="02040503050406030204" pitchFamily="18" charset="0"/>
                          </a:rPr>
                        </m:ctrlPr>
                      </m:sSupPr>
                      <m:e>
                        <m:r>
                          <a:rPr lang="en-US" altLang="zh-CN" sz="1200" b="1">
                            <a:latin typeface="Cambria Math" panose="02040503050406030204" pitchFamily="18" charset="0"/>
                          </a:rPr>
                          <m:t>𝐰</m:t>
                        </m:r>
                      </m:e>
                      <m:sup>
                        <m:r>
                          <a:rPr lang="en-US" altLang="zh-CN" sz="1200" i="1">
                            <a:latin typeface="Cambria Math" panose="02040503050406030204" pitchFamily="18" charset="0"/>
                          </a:rPr>
                          <m:t>𝑇</m:t>
                        </m:r>
                      </m:sup>
                    </m:sSup>
                    <m:sSub>
                      <m:sSubPr>
                        <m:ctrlPr>
                          <a:rPr lang="en-US" altLang="zh-CN" sz="1200" i="1">
                            <a:latin typeface="Cambria Math" panose="02040503050406030204" pitchFamily="18" charset="0"/>
                          </a:rPr>
                        </m:ctrlPr>
                      </m:sSubPr>
                      <m:e>
                        <m:r>
                          <a:rPr lang="en-US" altLang="zh-CN" sz="1200" b="1">
                            <a:latin typeface="Cambria Math" panose="02040503050406030204" pitchFamily="18" charset="0"/>
                          </a:rPr>
                          <m:t>𝐱</m:t>
                        </m:r>
                      </m:e>
                      <m:sub>
                        <m:r>
                          <a:rPr lang="en-US" altLang="zh-CN" sz="1200" b="0" i="1" smtClean="0">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rPr>
                      <m:t>𝑏</m:t>
                    </m:r>
                  </m:oMath>
                </a14:m>
                <a:r>
                  <a:rPr lang="zh-CN" altLang="en-US" dirty="0"/>
                  <a:t>）</a:t>
                </a:r>
                <a:r>
                  <a:rPr lang="en-US" altLang="zh-CN" dirty="0"/>
                  <a:t>=1</a:t>
                </a:r>
              </a:p>
              <a:p>
                <a:endParaRPr lang="zh-CN" altLang="en-US"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en-US" altLang="en-US">
                    <a:noFill/>
                  </a:rPr>
                  <a:t> </a:t>
                </a:r>
              </a:p>
            </p:txBody>
          </p:sp>
        </mc:Fallback>
      </mc:AlternateContent>
      <p:sp>
        <p:nvSpPr>
          <p:cNvPr id="4" name="Slide Number Placeholder 3"/>
          <p:cNvSpPr>
            <a:spLocks noGrp="1"/>
          </p:cNvSpPr>
          <p:nvPr>
            <p:ph type="sldNum" sz="quarter" idx="10"/>
          </p:nvPr>
        </p:nvSpPr>
        <p:spPr/>
        <p:txBody>
          <a:bodyPr/>
          <a:lstStyle/>
          <a:p>
            <a:fld id="{766814B8-1E0B-4A02-9250-036A51F0FA78}" type="slidenum">
              <a:rPr lang="en-US" altLang="zh-CN" smtClean="0"/>
              <a:t>65</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66</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595">
              <a:defRPr/>
            </a:pPr>
            <a:r>
              <a:rPr lang="en-US" altLang="zh-CN" dirty="0"/>
              <a:t>Another</a:t>
            </a:r>
            <a:r>
              <a:rPr lang="zh-CN" altLang="en-US" dirty="0"/>
              <a:t> </a:t>
            </a:r>
            <a:r>
              <a:rPr lang="en-US" altLang="zh-CN" dirty="0"/>
              <a:t>view</a:t>
            </a:r>
            <a:r>
              <a:rPr lang="zh-CN" altLang="en-US" baseline="0" dirty="0"/>
              <a:t> </a:t>
            </a:r>
            <a:r>
              <a:rPr lang="en-US" altLang="zh-CN" baseline="0" dirty="0"/>
              <a:t>of</a:t>
            </a:r>
            <a:r>
              <a:rPr lang="zh-CN" altLang="en-US" baseline="0" dirty="0"/>
              <a:t> </a:t>
            </a:r>
            <a:r>
              <a:rPr lang="en-US" altLang="zh-CN" baseline="0" dirty="0"/>
              <a:t>SVM:</a:t>
            </a:r>
            <a:r>
              <a:rPr lang="zh-CN" altLang="en-US" baseline="0" dirty="0"/>
              <a:t> </a:t>
            </a:r>
            <a:r>
              <a:rPr lang="en-US" altLang="zh-CN" baseline="0" dirty="0"/>
              <a:t>minimize</a:t>
            </a:r>
            <a:r>
              <a:rPr lang="zh-CN" altLang="en-US" baseline="0" dirty="0"/>
              <a:t> </a:t>
            </a:r>
            <a:r>
              <a:rPr lang="en-US" altLang="zh-CN" baseline="0" dirty="0"/>
              <a:t>hinge(1-y_i(</a:t>
            </a:r>
            <a:r>
              <a:rPr lang="en-US" altLang="zh-CN" baseline="0" dirty="0" err="1"/>
              <a:t>wx+b</a:t>
            </a:r>
            <a:r>
              <a:rPr lang="en-US" altLang="zh-CN" baseline="0" dirty="0"/>
              <a:t>))</a:t>
            </a:r>
            <a:r>
              <a:rPr lang="zh-CN" altLang="en-US" baseline="0" dirty="0"/>
              <a:t> </a:t>
            </a:r>
            <a:r>
              <a:rPr lang="en-US" altLang="zh-CN" baseline="0" dirty="0"/>
              <a:t>+</a:t>
            </a:r>
            <a:r>
              <a:rPr lang="zh-CN" altLang="en-US" baseline="0" dirty="0"/>
              <a:t> </a:t>
            </a:r>
            <a:r>
              <a:rPr lang="en-US" altLang="zh-CN" baseline="0" dirty="0" err="1"/>
              <a:t>lamda</a:t>
            </a:r>
            <a:r>
              <a:rPr lang="zh-CN" altLang="en-US" baseline="0" dirty="0"/>
              <a:t> </a:t>
            </a:r>
            <a:r>
              <a:rPr lang="en-US" altLang="zh-CN" baseline="0" dirty="0"/>
              <a:t>||w||2</a:t>
            </a:r>
            <a:endParaRPr lang="en-US" altLang="zh-CN" dirty="0"/>
          </a:p>
          <a:p>
            <a:pPr defTabSz="950595">
              <a:defRPr/>
            </a:pPr>
            <a:r>
              <a:rPr lang="en-US" altLang="zh-CN" dirty="0"/>
              <a:t>Hinge</a:t>
            </a:r>
            <a:r>
              <a:rPr lang="zh-CN" altLang="en-US" dirty="0"/>
              <a:t> </a:t>
            </a:r>
            <a:r>
              <a:rPr lang="en-US" altLang="zh-CN" dirty="0"/>
              <a:t>loss</a:t>
            </a:r>
            <a:r>
              <a:rPr lang="zh-CN" altLang="en-US" baseline="0" dirty="0"/>
              <a:t> </a:t>
            </a:r>
            <a:r>
              <a:rPr lang="en-US" altLang="zh-CN" baseline="0" dirty="0" err="1"/>
              <a:t>l_h</a:t>
            </a:r>
            <a:r>
              <a:rPr lang="en-US" altLang="zh-CN" baseline="0" dirty="0"/>
              <a:t>(z)</a:t>
            </a:r>
            <a:r>
              <a:rPr lang="zh-CN" altLang="en-US" baseline="0" dirty="0"/>
              <a:t> </a:t>
            </a:r>
            <a:r>
              <a:rPr lang="en-US" altLang="zh-CN" baseline="0" dirty="0"/>
              <a:t>=</a:t>
            </a:r>
            <a:r>
              <a:rPr lang="zh-CN" altLang="en-US" baseline="0" dirty="0"/>
              <a:t> </a:t>
            </a:r>
            <a:r>
              <a:rPr lang="en-US" altLang="zh-CN" baseline="0" dirty="0"/>
              <a:t>{</a:t>
            </a:r>
            <a:r>
              <a:rPr lang="zh-CN" altLang="en-US" baseline="0" dirty="0"/>
              <a:t> </a:t>
            </a:r>
            <a:r>
              <a:rPr lang="en-US" altLang="zh-CN" baseline="0" dirty="0"/>
              <a:t>	z</a:t>
            </a:r>
            <a:r>
              <a:rPr lang="zh-CN" altLang="en-US" baseline="0" dirty="0"/>
              <a:t> </a:t>
            </a:r>
            <a:r>
              <a:rPr lang="en-US" altLang="zh-CN" baseline="0" dirty="0"/>
              <a:t>for</a:t>
            </a:r>
            <a:r>
              <a:rPr lang="zh-CN" altLang="en-US" baseline="0" dirty="0"/>
              <a:t> </a:t>
            </a:r>
            <a:r>
              <a:rPr lang="en-US" altLang="zh-CN" baseline="0" dirty="0"/>
              <a:t>z&gt;0;</a:t>
            </a:r>
            <a:r>
              <a:rPr lang="zh-CN" altLang="en-US" baseline="0" dirty="0"/>
              <a:t> </a:t>
            </a:r>
            <a:r>
              <a:rPr lang="en-US" altLang="zh-CN" baseline="0" dirty="0"/>
              <a:t>0</a:t>
            </a:r>
            <a:r>
              <a:rPr lang="zh-CN" altLang="en-US" baseline="0" dirty="0"/>
              <a:t> </a:t>
            </a:r>
            <a:r>
              <a:rPr lang="en-US" altLang="zh-CN" baseline="0" dirty="0"/>
              <a:t>for</a:t>
            </a:r>
            <a:r>
              <a:rPr lang="zh-CN" altLang="en-US" baseline="0" dirty="0"/>
              <a:t> </a:t>
            </a:r>
            <a:r>
              <a:rPr lang="en-US" altLang="zh-CN" baseline="0" dirty="0"/>
              <a:t>z&lt;0</a:t>
            </a:r>
            <a:endParaRPr lang="en-US" dirty="0"/>
          </a:p>
          <a:p>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72</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595">
              <a:defRPr/>
            </a:pPr>
            <a:r>
              <a:rPr lang="en-US" altLang="zh-CN" dirty="0"/>
              <a:t>Another</a:t>
            </a:r>
            <a:r>
              <a:rPr lang="zh-CN" altLang="en-US" dirty="0"/>
              <a:t> </a:t>
            </a:r>
            <a:r>
              <a:rPr lang="en-US" altLang="zh-CN" dirty="0"/>
              <a:t>view</a:t>
            </a:r>
            <a:r>
              <a:rPr lang="zh-CN" altLang="en-US" baseline="0" dirty="0"/>
              <a:t> </a:t>
            </a:r>
            <a:r>
              <a:rPr lang="en-US" altLang="zh-CN" baseline="0" dirty="0"/>
              <a:t>of</a:t>
            </a:r>
            <a:r>
              <a:rPr lang="zh-CN" altLang="en-US" baseline="0" dirty="0"/>
              <a:t> </a:t>
            </a:r>
            <a:r>
              <a:rPr lang="en-US" altLang="zh-CN" baseline="0" dirty="0"/>
              <a:t>SVM:</a:t>
            </a:r>
            <a:r>
              <a:rPr lang="zh-CN" altLang="en-US" baseline="0" dirty="0"/>
              <a:t> </a:t>
            </a:r>
            <a:r>
              <a:rPr lang="en-US" altLang="zh-CN" baseline="0" dirty="0"/>
              <a:t>minimize</a:t>
            </a:r>
            <a:r>
              <a:rPr lang="zh-CN" altLang="en-US" baseline="0" dirty="0"/>
              <a:t> </a:t>
            </a:r>
            <a:r>
              <a:rPr lang="en-US" altLang="zh-CN" baseline="0" dirty="0"/>
              <a:t>hinge(1-y_i(</a:t>
            </a:r>
            <a:r>
              <a:rPr lang="en-US" altLang="zh-CN" baseline="0" dirty="0" err="1"/>
              <a:t>wx+b</a:t>
            </a:r>
            <a:r>
              <a:rPr lang="en-US" altLang="zh-CN" baseline="0" dirty="0"/>
              <a:t>))</a:t>
            </a:r>
            <a:r>
              <a:rPr lang="zh-CN" altLang="en-US" baseline="0" dirty="0"/>
              <a:t> </a:t>
            </a:r>
            <a:r>
              <a:rPr lang="en-US" altLang="zh-CN" baseline="0" dirty="0"/>
              <a:t>+</a:t>
            </a:r>
            <a:r>
              <a:rPr lang="zh-CN" altLang="en-US" baseline="0" dirty="0"/>
              <a:t> </a:t>
            </a:r>
            <a:r>
              <a:rPr lang="en-US" altLang="zh-CN" baseline="0" dirty="0" err="1"/>
              <a:t>lamda</a:t>
            </a:r>
            <a:r>
              <a:rPr lang="zh-CN" altLang="en-US" baseline="0" dirty="0"/>
              <a:t> </a:t>
            </a:r>
            <a:r>
              <a:rPr lang="en-US" altLang="zh-CN" baseline="0" dirty="0"/>
              <a:t>||w||2</a:t>
            </a:r>
            <a:endParaRPr lang="en-US" altLang="zh-CN" dirty="0"/>
          </a:p>
          <a:p>
            <a:pPr defTabSz="950595">
              <a:defRPr/>
            </a:pPr>
            <a:r>
              <a:rPr lang="en-US" altLang="zh-CN" dirty="0"/>
              <a:t>Hinge</a:t>
            </a:r>
            <a:r>
              <a:rPr lang="zh-CN" altLang="en-US" dirty="0"/>
              <a:t> </a:t>
            </a:r>
            <a:r>
              <a:rPr lang="en-US" altLang="zh-CN" dirty="0"/>
              <a:t>loss</a:t>
            </a:r>
            <a:r>
              <a:rPr lang="zh-CN" altLang="en-US" baseline="0" dirty="0"/>
              <a:t> </a:t>
            </a:r>
            <a:r>
              <a:rPr lang="en-US" altLang="zh-CN" baseline="0" dirty="0" err="1"/>
              <a:t>l_h</a:t>
            </a:r>
            <a:r>
              <a:rPr lang="en-US" altLang="zh-CN" baseline="0" dirty="0"/>
              <a:t>(z)</a:t>
            </a:r>
            <a:r>
              <a:rPr lang="zh-CN" altLang="en-US" baseline="0" dirty="0"/>
              <a:t> </a:t>
            </a:r>
            <a:r>
              <a:rPr lang="en-US" altLang="zh-CN" baseline="0" dirty="0"/>
              <a:t>=</a:t>
            </a:r>
            <a:r>
              <a:rPr lang="zh-CN" altLang="en-US" baseline="0" dirty="0"/>
              <a:t> </a:t>
            </a:r>
            <a:r>
              <a:rPr lang="en-US" altLang="zh-CN" baseline="0" dirty="0"/>
              <a:t>{</a:t>
            </a:r>
            <a:r>
              <a:rPr lang="zh-CN" altLang="en-US" baseline="0" dirty="0"/>
              <a:t> </a:t>
            </a:r>
            <a:r>
              <a:rPr lang="en-US" altLang="zh-CN" baseline="0" dirty="0"/>
              <a:t>	z</a:t>
            </a:r>
            <a:r>
              <a:rPr lang="zh-CN" altLang="en-US" baseline="0" dirty="0"/>
              <a:t> </a:t>
            </a:r>
            <a:r>
              <a:rPr lang="en-US" altLang="zh-CN" baseline="0" dirty="0"/>
              <a:t>for</a:t>
            </a:r>
            <a:r>
              <a:rPr lang="zh-CN" altLang="en-US" baseline="0" dirty="0"/>
              <a:t> </a:t>
            </a:r>
            <a:r>
              <a:rPr lang="en-US" altLang="zh-CN" baseline="0" dirty="0"/>
              <a:t>z&gt;0;</a:t>
            </a:r>
            <a:r>
              <a:rPr lang="zh-CN" altLang="en-US" baseline="0" dirty="0"/>
              <a:t> </a:t>
            </a:r>
            <a:r>
              <a:rPr lang="en-US" altLang="zh-CN" baseline="0" dirty="0"/>
              <a:t>0</a:t>
            </a:r>
            <a:r>
              <a:rPr lang="zh-CN" altLang="en-US" baseline="0" dirty="0"/>
              <a:t> </a:t>
            </a:r>
            <a:r>
              <a:rPr lang="en-US" altLang="zh-CN" baseline="0" dirty="0"/>
              <a:t>for</a:t>
            </a:r>
            <a:r>
              <a:rPr lang="zh-CN" altLang="en-US" baseline="0" dirty="0"/>
              <a:t> </a:t>
            </a:r>
            <a:r>
              <a:rPr lang="en-US" altLang="zh-CN" baseline="0" dirty="0"/>
              <a:t>z&lt;0</a:t>
            </a:r>
            <a:endParaRPr lang="en-US" dirty="0"/>
          </a:p>
          <a:p>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73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defTabSz="950595">
                  <a:buFontTx/>
                  <a:buAutoNum type="arabicParenBoth"/>
                  <a:defRPr/>
                </a:pPr>
                <a:r>
                  <a:rPr lang="en-US" altLang="zh-CN" dirty="0"/>
                  <a:t>Completeness</a:t>
                </a:r>
                <a:r>
                  <a:rPr lang="zh-CN" altLang="en-US" dirty="0"/>
                  <a:t> </a:t>
                </a:r>
                <a:r>
                  <a:rPr lang="en-US" altLang="zh-CN" dirty="0"/>
                  <a:t>slackness</a:t>
                </a:r>
                <a:r>
                  <a:rPr lang="zh-CN" altLang="en-US" dirty="0"/>
                  <a:t> </a:t>
                </a:r>
                <a:r>
                  <a:rPr lang="en-US" altLang="zh-CN" dirty="0"/>
                  <a:t>(</a:t>
                </a:r>
                <a:r>
                  <a:rPr lang="zh-CN" altLang="en-US" dirty="0"/>
                  <a:t>互补松弛条件</a:t>
                </a:r>
                <a:r>
                  <a:rPr lang="en-US" altLang="zh-CN" dirty="0"/>
                  <a:t>)</a:t>
                </a:r>
                <a:r>
                  <a:rPr lang="zh-CN" altLang="en-US" dirty="0"/>
                  <a:t> </a:t>
                </a:r>
                <a14:m>
                  <m:oMath xmlns:m="http://schemas.openxmlformats.org/officeDocument/2006/math">
                    <m:sSubSup>
                      <m:sSubSupPr>
                        <m:ctrlPr>
                          <a:rPr lang="en-US" altLang="zh-CN" i="1">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𝛼</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r>
                      <a:rPr lang="en-US" altLang="zh-CN" i="1">
                        <a:solidFill>
                          <a:srgbClr val="C00000"/>
                        </a:solidFill>
                        <a:latin typeface="Cambria Math" panose="02040503050406030204" pitchFamily="18" charset="0"/>
                      </a:rPr>
                      <m:t>(1−</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sSup>
                          <m:sSupPr>
                            <m:ctrlPr>
                              <a:rPr lang="en-US" altLang="zh-CN" i="1">
                                <a:solidFill>
                                  <a:srgbClr val="C00000"/>
                                </a:solidFill>
                                <a:latin typeface="Cambria Math" panose="02040503050406030204" pitchFamily="18" charset="0"/>
                              </a:rPr>
                            </m:ctrlPr>
                          </m:sSupPr>
                          <m:e>
                            <m:r>
                              <a:rPr lang="en-US" altLang="zh-CN" b="1">
                                <a:solidFill>
                                  <a:srgbClr val="C00000"/>
                                </a:solidFill>
                                <a:latin typeface="Cambria Math" panose="02040503050406030204" pitchFamily="18" charset="0"/>
                              </a:rPr>
                              <m:t>𝐰</m:t>
                            </m:r>
                          </m:e>
                          <m:sup>
                            <m:r>
                              <a:rPr lang="en-US" altLang="zh-CN" i="1">
                                <a:solidFill>
                                  <a:srgbClr val="C00000"/>
                                </a:solidFill>
                                <a:latin typeface="Cambria Math" panose="02040503050406030204" pitchFamily="18" charset="0"/>
                              </a:rPr>
                              <m:t>𝑇</m:t>
                            </m:r>
                          </m:sup>
                        </m:sSup>
                        <m:sSub>
                          <m:sSubPr>
                            <m:ctrlPr>
                              <a:rPr lang="en-US" altLang="zh-CN" i="1">
                                <a:solidFill>
                                  <a:srgbClr val="C00000"/>
                                </a:solidFill>
                                <a:latin typeface="Cambria Math" panose="02040503050406030204" pitchFamily="18" charset="0"/>
                              </a:rPr>
                            </m:ctrlPr>
                          </m:sSubPr>
                          <m:e>
                            <m:r>
                              <a:rPr lang="en-US" altLang="zh-CN" b="1">
                                <a:solidFill>
                                  <a:srgbClr val="C00000"/>
                                </a:solidFill>
                                <a:latin typeface="Cambria Math" panose="02040503050406030204" pitchFamily="18" charset="0"/>
                              </a:rPr>
                              <m:t>𝐱</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𝑏</m:t>
                        </m:r>
                      </m:e>
                    </m:d>
                    <m:r>
                      <a:rPr lang="en-US" altLang="zh-CN" i="1">
                        <a:solidFill>
                          <a:srgbClr val="C00000"/>
                        </a:solidFill>
                        <a:latin typeface="Cambria Math" panose="02040503050406030204" pitchFamily="18" charset="0"/>
                      </a:rPr>
                      <m:t>)=0</m:t>
                    </m:r>
                  </m:oMath>
                </a14:m>
                <a:endParaRPr lang="en-US" dirty="0"/>
              </a:p>
              <a:p>
                <a:pPr marL="228600" indent="-228600" defTabSz="950595">
                  <a:buFontTx/>
                  <a:buAutoNum type="arabicParenBoth"/>
                  <a:defRPr/>
                </a:pPr>
                <a:r>
                  <a:rPr lang="en-US" altLang="zh-CN" dirty="0"/>
                  <a:t>Primal</a:t>
                </a:r>
                <a:r>
                  <a:rPr lang="zh-CN" altLang="en-US" baseline="0" dirty="0"/>
                  <a:t> </a:t>
                </a:r>
                <a:r>
                  <a:rPr lang="en-US" altLang="zh-CN" baseline="0" dirty="0"/>
                  <a:t>feasibility</a:t>
                </a:r>
              </a:p>
              <a:p>
                <a:pPr marL="228600" indent="-228600" defTabSz="950595">
                  <a:buFontTx/>
                  <a:buAutoNum type="arabicParenBoth"/>
                  <a:defRPr/>
                </a:pPr>
                <a:r>
                  <a:rPr lang="en-US" altLang="zh-CN" baseline="0" dirty="0"/>
                  <a:t>Dual</a:t>
                </a:r>
                <a:r>
                  <a:rPr lang="zh-CN" altLang="en-US" baseline="0" dirty="0"/>
                  <a:t> </a:t>
                </a:r>
                <a:r>
                  <a:rPr lang="en-US" altLang="zh-CN" baseline="0" dirty="0"/>
                  <a:t>feasibility</a:t>
                </a:r>
              </a:p>
              <a:p>
                <a:pPr marL="228600" indent="-228600" defTabSz="950595">
                  <a:buFontTx/>
                  <a:buAutoNum type="arabicParenBoth"/>
                  <a:defRPr/>
                </a:pPr>
                <a:r>
                  <a:rPr lang="en-US" altLang="zh-CN" baseline="0" dirty="0"/>
                  <a:t>Completeness</a:t>
                </a:r>
                <a:r>
                  <a:rPr lang="zh-CN" altLang="en-US" baseline="0" dirty="0"/>
                  <a:t> </a:t>
                </a:r>
                <a:r>
                  <a:rPr lang="en-US" altLang="zh-CN" baseline="0" dirty="0"/>
                  <a:t>slackness</a:t>
                </a:r>
                <a:endParaRPr lang="en-US"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en-US" altLang="en-US">
                    <a:noFill/>
                  </a:rPr>
                  <a:t> </a:t>
                </a:r>
              </a:p>
            </p:txBody>
          </p:sp>
        </mc:Fallback>
      </mc:AlternateContent>
      <p:sp>
        <p:nvSpPr>
          <p:cNvPr id="4" name="Slide Number Placeholder 3"/>
          <p:cNvSpPr>
            <a:spLocks noGrp="1"/>
          </p:cNvSpPr>
          <p:nvPr>
            <p:ph type="sldNum" sz="quarter" idx="10"/>
          </p:nvPr>
        </p:nvSpPr>
        <p:spPr/>
        <p:txBody>
          <a:bodyPr/>
          <a:lstStyle/>
          <a:p>
            <a:fld id="{766814B8-1E0B-4A02-9250-036A51F0FA78}" type="slidenum">
              <a:rPr lang="en-US" altLang="zh-CN" smtClean="0"/>
              <a:t>75</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defTabSz="950595">
                  <a:buFontTx/>
                  <a:buAutoNum type="arabicParenBoth"/>
                  <a:defRPr/>
                </a:pPr>
                <a:r>
                  <a:rPr lang="en-US" altLang="zh-CN" dirty="0"/>
                  <a:t>Completeness</a:t>
                </a:r>
                <a:r>
                  <a:rPr lang="zh-CN" altLang="en-US" dirty="0"/>
                  <a:t> </a:t>
                </a:r>
                <a:r>
                  <a:rPr lang="en-US" altLang="zh-CN" dirty="0"/>
                  <a:t>slackness</a:t>
                </a:r>
                <a:r>
                  <a:rPr lang="zh-CN" altLang="en-US" dirty="0"/>
                  <a:t> </a:t>
                </a:r>
                <a:r>
                  <a:rPr lang="en-US" altLang="zh-CN" dirty="0"/>
                  <a:t>(</a:t>
                </a:r>
                <a:r>
                  <a:rPr lang="zh-CN" altLang="en-US" dirty="0"/>
                  <a:t>互补松弛条件</a:t>
                </a:r>
                <a:r>
                  <a:rPr lang="en-US" altLang="zh-CN" dirty="0"/>
                  <a:t>)</a:t>
                </a:r>
                <a:r>
                  <a:rPr lang="zh-CN" altLang="en-US" dirty="0"/>
                  <a:t> </a:t>
                </a:r>
                <a14:m>
                  <m:oMath xmlns:m="http://schemas.openxmlformats.org/officeDocument/2006/math">
                    <m:sSubSup>
                      <m:sSubSupPr>
                        <m:ctrlPr>
                          <a:rPr lang="en-US" altLang="zh-CN" i="1">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𝛼</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r>
                      <a:rPr lang="en-US" altLang="zh-CN" i="1">
                        <a:solidFill>
                          <a:srgbClr val="C00000"/>
                        </a:solidFill>
                        <a:latin typeface="Cambria Math" panose="02040503050406030204" pitchFamily="18" charset="0"/>
                      </a:rPr>
                      <m:t>(1−</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sSup>
                          <m:sSupPr>
                            <m:ctrlPr>
                              <a:rPr lang="en-US" altLang="zh-CN" i="1">
                                <a:solidFill>
                                  <a:srgbClr val="C00000"/>
                                </a:solidFill>
                                <a:latin typeface="Cambria Math" panose="02040503050406030204" pitchFamily="18" charset="0"/>
                              </a:rPr>
                            </m:ctrlPr>
                          </m:sSupPr>
                          <m:e>
                            <m:r>
                              <a:rPr lang="en-US" altLang="zh-CN" b="1">
                                <a:solidFill>
                                  <a:srgbClr val="C00000"/>
                                </a:solidFill>
                                <a:latin typeface="Cambria Math" panose="02040503050406030204" pitchFamily="18" charset="0"/>
                              </a:rPr>
                              <m:t>𝐰</m:t>
                            </m:r>
                          </m:e>
                          <m:sup>
                            <m:r>
                              <a:rPr lang="en-US" altLang="zh-CN" i="1">
                                <a:solidFill>
                                  <a:srgbClr val="C00000"/>
                                </a:solidFill>
                                <a:latin typeface="Cambria Math" panose="02040503050406030204" pitchFamily="18" charset="0"/>
                              </a:rPr>
                              <m:t>𝑇</m:t>
                            </m:r>
                          </m:sup>
                        </m:sSup>
                        <m:sSub>
                          <m:sSubPr>
                            <m:ctrlPr>
                              <a:rPr lang="en-US" altLang="zh-CN" i="1">
                                <a:solidFill>
                                  <a:srgbClr val="C00000"/>
                                </a:solidFill>
                                <a:latin typeface="Cambria Math" panose="02040503050406030204" pitchFamily="18" charset="0"/>
                              </a:rPr>
                            </m:ctrlPr>
                          </m:sSubPr>
                          <m:e>
                            <m:r>
                              <a:rPr lang="en-US" altLang="zh-CN" b="1">
                                <a:solidFill>
                                  <a:srgbClr val="C00000"/>
                                </a:solidFill>
                                <a:latin typeface="Cambria Math" panose="02040503050406030204" pitchFamily="18" charset="0"/>
                              </a:rPr>
                              <m:t>𝐱</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𝑏</m:t>
                        </m:r>
                      </m:e>
                    </m:d>
                    <m:r>
                      <a:rPr lang="en-US" altLang="zh-CN" i="1">
                        <a:solidFill>
                          <a:srgbClr val="C00000"/>
                        </a:solidFill>
                        <a:latin typeface="Cambria Math" panose="02040503050406030204" pitchFamily="18" charset="0"/>
                      </a:rPr>
                      <m:t>)=0</m:t>
                    </m:r>
                  </m:oMath>
                </a14:m>
                <a:r>
                  <a:rPr lang="en-US" altLang="zh-CN" dirty="0"/>
                  <a:t>,</a:t>
                </a:r>
                <a:r>
                  <a:rPr lang="zh-CN" altLang="en-US" dirty="0"/>
                  <a:t> </a:t>
                </a:r>
                <a14:m>
                  <m:oMath xmlns:m="http://schemas.openxmlformats.org/officeDocument/2006/math">
                    <m:sSubSup>
                      <m:sSubSupPr>
                        <m:ctrlPr>
                          <a:rPr lang="en-US" altLang="zh-CN" i="1" smtClean="0">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rgbClr val="C00000"/>
                            </a:solidFill>
                            <a:latin typeface="Cambria Math" panose="02040503050406030204" pitchFamily="18" charset="0"/>
                          </a:rPr>
                          <m:t>𝑖</m:t>
                        </m:r>
                      </m:sub>
                      <m:sup>
                        <m:r>
                          <a:rPr lang="zh-CN" altLang="en-US" i="1">
                            <a:solidFill>
                              <a:srgbClr val="C00000"/>
                            </a:solidFill>
                            <a:latin typeface="Cambria Math" panose="02040503050406030204" pitchFamily="18" charset="0"/>
                          </a:rPr>
                          <m:t>∗</m:t>
                        </m:r>
                      </m:sup>
                    </m:sSubSup>
                  </m:oMath>
                </a14:m>
                <a:r>
                  <a:rPr lang="en-US" altLang="zh-CN" dirty="0"/>
                  <a:t>=0</a:t>
                </a:r>
                <a:endParaRPr lang="en-US" dirty="0"/>
              </a:p>
              <a:p>
                <a:pPr marL="228600" indent="-228600" defTabSz="950595">
                  <a:buFontTx/>
                  <a:buAutoNum type="arabicParenBoth"/>
                  <a:defRPr/>
                </a:pPr>
                <a:r>
                  <a:rPr lang="en-US" altLang="zh-CN" dirty="0"/>
                  <a:t>Primal</a:t>
                </a:r>
                <a:r>
                  <a:rPr lang="zh-CN" altLang="en-US" baseline="0" dirty="0"/>
                  <a:t> </a:t>
                </a:r>
                <a:r>
                  <a:rPr lang="en-US" altLang="zh-CN" baseline="0" dirty="0"/>
                  <a:t>feasibility</a:t>
                </a:r>
              </a:p>
              <a:p>
                <a:pPr marL="228600" indent="-228600" defTabSz="950595">
                  <a:buFontTx/>
                  <a:buAutoNum type="arabicParenBoth"/>
                  <a:defRPr/>
                </a:pPr>
                <a:r>
                  <a:rPr lang="en-US" altLang="zh-CN" baseline="0" dirty="0"/>
                  <a:t>Dual</a:t>
                </a:r>
                <a:r>
                  <a:rPr lang="zh-CN" altLang="en-US" baseline="0" dirty="0"/>
                  <a:t> </a:t>
                </a:r>
                <a:r>
                  <a:rPr lang="en-US" altLang="zh-CN" baseline="0" dirty="0"/>
                  <a:t>feasibility</a:t>
                </a:r>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en-US" altLang="en-US">
                    <a:noFill/>
                  </a:rPr>
                  <a:t> </a:t>
                </a:r>
              </a:p>
            </p:txBody>
          </p:sp>
        </mc:Fallback>
      </mc:AlternateContent>
      <p:sp>
        <p:nvSpPr>
          <p:cNvPr id="4" name="Slide Number Placeholder 3"/>
          <p:cNvSpPr>
            <a:spLocks noGrp="1"/>
          </p:cNvSpPr>
          <p:nvPr>
            <p:ph type="sldNum" sz="quarter" idx="10"/>
          </p:nvPr>
        </p:nvSpPr>
        <p:spPr/>
        <p:txBody>
          <a:bodyPr/>
          <a:lstStyle/>
          <a:p>
            <a:fld id="{766814B8-1E0B-4A02-9250-036A51F0FA78}" type="slidenum">
              <a:rPr lang="en-US" altLang="zh-CN" smtClean="0"/>
              <a:t>76</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814B8-1E0B-4A02-9250-036A51F0FA78}" type="slidenum">
              <a:rPr lang="en-US" altLang="zh-CN" smtClean="0"/>
              <a:t>77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Delta:</a:t>
            </a:r>
            <a:r>
              <a:rPr lang="zh-CN" altLang="en-US" dirty="0"/>
              <a:t> </a:t>
            </a:r>
            <a:r>
              <a:rPr lang="en-US" altLang="zh-CN" dirty="0"/>
              <a:t>0,1,</a:t>
            </a:r>
            <a:r>
              <a:rPr lang="zh-CN" altLang="en-US" dirty="0"/>
              <a:t> </a:t>
            </a:r>
            <a:r>
              <a:rPr lang="en-US" altLang="zh-CN" dirty="0"/>
              <a:t>(0,1),</a:t>
            </a:r>
            <a:r>
              <a:rPr lang="zh-CN" altLang="en-US" dirty="0"/>
              <a:t> </a:t>
            </a:r>
            <a:r>
              <a:rPr lang="en-US" altLang="zh-CN" dirty="0"/>
              <a:t>0,</a:t>
            </a:r>
            <a:r>
              <a:rPr lang="zh-CN" altLang="en-US" dirty="0"/>
              <a:t> </a:t>
            </a:r>
            <a:r>
              <a:rPr lang="en-US" altLang="zh-CN" dirty="0"/>
              <a:t>&gt;1,&gt;1</a:t>
            </a:r>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78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Feature</a:t>
            </a:r>
            <a:r>
              <a:rPr lang="zh-CN" altLang="en-US" baseline="0" dirty="0"/>
              <a:t> </a:t>
            </a:r>
            <a:r>
              <a:rPr lang="en-US" altLang="zh-CN" baseline="0" dirty="0"/>
              <a:t>mapping</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unique.</a:t>
            </a:r>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83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n</a:t>
            </a:r>
            <a:r>
              <a:rPr lang="zh-CN" altLang="en-US" dirty="0"/>
              <a:t>个</a:t>
            </a:r>
            <a:r>
              <a:rPr lang="en-US" altLang="zh-CN" dirty="0"/>
              <a:t>feature</a:t>
            </a:r>
            <a:r>
              <a:rPr lang="zh-CN" altLang="en-US" dirty="0"/>
              <a:t>中选取</a:t>
            </a:r>
            <a:r>
              <a:rPr lang="en-US" altLang="zh-CN" dirty="0"/>
              <a:t>d</a:t>
            </a:r>
            <a:r>
              <a:rPr lang="zh-CN" altLang="en-US" dirty="0"/>
              <a:t>个，可重复的排列数： </a:t>
            </a:r>
            <a:r>
              <a:rPr lang="en-US" altLang="zh-CN" dirty="0" err="1"/>
              <a:t>n^d</a:t>
            </a:r>
            <a:r>
              <a:rPr lang="zh-CN" altLang="en-US" dirty="0"/>
              <a:t> </a:t>
            </a:r>
            <a:endParaRPr lang="en-US" altLang="zh-CN" dirty="0"/>
          </a:p>
          <a:p>
            <a:r>
              <a:rPr lang="zh-CN" altLang="en-US" dirty="0"/>
              <a:t>从</a:t>
            </a:r>
            <a:r>
              <a:rPr lang="en-US" altLang="zh-CN" dirty="0"/>
              <a:t>n</a:t>
            </a:r>
            <a:r>
              <a:rPr lang="zh-CN" altLang="en-US" dirty="0"/>
              <a:t>个</a:t>
            </a:r>
            <a:r>
              <a:rPr lang="en-US" altLang="zh-CN" dirty="0"/>
              <a:t>feature</a:t>
            </a:r>
            <a:r>
              <a:rPr lang="zh-CN" altLang="en-US" dirty="0"/>
              <a:t>中选取</a:t>
            </a:r>
            <a:r>
              <a:rPr lang="en-US" altLang="zh-CN" dirty="0"/>
              <a:t>d</a:t>
            </a:r>
            <a:r>
              <a:rPr lang="zh-CN" altLang="en-US" dirty="0"/>
              <a:t>个，可重复的组合数：</a:t>
            </a:r>
            <a:r>
              <a:rPr lang="en-US" altLang="zh-CN" dirty="0"/>
              <a:t>c(n+d-1,d)</a:t>
            </a:r>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88</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Gamma</a:t>
            </a:r>
            <a:r>
              <a:rPr lang="zh-CN" altLang="en-US" dirty="0"/>
              <a:t> </a:t>
            </a:r>
            <a:r>
              <a:rPr lang="en-US" altLang="zh-CN" dirty="0"/>
              <a:t>or</a:t>
            </a:r>
            <a:r>
              <a:rPr lang="zh-CN" altLang="en-US" dirty="0"/>
              <a:t> </a:t>
            </a:r>
            <a:r>
              <a:rPr lang="en-US" altLang="zh-CN" dirty="0"/>
              <a:t>sigma</a:t>
            </a:r>
            <a:r>
              <a:rPr lang="zh-CN" altLang="en-US" dirty="0"/>
              <a:t> </a:t>
            </a:r>
            <a:r>
              <a:rPr lang="en-US" altLang="zh-CN" dirty="0"/>
              <a:t>defines</a:t>
            </a:r>
            <a:r>
              <a:rPr lang="zh-CN" altLang="en-US" dirty="0"/>
              <a:t> </a:t>
            </a:r>
            <a:r>
              <a:rPr lang="en-US" altLang="zh-CN" dirty="0"/>
              <a:t>the</a:t>
            </a:r>
            <a:r>
              <a:rPr lang="zh-CN" altLang="en-US" dirty="0"/>
              <a:t> </a:t>
            </a:r>
            <a:r>
              <a:rPr lang="en-US" altLang="zh-CN" dirty="0"/>
              <a:t>bandwidth</a:t>
            </a:r>
            <a:r>
              <a:rPr lang="zh-CN" altLang="en-US" baseline="0" dirty="0"/>
              <a:t> </a:t>
            </a:r>
            <a:r>
              <a:rPr lang="en-US" altLang="zh-CN" baseline="0" dirty="0"/>
              <a:t>of</a:t>
            </a:r>
            <a:r>
              <a:rPr lang="zh-CN" altLang="en-US" baseline="0" dirty="0"/>
              <a:t> </a:t>
            </a:r>
            <a:r>
              <a:rPr lang="en-US" altLang="zh-CN" baseline="0" dirty="0"/>
              <a:t>mapped</a:t>
            </a:r>
            <a:r>
              <a:rPr lang="zh-CN" altLang="en-US" baseline="0" dirty="0"/>
              <a:t> </a:t>
            </a:r>
            <a:r>
              <a:rPr lang="en-US" altLang="zh-CN" baseline="0" dirty="0"/>
              <a:t>feature</a:t>
            </a:r>
          </a:p>
          <a:p>
            <a:r>
              <a:rPr lang="zh-CN" altLang="en-US" dirty="0"/>
              <a:t>如果原始数据比较分散，</a:t>
            </a:r>
            <a:r>
              <a:rPr lang="en-US" altLang="zh-CN" dirty="0"/>
              <a:t>gamma</a:t>
            </a:r>
            <a:r>
              <a:rPr lang="zh-CN" altLang="en-US" dirty="0"/>
              <a:t>可以小一点。反之，如果原始数据很密集，</a:t>
            </a:r>
            <a:r>
              <a:rPr lang="en-US" altLang="zh-CN" dirty="0"/>
              <a:t>gamma</a:t>
            </a:r>
            <a:r>
              <a:rPr lang="zh-CN" altLang="en-US" dirty="0"/>
              <a:t>可以大一点。当然，这不是绝对的，</a:t>
            </a:r>
            <a:r>
              <a:rPr lang="en-US" altLang="zh-CN" dirty="0" err="1"/>
              <a:t>GridSearch</a:t>
            </a:r>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92</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94</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95</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自助采样法（</a:t>
            </a:r>
            <a:r>
              <a:rPr kumimoji="1" lang="en-US" altLang="zh-CN" dirty="0"/>
              <a:t>bootstrap sampling</a:t>
            </a:r>
            <a:r>
              <a:rPr kumimoji="1" lang="zh-CN" altLang="en-US" dirty="0"/>
              <a:t>）：给定包含</a:t>
            </a:r>
            <a:r>
              <a:rPr kumimoji="1" lang="en" altLang="zh-CN" dirty="0"/>
              <a:t>m</a:t>
            </a:r>
            <a:r>
              <a:rPr kumimoji="1" lang="zh-CN" altLang="en-US" dirty="0"/>
              <a:t>个样本的数据集</a:t>
            </a:r>
            <a:r>
              <a:rPr kumimoji="1" lang="en-US" altLang="zh-CN" dirty="0"/>
              <a:t>,</a:t>
            </a:r>
            <a:r>
              <a:rPr kumimoji="1" lang="zh-CN" altLang="en-US" dirty="0"/>
              <a:t>我们先随机取出一个样本放入采样集中</a:t>
            </a:r>
            <a:r>
              <a:rPr kumimoji="1" lang="en-US" altLang="zh-CN" dirty="0"/>
              <a:t>,</a:t>
            </a:r>
            <a:r>
              <a:rPr kumimoji="1" lang="zh-CN" altLang="en-US" dirty="0"/>
              <a:t>再把该样本放回初始数据集，使得下次采样时该样本仍有可能被选中</a:t>
            </a:r>
            <a:r>
              <a:rPr kumimoji="1" lang="en-US" altLang="zh-CN" dirty="0"/>
              <a:t>,</a:t>
            </a:r>
            <a:r>
              <a:rPr kumimoji="1" lang="zh-CN" altLang="en-US" dirty="0"/>
              <a:t>这样</a:t>
            </a:r>
            <a:r>
              <a:rPr kumimoji="1" lang="en-US" altLang="zh-CN" dirty="0"/>
              <a:t>,</a:t>
            </a:r>
            <a:r>
              <a:rPr kumimoji="1" lang="zh-CN" altLang="en-US" dirty="0"/>
              <a:t>经过</a:t>
            </a:r>
            <a:r>
              <a:rPr kumimoji="1" lang="en" altLang="zh-CN" dirty="0"/>
              <a:t>m</a:t>
            </a:r>
            <a:r>
              <a:rPr kumimoji="1" lang="zh-CN" altLang="en-US" dirty="0"/>
              <a:t>次随机采样操作，我们得到含</a:t>
            </a:r>
            <a:r>
              <a:rPr kumimoji="1" lang="en" altLang="zh-CN" dirty="0"/>
              <a:t>m</a:t>
            </a:r>
            <a:r>
              <a:rPr kumimoji="1" lang="zh-CN" altLang="en-US" dirty="0"/>
              <a:t>个样本的采样集</a:t>
            </a:r>
            <a:r>
              <a:rPr kumimoji="1" lang="en-US" altLang="zh-CN" dirty="0"/>
              <a:t>,</a:t>
            </a:r>
            <a:r>
              <a:rPr kumimoji="1" lang="zh-CN" altLang="en-US" dirty="0"/>
              <a:t>初始训练集中有的样本在采样集里多次出现</a:t>
            </a:r>
            <a:r>
              <a:rPr kumimoji="1" lang="en-US" altLang="zh-CN" dirty="0"/>
              <a:t>,</a:t>
            </a:r>
            <a:r>
              <a:rPr kumimoji="1" lang="zh-CN" altLang="en-US" dirty="0"/>
              <a:t>有的则从未出现。</a:t>
            </a:r>
            <a:endParaRPr kumimoji="1" lang="en-US" altLang="zh-CN" dirty="0"/>
          </a:p>
          <a:p>
            <a:r>
              <a:rPr kumimoji="1" lang="zh-CN" altLang="en-US" dirty="0"/>
              <a:t>初始训练集中约有</a:t>
            </a:r>
            <a:r>
              <a:rPr kumimoji="1" lang="en-US" altLang="zh-CN" dirty="0"/>
              <a:t>63.2%</a:t>
            </a:r>
            <a:r>
              <a:rPr kumimoji="1" lang="zh-CN" altLang="en-US" dirty="0"/>
              <a:t>的样本出现在采样集中。</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104</a:t>
            </a:fld>
            <a:endParaRPr lang="en-US" altLang="zh-CN"/>
          </a:p>
        </p:txBody>
      </p:sp>
    </p:spTree>
    <p:extLst>
      <p:ext uri="{BB962C8B-B14F-4D97-AF65-F5344CB8AC3E}">
        <p14:creationId xmlns:p14="http://schemas.microsoft.com/office/powerpoint/2010/main" val="131846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随机森林简单、容易实现、计算开销小，令人惊奇的是，它在很多现实任务中展现出强大的性能</a:t>
            </a:r>
            <a:r>
              <a:rPr kumimoji="1" lang="en-US" altLang="zh-CN" dirty="0"/>
              <a:t>,</a:t>
            </a:r>
            <a:r>
              <a:rPr kumimoji="1" lang="zh-CN" altLang="en-US" dirty="0"/>
              <a:t>被誉为“代表集成学习技术水平的方法”</a:t>
            </a:r>
            <a:r>
              <a:rPr kumimoji="1" lang="en-US" altLang="zh-CN" dirty="0"/>
              <a:t>.</a:t>
            </a:r>
            <a:r>
              <a:rPr kumimoji="1" lang="zh-CN" altLang="en-US" dirty="0"/>
              <a:t>可以看出随机森林对</a:t>
            </a:r>
            <a:r>
              <a:rPr kumimoji="1" lang="en" altLang="zh-CN" dirty="0"/>
              <a:t>Bagging</a:t>
            </a:r>
            <a:r>
              <a:rPr kumimoji="1" lang="zh-CN" altLang="en-US" dirty="0"/>
              <a:t>只做了小改动</a:t>
            </a:r>
            <a:r>
              <a:rPr kumimoji="1" lang="en-US" altLang="zh-CN" dirty="0"/>
              <a:t>,</a:t>
            </a:r>
            <a:r>
              <a:rPr kumimoji="1" lang="zh-CN" altLang="en-US" dirty="0"/>
              <a:t>但是与</a:t>
            </a:r>
            <a:r>
              <a:rPr kumimoji="1" lang="en" altLang="zh-CN" dirty="0"/>
              <a:t>Bagging</a:t>
            </a:r>
            <a:r>
              <a:rPr kumimoji="1" lang="zh-CN" altLang="en-US" dirty="0"/>
              <a:t>中基学习器的“多样性”仅通过样本扰动</a:t>
            </a:r>
            <a:r>
              <a:rPr kumimoji="1" lang="en-US" altLang="zh-CN" dirty="0"/>
              <a:t>(</a:t>
            </a:r>
            <a:r>
              <a:rPr kumimoji="1" lang="zh-CN" altLang="en-US" dirty="0"/>
              <a:t>通过对初始训练集采样</a:t>
            </a:r>
            <a:r>
              <a:rPr kumimoji="1" lang="en-US" altLang="zh-CN" dirty="0"/>
              <a:t>)</a:t>
            </a:r>
            <a:r>
              <a:rPr kumimoji="1" lang="zh-CN" altLang="en-US" dirty="0"/>
              <a:t>而来不同，随机森林中基学习器的多样性不仅来自样本扰动，还来自属性扰动，这就使得最终集成的泛化性能可通过个体学习器之间差异度的增加而进一步提升</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111</a:t>
            </a:fld>
            <a:endParaRPr lang="en-US" altLang="zh-CN"/>
          </a:p>
        </p:txBody>
      </p:sp>
    </p:spTree>
    <p:extLst>
      <p:ext uri="{BB962C8B-B14F-4D97-AF65-F5344CB8AC3E}">
        <p14:creationId xmlns:p14="http://schemas.microsoft.com/office/powerpoint/2010/main" val="3043433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随机森林的收敛性与</a:t>
            </a:r>
            <a:r>
              <a:rPr kumimoji="1" lang="en" altLang="zh-CN" dirty="0"/>
              <a:t>Bagging</a:t>
            </a:r>
            <a:r>
              <a:rPr kumimoji="1" lang="zh-CN" altLang="en-US" dirty="0"/>
              <a:t>相似</a:t>
            </a:r>
            <a:r>
              <a:rPr kumimoji="1" lang="en-US" altLang="zh-CN" dirty="0"/>
              <a:t>.</a:t>
            </a:r>
            <a:r>
              <a:rPr kumimoji="1" lang="zh-CN" altLang="en-US" dirty="0"/>
              <a:t>如图所示，随机森林的起始性能往往相对较差，特别是在集成中只包含一个基学习器时</a:t>
            </a:r>
            <a:r>
              <a:rPr kumimoji="1" lang="en-US" altLang="zh-CN" dirty="0"/>
              <a:t>.</a:t>
            </a:r>
            <a:r>
              <a:rPr kumimoji="1" lang="zh-CN" altLang="en-US" dirty="0"/>
              <a:t>这很容易理解，因为通过引入属性扰动，随机森林中个体学习器的性能往往有所降低</a:t>
            </a:r>
            <a:r>
              <a:rPr kumimoji="1" lang="en-US" altLang="zh-CN" dirty="0"/>
              <a:t>.</a:t>
            </a:r>
            <a:r>
              <a:rPr kumimoji="1" lang="zh-CN" altLang="en-US" dirty="0"/>
              <a:t>然而，随着个体学习器数目的增加，随机森林通常会收敛到更低的泛化误差</a:t>
            </a:r>
            <a:r>
              <a:rPr kumimoji="1" lang="en-US" altLang="zh-CN" dirty="0"/>
              <a:t>.</a:t>
            </a:r>
            <a:r>
              <a:rPr kumimoji="1" lang="zh-CN" altLang="en-US" dirty="0"/>
              <a:t>值得一提的是，随机森林的训练效率</a:t>
            </a:r>
            <a:r>
              <a:rPr kumimoji="1" lang="zh-CN" altLang="en-US"/>
              <a:t>常优于 </a:t>
            </a:r>
            <a:r>
              <a:rPr kumimoji="1" lang="en" altLang="zh-CN"/>
              <a:t>Bagging</a:t>
            </a:r>
            <a:r>
              <a:rPr kumimoji="1" lang="en" altLang="zh-CN" dirty="0"/>
              <a:t>,</a:t>
            </a:r>
            <a:r>
              <a:rPr kumimoji="1" lang="zh-CN" altLang="en-US" dirty="0"/>
              <a:t>因为在个体决策树的构建过程中</a:t>
            </a:r>
            <a:r>
              <a:rPr kumimoji="1" lang="en-US" altLang="zh-CN" dirty="0"/>
              <a:t>,</a:t>
            </a:r>
            <a:r>
              <a:rPr kumimoji="1" lang="en" altLang="zh-CN" dirty="0"/>
              <a:t>Bagging</a:t>
            </a:r>
            <a:r>
              <a:rPr kumimoji="1" lang="zh-CN" altLang="en-US" dirty="0"/>
              <a:t>使用的是“确定型”决策树</a:t>
            </a:r>
            <a:r>
              <a:rPr kumimoji="1" lang="en-US" altLang="zh-CN" dirty="0"/>
              <a:t>,</a:t>
            </a:r>
            <a:r>
              <a:rPr kumimoji="1" lang="zh-CN" altLang="en-US" dirty="0"/>
              <a:t>在选择划分属性时要对结点的所有属性进行考察而随机森林使用的“随机型”决策树则只需考察一个属性子集</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112</a:t>
            </a:fld>
            <a:endParaRPr lang="en-US" altLang="zh-CN"/>
          </a:p>
        </p:txBody>
      </p:sp>
    </p:spTree>
    <p:extLst>
      <p:ext uri="{BB962C8B-B14F-4D97-AF65-F5344CB8AC3E}">
        <p14:creationId xmlns:p14="http://schemas.microsoft.com/office/powerpoint/2010/main" val="3424557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114</a:t>
            </a:fld>
            <a:endParaRPr lang="en-US" altLang="zh-CN"/>
          </a:p>
        </p:txBody>
      </p:sp>
    </p:spTree>
    <p:extLst>
      <p:ext uri="{BB962C8B-B14F-4D97-AF65-F5344CB8AC3E}">
        <p14:creationId xmlns:p14="http://schemas.microsoft.com/office/powerpoint/2010/main" val="3043384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Bagging: parallel</a:t>
            </a:r>
          </a:p>
          <a:p>
            <a:r>
              <a:rPr kumimoji="1" lang="en-US" altLang="zh-CN" dirty="0"/>
              <a:t>Boosting: sequential</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124</a:t>
            </a:fld>
            <a:endParaRPr lang="en-US" altLang="zh-CN"/>
          </a:p>
        </p:txBody>
      </p:sp>
    </p:spTree>
    <p:extLst>
      <p:ext uri="{BB962C8B-B14F-4D97-AF65-F5344CB8AC3E}">
        <p14:creationId xmlns:p14="http://schemas.microsoft.com/office/powerpoint/2010/main" val="2265097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40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en-US" dirty="0"/>
              <a:t>n mathematical optimization, the method of Lagrange multipliers is a strategy for finding the local maxima and minima of a function subject to equality constraints (i.e., subject to the condition that one or more equations have to be satisfied exactly by the chosen values of the variables). </a:t>
            </a:r>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calculus, the extreme value theorem states that if a real-valued function f is continuous on the closed interval [</a:t>
            </a:r>
            <a:r>
              <a:rPr lang="en-US" dirty="0" err="1"/>
              <a:t>a,b</a:t>
            </a:r>
            <a:r>
              <a:rPr lang="en-US" dirty="0"/>
              <a:t>], then f must attain a maximum and a minimum, each at least once</a:t>
            </a:r>
            <a:r>
              <a:rPr lang="en-US" altLang="zh-CN" dirty="0"/>
              <a:t>.</a:t>
            </a:r>
          </a:p>
          <a:p>
            <a:r>
              <a:rPr lang="en-US" dirty="0"/>
              <a:t>We can find </a:t>
            </a:r>
            <a:r>
              <a:rPr lang="en-US" b="1" dirty="0"/>
              <a:t>maximum</a:t>
            </a:r>
            <a:r>
              <a:rPr lang="en-US" dirty="0"/>
              <a:t> and </a:t>
            </a:r>
            <a:r>
              <a:rPr lang="en-US" b="1" dirty="0"/>
              <a:t>minimum</a:t>
            </a:r>
            <a:r>
              <a:rPr lang="en-US" dirty="0"/>
              <a:t> values of a function f(x) at its </a:t>
            </a:r>
            <a:r>
              <a:rPr lang="en-US" b="1" dirty="0"/>
              <a:t>critical points</a:t>
            </a:r>
            <a:r>
              <a:rPr lang="en-US" dirty="0"/>
              <a:t>. </a:t>
            </a:r>
            <a:r>
              <a:rPr lang="en-US" b="1" dirty="0"/>
              <a:t>Critical points</a:t>
            </a:r>
            <a:r>
              <a:rPr lang="en-US" dirty="0"/>
              <a:t> of a function are those where its derivative either zero or undefined (</a:t>
            </a:r>
            <a:r>
              <a:rPr lang="en-US" dirty="0" err="1"/>
              <a:t>i</a:t>
            </a:r>
            <a:r>
              <a:rPr lang="en-US" dirty="0"/>
              <a:t>. e. corner of a function). </a:t>
            </a:r>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53</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Lagrange</a:t>
            </a:r>
            <a:r>
              <a:rPr lang="zh-CN" altLang="en-US" dirty="0"/>
              <a:t> </a:t>
            </a:r>
            <a:r>
              <a:rPr lang="en-US" altLang="zh-CN" dirty="0"/>
              <a:t>dual</a:t>
            </a:r>
            <a:r>
              <a:rPr lang="zh-CN" altLang="en-US" dirty="0"/>
              <a:t> </a:t>
            </a:r>
            <a:r>
              <a:rPr lang="en-US" altLang="zh-CN" dirty="0"/>
              <a:t>problem</a:t>
            </a:r>
            <a:r>
              <a:rPr lang="zh-CN" altLang="en-US" dirty="0"/>
              <a:t> </a:t>
            </a:r>
            <a:r>
              <a:rPr lang="en-US" altLang="zh-CN" dirty="0"/>
              <a:t>is</a:t>
            </a:r>
            <a:r>
              <a:rPr lang="zh-CN" altLang="en-US" dirty="0"/>
              <a:t> </a:t>
            </a:r>
            <a:r>
              <a:rPr lang="en-US" altLang="zh-CN" dirty="0"/>
              <a:t>always</a:t>
            </a:r>
            <a:r>
              <a:rPr lang="zh-CN" altLang="en-US" dirty="0"/>
              <a:t> </a:t>
            </a:r>
            <a:r>
              <a:rPr lang="en-US" altLang="zh-CN" dirty="0"/>
              <a:t>convex:</a:t>
            </a:r>
            <a:r>
              <a:rPr lang="zh-CN" altLang="en-US" dirty="0"/>
              <a:t> </a:t>
            </a:r>
            <a:r>
              <a:rPr lang="en-US" altLang="zh-CN" dirty="0"/>
              <a:t>(ignore</a:t>
            </a:r>
            <a:r>
              <a:rPr lang="zh-CN" altLang="en-US" dirty="0"/>
              <a:t> </a:t>
            </a:r>
            <a:r>
              <a:rPr lang="en-US" altLang="zh-CN" dirty="0"/>
              <a:t>the</a:t>
            </a:r>
            <a:r>
              <a:rPr lang="zh-CN" altLang="en-US" dirty="0"/>
              <a:t> </a:t>
            </a:r>
            <a:r>
              <a:rPr lang="en-US" altLang="zh-CN" dirty="0"/>
              <a:t>proof)</a:t>
            </a:r>
            <a:r>
              <a:rPr lang="zh-CN" altLang="en-US" dirty="0"/>
              <a:t> </a:t>
            </a:r>
            <a:r>
              <a:rPr lang="en-US" altLang="zh-CN" dirty="0"/>
              <a:t>it’s</a:t>
            </a:r>
            <a:r>
              <a:rPr lang="zh-CN" altLang="en-US" dirty="0"/>
              <a:t> </a:t>
            </a:r>
            <a:r>
              <a:rPr lang="en-US" altLang="zh-CN" dirty="0"/>
              <a:t>a</a:t>
            </a:r>
            <a:r>
              <a:rPr lang="zh-CN" altLang="en-US" dirty="0"/>
              <a:t> </a:t>
            </a:r>
            <a:r>
              <a:rPr lang="en-US" altLang="zh-CN" dirty="0"/>
              <a:t>convex</a:t>
            </a:r>
            <a:r>
              <a:rPr lang="zh-CN" altLang="en-US" dirty="0"/>
              <a:t> </a:t>
            </a:r>
            <a:r>
              <a:rPr lang="en-US" altLang="zh-CN" dirty="0"/>
              <a:t>problem</a:t>
            </a:r>
          </a:p>
          <a:p>
            <a:r>
              <a:rPr lang="zh-CN" altLang="en-US" baseline="0" dirty="0"/>
              <a:t> </a:t>
            </a:r>
            <a:r>
              <a:rPr lang="en-US" altLang="zh-CN" baseline="0" dirty="0"/>
              <a:t>affine</a:t>
            </a:r>
            <a:r>
              <a:rPr lang="zh-CN" altLang="en-US" baseline="0" dirty="0"/>
              <a:t> </a:t>
            </a:r>
            <a:r>
              <a:rPr lang="en-US" altLang="zh-CN" baseline="0" dirty="0"/>
              <a:t>function</a:t>
            </a:r>
            <a:r>
              <a:rPr lang="zh-CN" altLang="en-US" baseline="0" dirty="0"/>
              <a:t> </a:t>
            </a:r>
            <a:r>
              <a:rPr lang="en-US" altLang="zh-CN" baseline="0" dirty="0"/>
              <a:t>in</a:t>
            </a:r>
            <a:r>
              <a:rPr lang="zh-CN" altLang="en-US" baseline="0" dirty="0"/>
              <a:t> </a:t>
            </a:r>
            <a:r>
              <a:rPr lang="en-US" altLang="zh-CN" baseline="0" dirty="0"/>
              <a:t>terms</a:t>
            </a:r>
            <a:r>
              <a:rPr lang="zh-CN" altLang="en-US" baseline="0" dirty="0"/>
              <a:t> </a:t>
            </a:r>
            <a:r>
              <a:rPr lang="en-US" altLang="zh-CN" baseline="0" dirty="0"/>
              <a:t>of</a:t>
            </a:r>
            <a:r>
              <a:rPr lang="zh-CN" altLang="en-US" baseline="0" dirty="0"/>
              <a:t> </a:t>
            </a:r>
            <a:r>
              <a:rPr lang="en-US" altLang="zh-CN" baseline="0" dirty="0"/>
              <a:t>alpha</a:t>
            </a:r>
            <a:r>
              <a:rPr lang="zh-CN" altLang="en-US" baseline="0" dirty="0"/>
              <a:t> </a:t>
            </a:r>
            <a:r>
              <a:rPr lang="en-US" altLang="zh-CN" baseline="0" dirty="0"/>
              <a:t>and</a:t>
            </a:r>
            <a:r>
              <a:rPr lang="zh-CN" altLang="en-US" baseline="0" dirty="0"/>
              <a:t> </a:t>
            </a:r>
            <a:r>
              <a:rPr lang="en-US" altLang="zh-CN" baseline="0" dirty="0"/>
              <a:t>beta.</a:t>
            </a:r>
          </a:p>
          <a:p>
            <a:r>
              <a:rPr lang="en-US" altLang="zh-CN" baseline="0" dirty="0"/>
              <a:t>Affine:</a:t>
            </a:r>
            <a:r>
              <a:rPr lang="zh-CN" altLang="en-US" baseline="0" dirty="0"/>
              <a:t> </a:t>
            </a:r>
            <a:r>
              <a:rPr lang="en-US" altLang="zh-CN" baseline="0" dirty="0"/>
              <a:t>y</a:t>
            </a:r>
            <a:r>
              <a:rPr lang="zh-CN" altLang="en-US" baseline="0" dirty="0"/>
              <a:t> </a:t>
            </a:r>
            <a:r>
              <a:rPr lang="en-US" altLang="zh-CN" baseline="0" dirty="0"/>
              <a:t>=</a:t>
            </a:r>
            <a:r>
              <a:rPr lang="zh-CN" altLang="en-US" baseline="0" dirty="0"/>
              <a:t> </a:t>
            </a:r>
            <a:r>
              <a:rPr lang="en-US" altLang="zh-CN" baseline="0" dirty="0" err="1"/>
              <a:t>Ax+b</a:t>
            </a:r>
            <a:endParaRPr lang="en-US" altLang="zh-CN" baseline="0" dirty="0"/>
          </a:p>
          <a:p>
            <a:r>
              <a:rPr lang="en-US" altLang="zh-CN" baseline="0" dirty="0"/>
              <a:t>Or</a:t>
            </a:r>
            <a:r>
              <a:rPr lang="zh-CN" altLang="en-US" baseline="0" dirty="0"/>
              <a:t> </a:t>
            </a:r>
            <a:r>
              <a:rPr lang="en-US" altLang="zh-CN" baseline="0" dirty="0"/>
              <a:t>A1x1+A2x2+..+b</a:t>
            </a:r>
          </a:p>
          <a:p>
            <a:endParaRPr lang="en-US" baseline="0" dirty="0"/>
          </a:p>
          <a:p>
            <a:r>
              <a:rPr lang="en-US" altLang="zh-CN" baseline="0" dirty="0"/>
              <a:t>Dual</a:t>
            </a:r>
            <a:r>
              <a:rPr lang="zh-CN" altLang="en-US" baseline="0" dirty="0"/>
              <a:t> </a:t>
            </a:r>
            <a:r>
              <a:rPr lang="en-US" altLang="zh-CN" baseline="0" dirty="0"/>
              <a:t>problem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–infinite</a:t>
            </a:r>
            <a:r>
              <a:rPr lang="zh-CN" altLang="en-US" baseline="0" dirty="0"/>
              <a:t> </a:t>
            </a:r>
            <a:r>
              <a:rPr lang="en-US" altLang="zh-CN" baseline="0" dirty="0"/>
              <a:t>and</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maximum</a:t>
            </a:r>
            <a:r>
              <a:rPr lang="zh-CN" altLang="en-US" baseline="0" dirty="0"/>
              <a:t> </a:t>
            </a:r>
            <a:r>
              <a:rPr lang="en-US" altLang="zh-CN" baseline="0" dirty="0"/>
              <a:t>value,</a:t>
            </a:r>
            <a:r>
              <a:rPr lang="zh-CN" altLang="en-US" baseline="0" dirty="0"/>
              <a:t> </a:t>
            </a:r>
            <a:r>
              <a:rPr lang="en-US" altLang="zh-CN" baseline="0" dirty="0"/>
              <a:t>so</a:t>
            </a:r>
            <a:r>
              <a:rPr lang="zh-CN" altLang="en-US" baseline="0" dirty="0"/>
              <a:t> </a:t>
            </a:r>
            <a:r>
              <a:rPr lang="en-US" altLang="zh-CN" baseline="0" dirty="0"/>
              <a:t>concave.</a:t>
            </a:r>
            <a:r>
              <a:rPr lang="zh-CN" alt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56</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1" dirty="0"/>
              <a:t>I</a:t>
            </a:r>
            <a:r>
              <a:rPr lang="en-US" i="1" dirty="0"/>
              <a:t>n mathematical optimization theory, </a:t>
            </a:r>
            <a:r>
              <a:rPr lang="en-US" b="1" i="1" dirty="0"/>
              <a:t>duality</a:t>
            </a:r>
            <a:r>
              <a:rPr lang="en-US" i="1" dirty="0"/>
              <a:t> means that optimization problems may be viewed from either of two perspectives, the primal problem or the dual problem (</a:t>
            </a:r>
            <a:r>
              <a:rPr lang="en-US" b="1" i="1" dirty="0"/>
              <a:t>the duality principle</a:t>
            </a:r>
            <a:r>
              <a:rPr lang="en-US" i="1" dirty="0"/>
              <a:t>). The solution to the dual problem provides a lower bound to the solution of the primal (minimization) problem. </a:t>
            </a:r>
            <a:endParaRPr lang="zh-CN" altLang="en-US" dirty="0"/>
          </a:p>
        </p:txBody>
      </p:sp>
      <p:sp>
        <p:nvSpPr>
          <p:cNvPr id="4" name="Slide Number Placeholder 3"/>
          <p:cNvSpPr>
            <a:spLocks noGrp="1"/>
          </p:cNvSpPr>
          <p:nvPr>
            <p:ph type="sldNum" sz="quarter" idx="10"/>
          </p:nvPr>
        </p:nvSpPr>
        <p:spPr/>
        <p:txBody>
          <a:bodyPr/>
          <a:lstStyle/>
          <a:p>
            <a:fld id="{766814B8-1E0B-4A02-9250-036A51F0FA78}" type="slidenum">
              <a:rPr lang="en-US" altLang="zh-CN" smtClean="0"/>
              <a:t>57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00000"/>
                </a:solidFill>
                <a:latin typeface="+mn-lt"/>
                <a:ea typeface="Microsoft YaHei"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sz="28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a:defRPr sz="26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a:defRPr>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a:defRPr>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a:defRPr>
                <a:solidFill>
                  <a:schemeClr val="tx1"/>
                </a:solidFill>
                <a:latin typeface="Calibri" panose="020F0702030404030204" pitchFamily="34" charset="0"/>
                <a:ea typeface="Calibri" panose="020F0702030404030204" pitchFamily="34" charset="0"/>
                <a:cs typeface="Calibri" panose="020F07020304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0"/>
            <a:ext cx="2844800" cy="365125"/>
          </a:xfrm>
        </p:spPr>
        <p:txBody>
          <a:bodyPr/>
          <a:lstStyle/>
          <a:p>
            <a:fld id="{EA1F7F7F-5516-3B42-AB10-8CC3BC540D6C}" type="datetime1">
              <a:rPr lang="en-US" smtClean="0"/>
              <a:t>10/7/25</a:t>
            </a:fld>
            <a:endParaRPr lang="en-US"/>
          </a:p>
        </p:txBody>
      </p:sp>
      <p:sp>
        <p:nvSpPr>
          <p:cNvPr id="5" name="Footer Placeholder 4"/>
          <p:cNvSpPr>
            <a:spLocks noGrp="1"/>
          </p:cNvSpPr>
          <p:nvPr>
            <p:ph type="ftr" sz="quarter" idx="11"/>
          </p:nvPr>
        </p:nvSpPr>
        <p:spPr>
          <a:xfrm>
            <a:off x="4165600" y="6356350"/>
            <a:ext cx="3860800" cy="365125"/>
          </a:xfrm>
        </p:spPr>
        <p:txBody>
          <a:bodyPr/>
          <a:lstStyle/>
          <a:p>
            <a:r>
              <a:rPr lang="en-US" altLang="zh-CN"/>
              <a:t>Machine Learning</a:t>
            </a:r>
            <a:endParaRPr lang="en-US" altLang="zh-CN" dirty="0"/>
          </a:p>
        </p:txBody>
      </p:sp>
      <p:sp>
        <p:nvSpPr>
          <p:cNvPr id="6" name="Slide Number Placeholder 5"/>
          <p:cNvSpPr>
            <a:spLocks noGrp="1"/>
          </p:cNvSpPr>
          <p:nvPr>
            <p:ph type="sldNum" sz="quarter" idx="12"/>
          </p:nvPr>
        </p:nvSpPr>
        <p:spPr>
          <a:xfrm>
            <a:off x="8737600" y="6356350"/>
            <a:ext cx="2844800" cy="365125"/>
          </a:xfrm>
        </p:spPr>
        <p:txBody>
          <a:bodyPr/>
          <a:lstStyle/>
          <a:p>
            <a:fld id="{EEE6BDDF-0D5D-437D-825C-0A2F32864773}" type="slidenum">
              <a:rPr lang="zh-CN" altLang="en-US"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90204" pitchFamily="34" charset="0"/>
              </a:rPr>
              <a:t>‹#›</a:t>
            </a:fld>
            <a:endParaRPr lang="en-US" altLang="zh-CN" sz="1400" kern="1200" dirty="0">
              <a:solidFill>
                <a:schemeClr val="tx2"/>
              </a:solidFill>
              <a:latin typeface="+mn-ea"/>
              <a:ea typeface="+mn-ea"/>
              <a:cs typeface="Arial" panose="020B060402020209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702030404030204" pitchFamily="34" charset="0"/>
        </a:defRPr>
      </a:lvl2pPr>
      <a:lvl3pPr algn="l" rtl="0" eaLnBrk="1" fontAlgn="base" hangingPunct="1">
        <a:spcBef>
          <a:spcPct val="0"/>
        </a:spcBef>
        <a:spcAft>
          <a:spcPct val="0"/>
        </a:spcAft>
        <a:defRPr sz="2025">
          <a:solidFill>
            <a:schemeClr val="tx2"/>
          </a:solidFill>
          <a:latin typeface="Calibri" panose="020F0702030404030204" pitchFamily="34" charset="0"/>
        </a:defRPr>
      </a:lvl3pPr>
      <a:lvl4pPr algn="l" rtl="0" eaLnBrk="1" fontAlgn="base" hangingPunct="1">
        <a:spcBef>
          <a:spcPct val="0"/>
        </a:spcBef>
        <a:spcAft>
          <a:spcPct val="0"/>
        </a:spcAft>
        <a:defRPr sz="2025">
          <a:solidFill>
            <a:schemeClr val="tx2"/>
          </a:solidFill>
          <a:latin typeface="Calibri" panose="020F0702030404030204" pitchFamily="34" charset="0"/>
        </a:defRPr>
      </a:lvl4pPr>
      <a:lvl5pPr algn="l" rtl="0" eaLnBrk="1" fontAlgn="base" hangingPunct="1">
        <a:spcBef>
          <a:spcPct val="0"/>
        </a:spcBef>
        <a:spcAft>
          <a:spcPct val="0"/>
        </a:spcAft>
        <a:defRPr sz="2025">
          <a:solidFill>
            <a:schemeClr val="tx2"/>
          </a:solidFill>
          <a:latin typeface="Calibri" panose="020F0702030404030204" pitchFamily="34" charset="0"/>
        </a:defRPr>
      </a:lvl5pPr>
      <a:lvl6pPr marL="257175" algn="l" rtl="0" eaLnBrk="1" fontAlgn="base" hangingPunct="1">
        <a:spcBef>
          <a:spcPct val="0"/>
        </a:spcBef>
        <a:spcAft>
          <a:spcPct val="0"/>
        </a:spcAft>
        <a:defRPr sz="1800">
          <a:solidFill>
            <a:schemeClr val="tx2"/>
          </a:solidFill>
          <a:latin typeface="Calibri" panose="020F0702030404030204" pitchFamily="34" charset="0"/>
        </a:defRPr>
      </a:lvl6pPr>
      <a:lvl7pPr marL="514350" algn="l" rtl="0" eaLnBrk="1" fontAlgn="base" hangingPunct="1">
        <a:spcBef>
          <a:spcPct val="0"/>
        </a:spcBef>
        <a:spcAft>
          <a:spcPct val="0"/>
        </a:spcAft>
        <a:defRPr sz="1800">
          <a:solidFill>
            <a:schemeClr val="tx2"/>
          </a:solidFill>
          <a:latin typeface="Calibri" panose="020F0702030404030204" pitchFamily="34" charset="0"/>
        </a:defRPr>
      </a:lvl7pPr>
      <a:lvl8pPr marL="771525" algn="l" rtl="0" eaLnBrk="1" fontAlgn="base" hangingPunct="1">
        <a:spcBef>
          <a:spcPct val="0"/>
        </a:spcBef>
        <a:spcAft>
          <a:spcPct val="0"/>
        </a:spcAft>
        <a:defRPr sz="1800">
          <a:solidFill>
            <a:schemeClr val="tx2"/>
          </a:solidFill>
          <a:latin typeface="Calibri" panose="020F0702030404030204" pitchFamily="34" charset="0"/>
        </a:defRPr>
      </a:lvl8pPr>
      <a:lvl9pPr marL="1028700" algn="l" rtl="0" eaLnBrk="1" fontAlgn="base" hangingPunct="1">
        <a:spcBef>
          <a:spcPct val="0"/>
        </a:spcBef>
        <a:spcAft>
          <a:spcPct val="0"/>
        </a:spcAft>
        <a:defRPr sz="1800">
          <a:solidFill>
            <a:schemeClr val="tx2"/>
          </a:solidFill>
          <a:latin typeface="Calibri" panose="020F07020304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tags" Target="../tags/tag53.xml"/><Relationship Id="rId18" Type="http://schemas.openxmlformats.org/officeDocument/2006/relationships/image" Target="../media/image20.png"/><Relationship Id="rId3" Type="http://schemas.openxmlformats.org/officeDocument/2006/relationships/tags" Target="../tags/tag44.xml"/><Relationship Id="rId7" Type="http://schemas.openxmlformats.org/officeDocument/2006/relationships/tags" Target="../tags/tag49.xml"/><Relationship Id="rId12" Type="http://schemas.openxmlformats.org/officeDocument/2006/relationships/image" Target="../media/image17.png"/><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tags" Target="../tags/tag41.xml"/><Relationship Id="rId6" Type="http://schemas.openxmlformats.org/officeDocument/2006/relationships/tags" Target="../tags/tag48.xml"/><Relationship Id="rId11" Type="http://schemas.openxmlformats.org/officeDocument/2006/relationships/tags" Target="../tags/tag51.xml"/><Relationship Id="rId5" Type="http://schemas.openxmlformats.org/officeDocument/2006/relationships/tags" Target="../tags/tag47.xml"/><Relationship Id="rId15" Type="http://schemas.openxmlformats.org/officeDocument/2006/relationships/tags" Target="../tags/tag55.xml"/><Relationship Id="rId10" Type="http://schemas.openxmlformats.org/officeDocument/2006/relationships/image" Target="../media/image16.png"/><Relationship Id="rId19" Type="http://schemas.openxmlformats.org/officeDocument/2006/relationships/tags" Target="../tags/tag59.xml"/><Relationship Id="rId4" Type="http://schemas.openxmlformats.org/officeDocument/2006/relationships/tags" Target="../tags/tag45.xml"/><Relationship Id="rId9" Type="http://schemas.openxmlformats.org/officeDocument/2006/relationships/tags" Target="../tags/tag4810.xml"/><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82.xml"/><Relationship Id="rId1" Type="http://schemas.openxmlformats.org/officeDocument/2006/relationships/tags" Target="../tags/tag881.xml"/><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84.xml"/><Relationship Id="rId1" Type="http://schemas.openxmlformats.org/officeDocument/2006/relationships/tags" Target="../tags/tag883.xm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885.xml"/></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6" Type="http://schemas.openxmlformats.org/officeDocument/2006/relationships/tags" Target="../tags/tag911.xml"/><Relationship Id="rId21" Type="http://schemas.openxmlformats.org/officeDocument/2006/relationships/tags" Target="../tags/tag906.xml"/><Relationship Id="rId42" Type="http://schemas.openxmlformats.org/officeDocument/2006/relationships/tags" Target="../tags/tag927.xml"/><Relationship Id="rId47" Type="http://schemas.openxmlformats.org/officeDocument/2006/relationships/tags" Target="../tags/tag932.xml"/><Relationship Id="rId63" Type="http://schemas.openxmlformats.org/officeDocument/2006/relationships/tags" Target="NULL"/><Relationship Id="rId68" Type="http://schemas.openxmlformats.org/officeDocument/2006/relationships/tags" Target="NULL"/><Relationship Id="rId84" Type="http://schemas.openxmlformats.org/officeDocument/2006/relationships/tags" Target="NULL"/><Relationship Id="rId89" Type="http://schemas.openxmlformats.org/officeDocument/2006/relationships/tags" Target="NULL"/><Relationship Id="rId16" Type="http://schemas.openxmlformats.org/officeDocument/2006/relationships/tags" Target="../tags/tag901.xml"/><Relationship Id="rId11" Type="http://schemas.openxmlformats.org/officeDocument/2006/relationships/tags" Target="../tags/tag896.xml"/><Relationship Id="rId32" Type="http://schemas.openxmlformats.org/officeDocument/2006/relationships/tags" Target="../tags/tag917.xml"/><Relationship Id="rId37" Type="http://schemas.openxmlformats.org/officeDocument/2006/relationships/tags" Target="../tags/tag922.xml"/><Relationship Id="rId53" Type="http://schemas.openxmlformats.org/officeDocument/2006/relationships/tags" Target="../tags/tag938.xml"/><Relationship Id="rId58" Type="http://schemas.openxmlformats.org/officeDocument/2006/relationships/image" Target="NULL"/><Relationship Id="rId74" Type="http://schemas.openxmlformats.org/officeDocument/2006/relationships/tags" Target="NULL"/><Relationship Id="rId79" Type="http://schemas.openxmlformats.org/officeDocument/2006/relationships/tags" Target="NULL"/><Relationship Id="rId5" Type="http://schemas.openxmlformats.org/officeDocument/2006/relationships/tags" Target="../tags/tag890.xml"/><Relationship Id="rId90" Type="http://schemas.openxmlformats.org/officeDocument/2006/relationships/tags" Target="NULL"/><Relationship Id="rId22" Type="http://schemas.openxmlformats.org/officeDocument/2006/relationships/tags" Target="../tags/tag907.xml"/><Relationship Id="rId27" Type="http://schemas.openxmlformats.org/officeDocument/2006/relationships/tags" Target="../tags/tag912.xml"/><Relationship Id="rId43" Type="http://schemas.openxmlformats.org/officeDocument/2006/relationships/tags" Target="../tags/tag928.xml"/><Relationship Id="rId48" Type="http://schemas.openxmlformats.org/officeDocument/2006/relationships/tags" Target="../tags/tag933.xml"/><Relationship Id="rId64" Type="http://schemas.openxmlformats.org/officeDocument/2006/relationships/tags" Target="NULL"/><Relationship Id="rId69" Type="http://schemas.openxmlformats.org/officeDocument/2006/relationships/tags" Target="NULL"/><Relationship Id="rId8" Type="http://schemas.openxmlformats.org/officeDocument/2006/relationships/tags" Target="../tags/tag893.xml"/><Relationship Id="rId51" Type="http://schemas.openxmlformats.org/officeDocument/2006/relationships/tags" Target="../tags/tag936.xml"/><Relationship Id="rId72" Type="http://schemas.openxmlformats.org/officeDocument/2006/relationships/tags" Target="NULL"/><Relationship Id="rId80" Type="http://schemas.openxmlformats.org/officeDocument/2006/relationships/tags" Target="NULL"/><Relationship Id="rId85" Type="http://schemas.openxmlformats.org/officeDocument/2006/relationships/tags" Target="NULL"/><Relationship Id="rId93" Type="http://schemas.openxmlformats.org/officeDocument/2006/relationships/image" Target="NULL"/><Relationship Id="rId3" Type="http://schemas.openxmlformats.org/officeDocument/2006/relationships/tags" Target="../tags/tag888.xml"/><Relationship Id="rId12" Type="http://schemas.openxmlformats.org/officeDocument/2006/relationships/tags" Target="../tags/tag897.xml"/><Relationship Id="rId17" Type="http://schemas.openxmlformats.org/officeDocument/2006/relationships/tags" Target="../tags/tag902.xml"/><Relationship Id="rId25" Type="http://schemas.openxmlformats.org/officeDocument/2006/relationships/tags" Target="../tags/tag910.xml"/><Relationship Id="rId33" Type="http://schemas.openxmlformats.org/officeDocument/2006/relationships/tags" Target="../tags/tag918.xml"/><Relationship Id="rId38" Type="http://schemas.openxmlformats.org/officeDocument/2006/relationships/tags" Target="../tags/tag923.xml"/><Relationship Id="rId46" Type="http://schemas.openxmlformats.org/officeDocument/2006/relationships/tags" Target="../tags/tag931.xml"/><Relationship Id="rId59" Type="http://schemas.openxmlformats.org/officeDocument/2006/relationships/tags" Target="NULL"/><Relationship Id="rId67" Type="http://schemas.openxmlformats.org/officeDocument/2006/relationships/tags" Target="NULL"/><Relationship Id="rId20" Type="http://schemas.openxmlformats.org/officeDocument/2006/relationships/tags" Target="../tags/tag905.xml"/><Relationship Id="rId41" Type="http://schemas.openxmlformats.org/officeDocument/2006/relationships/tags" Target="../tags/tag926.xml"/><Relationship Id="rId54" Type="http://schemas.openxmlformats.org/officeDocument/2006/relationships/slideLayout" Target="../slideLayouts/slideLayout9.xml"/><Relationship Id="rId62" Type="http://schemas.openxmlformats.org/officeDocument/2006/relationships/tags" Target="NULL"/><Relationship Id="rId70" Type="http://schemas.openxmlformats.org/officeDocument/2006/relationships/tags" Target="NULL"/><Relationship Id="rId75" Type="http://schemas.openxmlformats.org/officeDocument/2006/relationships/tags" Target="NULL"/><Relationship Id="rId83" Type="http://schemas.openxmlformats.org/officeDocument/2006/relationships/tags" Target="NULL"/><Relationship Id="rId88" Type="http://schemas.openxmlformats.org/officeDocument/2006/relationships/tags" Target="NULL"/><Relationship Id="rId91" Type="http://schemas.openxmlformats.org/officeDocument/2006/relationships/image" Target="NULL"/><Relationship Id="rId1" Type="http://schemas.openxmlformats.org/officeDocument/2006/relationships/tags" Target="../tags/tag886.xml"/><Relationship Id="rId6" Type="http://schemas.openxmlformats.org/officeDocument/2006/relationships/tags" Target="../tags/tag891.xml"/><Relationship Id="rId15" Type="http://schemas.openxmlformats.org/officeDocument/2006/relationships/tags" Target="../tags/tag900.xml"/><Relationship Id="rId23" Type="http://schemas.openxmlformats.org/officeDocument/2006/relationships/tags" Target="../tags/tag908.xml"/><Relationship Id="rId28" Type="http://schemas.openxmlformats.org/officeDocument/2006/relationships/tags" Target="../tags/tag913.xml"/><Relationship Id="rId36" Type="http://schemas.openxmlformats.org/officeDocument/2006/relationships/tags" Target="../tags/tag921.xml"/><Relationship Id="rId49" Type="http://schemas.openxmlformats.org/officeDocument/2006/relationships/tags" Target="../tags/tag934.xml"/><Relationship Id="rId57" Type="http://schemas.openxmlformats.org/officeDocument/2006/relationships/tags" Target="NULL"/><Relationship Id="rId10" Type="http://schemas.openxmlformats.org/officeDocument/2006/relationships/tags" Target="../tags/tag895.xml"/><Relationship Id="rId31" Type="http://schemas.openxmlformats.org/officeDocument/2006/relationships/tags" Target="../tags/tag916.xml"/><Relationship Id="rId44" Type="http://schemas.openxmlformats.org/officeDocument/2006/relationships/tags" Target="../tags/tag929.xml"/><Relationship Id="rId52" Type="http://schemas.openxmlformats.org/officeDocument/2006/relationships/tags" Target="../tags/tag937.xml"/><Relationship Id="rId60" Type="http://schemas.openxmlformats.org/officeDocument/2006/relationships/tags" Target="NULL"/><Relationship Id="rId65" Type="http://schemas.openxmlformats.org/officeDocument/2006/relationships/tags" Target="NULL"/><Relationship Id="rId73" Type="http://schemas.openxmlformats.org/officeDocument/2006/relationships/tags" Target="NULL"/><Relationship Id="rId78" Type="http://schemas.openxmlformats.org/officeDocument/2006/relationships/tags" Target="NULL"/><Relationship Id="rId81" Type="http://schemas.openxmlformats.org/officeDocument/2006/relationships/tags" Target="NULL"/><Relationship Id="rId86" Type="http://schemas.openxmlformats.org/officeDocument/2006/relationships/tags" Target="NULL"/><Relationship Id="rId4" Type="http://schemas.openxmlformats.org/officeDocument/2006/relationships/tags" Target="../tags/tag889.xml"/><Relationship Id="rId9" Type="http://schemas.openxmlformats.org/officeDocument/2006/relationships/tags" Target="../tags/tag894.xml"/><Relationship Id="rId13" Type="http://schemas.openxmlformats.org/officeDocument/2006/relationships/tags" Target="../tags/tag898.xml"/><Relationship Id="rId18" Type="http://schemas.openxmlformats.org/officeDocument/2006/relationships/tags" Target="../tags/tag903.xml"/><Relationship Id="rId39" Type="http://schemas.openxmlformats.org/officeDocument/2006/relationships/tags" Target="../tags/tag924.xml"/><Relationship Id="rId34" Type="http://schemas.openxmlformats.org/officeDocument/2006/relationships/tags" Target="../tags/tag919.xml"/><Relationship Id="rId50" Type="http://schemas.openxmlformats.org/officeDocument/2006/relationships/tags" Target="../tags/tag935.xml"/><Relationship Id="rId55" Type="http://schemas.openxmlformats.org/officeDocument/2006/relationships/tags" Target="NULL"/><Relationship Id="rId76" Type="http://schemas.openxmlformats.org/officeDocument/2006/relationships/tags" Target="NULL"/><Relationship Id="rId7" Type="http://schemas.openxmlformats.org/officeDocument/2006/relationships/tags" Target="../tags/tag892.xml"/><Relationship Id="rId71" Type="http://schemas.openxmlformats.org/officeDocument/2006/relationships/tags" Target="NULL"/><Relationship Id="rId92" Type="http://schemas.openxmlformats.org/officeDocument/2006/relationships/tags" Target="NULL"/><Relationship Id="rId2" Type="http://schemas.openxmlformats.org/officeDocument/2006/relationships/tags" Target="../tags/tag887.xml"/><Relationship Id="rId29" Type="http://schemas.openxmlformats.org/officeDocument/2006/relationships/tags" Target="../tags/tag914.xml"/><Relationship Id="rId24" Type="http://schemas.openxmlformats.org/officeDocument/2006/relationships/tags" Target="../tags/tag909.xml"/><Relationship Id="rId40" Type="http://schemas.openxmlformats.org/officeDocument/2006/relationships/tags" Target="../tags/tag925.xml"/><Relationship Id="rId45" Type="http://schemas.openxmlformats.org/officeDocument/2006/relationships/tags" Target="../tags/tag930.xml"/><Relationship Id="rId66" Type="http://schemas.openxmlformats.org/officeDocument/2006/relationships/tags" Target="NULL"/><Relationship Id="rId87" Type="http://schemas.openxmlformats.org/officeDocument/2006/relationships/tags" Target="NULL"/><Relationship Id="rId61" Type="http://schemas.openxmlformats.org/officeDocument/2006/relationships/tags" Target="NULL"/><Relationship Id="rId82" Type="http://schemas.openxmlformats.org/officeDocument/2006/relationships/tags" Target="NULL"/><Relationship Id="rId19" Type="http://schemas.openxmlformats.org/officeDocument/2006/relationships/tags" Target="../tags/tag904.xml"/><Relationship Id="rId14" Type="http://schemas.openxmlformats.org/officeDocument/2006/relationships/tags" Target="../tags/tag899.xml"/><Relationship Id="rId30" Type="http://schemas.openxmlformats.org/officeDocument/2006/relationships/tags" Target="../tags/tag915.xml"/><Relationship Id="rId35" Type="http://schemas.openxmlformats.org/officeDocument/2006/relationships/tags" Target="../tags/tag920.xml"/><Relationship Id="rId56" Type="http://schemas.openxmlformats.org/officeDocument/2006/relationships/image" Target="NULL"/><Relationship Id="rId77" Type="http://schemas.openxmlformats.org/officeDocument/2006/relationships/tags" Target="NUL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22.png"/><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61.xml"/><Relationship Id="rId12" Type="http://schemas.openxmlformats.org/officeDocument/2006/relationships/tags" Target="../tags/tag6210.xml"/><Relationship Id="rId17" Type="http://schemas.openxmlformats.org/officeDocument/2006/relationships/tags" Target="../tags/tag68.xml"/><Relationship Id="rId25" Type="http://schemas.openxmlformats.org/officeDocument/2006/relationships/tags" Target="../tags/tag76.xml"/><Relationship Id="rId2" Type="http://schemas.openxmlformats.org/officeDocument/2006/relationships/tags" Target="../tags/tag52.xml"/><Relationship Id="rId16" Type="http://schemas.openxmlformats.org/officeDocument/2006/relationships/image" Target="../media/image14.png"/><Relationship Id="rId20" Type="http://schemas.openxmlformats.org/officeDocument/2006/relationships/image" Target="../media/image25.png"/><Relationship Id="rId1" Type="http://schemas.openxmlformats.org/officeDocument/2006/relationships/tags" Target="../tags/tag50.xml"/><Relationship Id="rId6" Type="http://schemas.openxmlformats.org/officeDocument/2006/relationships/tags" Target="../tags/tag60.xml"/><Relationship Id="rId11" Type="http://schemas.openxmlformats.org/officeDocument/2006/relationships/slideLayout" Target="../slideLayouts/slideLayout3.xml"/><Relationship Id="rId24" Type="http://schemas.openxmlformats.org/officeDocument/2006/relationships/image" Target="../media/image27.png"/><Relationship Id="rId5" Type="http://schemas.openxmlformats.org/officeDocument/2006/relationships/tags" Target="../tags/tag58.xml"/><Relationship Id="rId15" Type="http://schemas.openxmlformats.org/officeDocument/2006/relationships/image" Target="../media/image23.png"/><Relationship Id="rId23" Type="http://schemas.openxmlformats.org/officeDocument/2006/relationships/tags" Target="../tags/tag74.xml"/><Relationship Id="rId10" Type="http://schemas.openxmlformats.org/officeDocument/2006/relationships/tags" Target="../tags/tag64.xml"/><Relationship Id="rId19" Type="http://schemas.openxmlformats.org/officeDocument/2006/relationships/tags" Target="../tags/tag70.xml"/><Relationship Id="rId4" Type="http://schemas.openxmlformats.org/officeDocument/2006/relationships/tags" Target="../tags/tag56.xml"/><Relationship Id="rId9" Type="http://schemas.openxmlformats.org/officeDocument/2006/relationships/tags" Target="../tags/tag63.xml"/><Relationship Id="rId14" Type="http://schemas.openxmlformats.org/officeDocument/2006/relationships/tags" Target="../tags/tag6410.xml"/><Relationship Id="rId22"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3" Type="http://schemas.openxmlformats.org/officeDocument/2006/relationships/tags" Target="../tags/tag82.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tags" Target="../tags/tag108.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tags" Target="../tags/tag111.xml"/><Relationship Id="rId47" Type="http://schemas.openxmlformats.org/officeDocument/2006/relationships/image" Target="../media/image30.png"/><Relationship Id="rId7" Type="http://schemas.openxmlformats.org/officeDocument/2006/relationships/tags" Target="../tags/tag75.xml"/><Relationship Id="rId2" Type="http://schemas.openxmlformats.org/officeDocument/2006/relationships/tags" Target="../tags/tag66.xml"/><Relationship Id="rId16" Type="http://schemas.openxmlformats.org/officeDocument/2006/relationships/tags" Target="../tags/tag85.xml"/><Relationship Id="rId29" Type="http://schemas.openxmlformats.org/officeDocument/2006/relationships/tags" Target="../tags/tag98.xml"/><Relationship Id="rId11" Type="http://schemas.openxmlformats.org/officeDocument/2006/relationships/tags" Target="../tags/tag80.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tags" Target="../tags/tag109.xml"/><Relationship Id="rId45" Type="http://schemas.openxmlformats.org/officeDocument/2006/relationships/image" Target="../media/image29.png"/><Relationship Id="rId5" Type="http://schemas.openxmlformats.org/officeDocument/2006/relationships/tags" Target="../tags/tag71.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49" Type="http://schemas.openxmlformats.org/officeDocument/2006/relationships/image" Target="../media/image31.png"/><Relationship Id="rId10" Type="http://schemas.openxmlformats.org/officeDocument/2006/relationships/tags" Target="../tags/tag79.xml"/><Relationship Id="rId19" Type="http://schemas.openxmlformats.org/officeDocument/2006/relationships/tags" Target="../tags/tag88.xml"/><Relationship Id="rId31" Type="http://schemas.openxmlformats.org/officeDocument/2006/relationships/tags" Target="../tags/tag100.xml"/><Relationship Id="rId44" Type="http://schemas.openxmlformats.org/officeDocument/2006/relationships/tags" Target="../tags/tag116.xml"/><Relationship Id="rId4" Type="http://schemas.openxmlformats.org/officeDocument/2006/relationships/tags" Target="../tags/tag69.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43" Type="http://schemas.openxmlformats.org/officeDocument/2006/relationships/slideLayout" Target="../slideLayouts/slideLayout3.xml"/><Relationship Id="rId48" Type="http://schemas.openxmlformats.org/officeDocument/2006/relationships/tags" Target="../tags/tag121.xml"/><Relationship Id="rId8" Type="http://schemas.openxmlformats.org/officeDocument/2006/relationships/tags" Target="../tags/tag77.xml"/><Relationship Id="rId3" Type="http://schemas.openxmlformats.org/officeDocument/2006/relationships/tags" Target="../tags/tag67.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tags" Target="../tags/tag119.xml"/><Relationship Id="rId20" Type="http://schemas.openxmlformats.org/officeDocument/2006/relationships/tags" Target="../tags/tag89.xml"/><Relationship Id="rId41" Type="http://schemas.openxmlformats.org/officeDocument/2006/relationships/tags" Target="../tags/tag110.xml"/><Relationship Id="rId1" Type="http://schemas.openxmlformats.org/officeDocument/2006/relationships/tags" Target="../tags/tag65.xml"/><Relationship Id="rId6" Type="http://schemas.openxmlformats.org/officeDocument/2006/relationships/tags" Target="../tags/tag73.xml"/></Relationships>
</file>

<file path=ppt/slides/_rels/slide1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9" Type="http://schemas.openxmlformats.org/officeDocument/2006/relationships/tags" Target="../tags/tag153.xml"/><Relationship Id="rId21" Type="http://schemas.openxmlformats.org/officeDocument/2006/relationships/tags" Target="../tags/tag135.xml"/><Relationship Id="rId34" Type="http://schemas.openxmlformats.org/officeDocument/2006/relationships/tags" Target="../tags/tag148.xml"/><Relationship Id="rId42" Type="http://schemas.openxmlformats.org/officeDocument/2006/relationships/tags" Target="../tags/tag156.xml"/><Relationship Id="rId47" Type="http://schemas.openxmlformats.org/officeDocument/2006/relationships/slideLayout" Target="../slideLayouts/slideLayout3.xml"/><Relationship Id="rId50" Type="http://schemas.openxmlformats.org/officeDocument/2006/relationships/tags" Target="../tags/tag168.xml"/><Relationship Id="rId7" Type="http://schemas.openxmlformats.org/officeDocument/2006/relationships/tags" Target="../tags/tag120.xml"/><Relationship Id="rId2" Type="http://schemas.openxmlformats.org/officeDocument/2006/relationships/tags" Target="../tags/tag113.xml"/><Relationship Id="rId16" Type="http://schemas.openxmlformats.org/officeDocument/2006/relationships/tags" Target="../tags/tag130.xml"/><Relationship Id="rId29" Type="http://schemas.openxmlformats.org/officeDocument/2006/relationships/tags" Target="../tags/tag143.xml"/><Relationship Id="rId11" Type="http://schemas.openxmlformats.org/officeDocument/2006/relationships/tags" Target="../tags/tag125.xml"/><Relationship Id="rId24" Type="http://schemas.openxmlformats.org/officeDocument/2006/relationships/tags" Target="../tags/tag138.xml"/><Relationship Id="rId32" Type="http://schemas.openxmlformats.org/officeDocument/2006/relationships/tags" Target="../tags/tag146.xml"/><Relationship Id="rId37" Type="http://schemas.openxmlformats.org/officeDocument/2006/relationships/tags" Target="../tags/tag151.xml"/><Relationship Id="rId40" Type="http://schemas.openxmlformats.org/officeDocument/2006/relationships/tags" Target="../tags/tag154.xml"/><Relationship Id="rId45" Type="http://schemas.openxmlformats.org/officeDocument/2006/relationships/tags" Target="../tags/tag159.xml"/><Relationship Id="rId53" Type="http://schemas.openxmlformats.org/officeDocument/2006/relationships/image" Target="../media/image34.png"/><Relationship Id="rId5" Type="http://schemas.openxmlformats.org/officeDocument/2006/relationships/tags" Target="../tags/tag117.xml"/><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tags" Target="../tags/tag145.xml"/><Relationship Id="rId44" Type="http://schemas.openxmlformats.org/officeDocument/2006/relationships/tags" Target="../tags/tag158.xml"/><Relationship Id="rId52" Type="http://schemas.openxmlformats.org/officeDocument/2006/relationships/tags" Target="../tags/tag170.xml"/><Relationship Id="rId4" Type="http://schemas.openxmlformats.org/officeDocument/2006/relationships/tags" Target="../tags/tag115.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tags" Target="../tags/tag144.xml"/><Relationship Id="rId35" Type="http://schemas.openxmlformats.org/officeDocument/2006/relationships/tags" Target="../tags/tag149.xml"/><Relationship Id="rId43" Type="http://schemas.openxmlformats.org/officeDocument/2006/relationships/tags" Target="../tags/tag157.xml"/><Relationship Id="rId48" Type="http://schemas.openxmlformats.org/officeDocument/2006/relationships/tags" Target="../tags/tag1270.xml"/><Relationship Id="rId8" Type="http://schemas.openxmlformats.org/officeDocument/2006/relationships/tags" Target="../tags/tag122.xml"/><Relationship Id="rId51" Type="http://schemas.openxmlformats.org/officeDocument/2006/relationships/image" Target="../media/image33.png"/><Relationship Id="rId3" Type="http://schemas.openxmlformats.org/officeDocument/2006/relationships/tags" Target="../tags/tag114.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33" Type="http://schemas.openxmlformats.org/officeDocument/2006/relationships/tags" Target="../tags/tag147.xml"/><Relationship Id="rId38" Type="http://schemas.openxmlformats.org/officeDocument/2006/relationships/tags" Target="../tags/tag152.xml"/><Relationship Id="rId46" Type="http://schemas.openxmlformats.org/officeDocument/2006/relationships/tags" Target="../tags/tag160.xml"/><Relationship Id="rId20" Type="http://schemas.openxmlformats.org/officeDocument/2006/relationships/tags" Target="../tags/tag134.xml"/><Relationship Id="rId41" Type="http://schemas.openxmlformats.org/officeDocument/2006/relationships/tags" Target="../tags/tag155.xml"/><Relationship Id="rId1" Type="http://schemas.openxmlformats.org/officeDocument/2006/relationships/tags" Target="../tags/tag112.xml"/><Relationship Id="rId6" Type="http://schemas.openxmlformats.org/officeDocument/2006/relationships/tags" Target="../tags/tag118.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tags" Target="../tags/tag142.xml"/><Relationship Id="rId36" Type="http://schemas.openxmlformats.org/officeDocument/2006/relationships/tags" Target="../tags/tag150.xml"/><Relationship Id="rId49"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image" Target="../media/image37.png"/><Relationship Id="rId3" Type="http://schemas.openxmlformats.org/officeDocument/2006/relationships/tags" Target="../tags/tag163.xml"/><Relationship Id="rId7" Type="http://schemas.openxmlformats.org/officeDocument/2006/relationships/slideLayout" Target="../slideLayouts/slideLayout3.xml"/><Relationship Id="rId12" Type="http://schemas.openxmlformats.org/officeDocument/2006/relationships/tags" Target="../tags/tag177.xml"/><Relationship Id="rId17" Type="http://schemas.openxmlformats.org/officeDocument/2006/relationships/image" Target="../media/image39.png"/><Relationship Id="rId2" Type="http://schemas.openxmlformats.org/officeDocument/2006/relationships/tags" Target="../tags/tag162.xml"/><Relationship Id="rId16" Type="http://schemas.openxmlformats.org/officeDocument/2006/relationships/tags" Target="../tags/tag181.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36.png"/><Relationship Id="rId5" Type="http://schemas.openxmlformats.org/officeDocument/2006/relationships/tags" Target="../tags/tag165.xml"/><Relationship Id="rId15" Type="http://schemas.openxmlformats.org/officeDocument/2006/relationships/image" Target="../media/image38.png"/><Relationship Id="rId10" Type="http://schemas.openxmlformats.org/officeDocument/2006/relationships/tags" Target="../tags/tag174.xml"/><Relationship Id="rId4" Type="http://schemas.openxmlformats.org/officeDocument/2006/relationships/tags" Target="../tags/tag164.xml"/><Relationship Id="rId9" Type="http://schemas.openxmlformats.org/officeDocument/2006/relationships/image" Target="../media/image35.png"/><Relationship Id="rId14" Type="http://schemas.openxmlformats.org/officeDocument/2006/relationships/tags" Target="../tags/tag179.xml"/></Relationships>
</file>

<file path=ppt/slides/_rels/slide16.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6.xml"/><Relationship Id="rId18" Type="http://schemas.openxmlformats.org/officeDocument/2006/relationships/image" Target="../media/image41.png"/><Relationship Id="rId3" Type="http://schemas.openxmlformats.org/officeDocument/2006/relationships/tags" Target="../tags/tag171.xml"/><Relationship Id="rId21" Type="http://schemas.openxmlformats.org/officeDocument/2006/relationships/image" Target="../media/image43.png"/><Relationship Id="rId7" Type="http://schemas.openxmlformats.org/officeDocument/2006/relationships/tags" Target="../tags/tag178.xml"/><Relationship Id="rId12" Type="http://schemas.openxmlformats.org/officeDocument/2006/relationships/tags" Target="../tags/tag185.xml"/><Relationship Id="rId17" Type="http://schemas.openxmlformats.org/officeDocument/2006/relationships/image" Target="../media/image40.png"/><Relationship Id="rId2" Type="http://schemas.openxmlformats.org/officeDocument/2006/relationships/tags" Target="../tags/tag169.xml"/><Relationship Id="rId16" Type="http://schemas.openxmlformats.org/officeDocument/2006/relationships/tags" Target="../tags/tag1830.xml"/><Relationship Id="rId20" Type="http://schemas.openxmlformats.org/officeDocument/2006/relationships/tags" Target="../tags/tag197.xml"/><Relationship Id="rId1" Type="http://schemas.openxmlformats.org/officeDocument/2006/relationships/tags" Target="../tags/tag167.xml"/><Relationship Id="rId6" Type="http://schemas.openxmlformats.org/officeDocument/2006/relationships/tags" Target="../tags/tag176.xml"/><Relationship Id="rId11" Type="http://schemas.openxmlformats.org/officeDocument/2006/relationships/tags" Target="../tags/tag184.xml"/><Relationship Id="rId5" Type="http://schemas.openxmlformats.org/officeDocument/2006/relationships/tags" Target="../tags/tag175.xml"/><Relationship Id="rId15" Type="http://schemas.openxmlformats.org/officeDocument/2006/relationships/slideLayout" Target="../slideLayouts/slideLayout3.xml"/><Relationship Id="rId10" Type="http://schemas.openxmlformats.org/officeDocument/2006/relationships/tags" Target="../tags/tag183.xml"/><Relationship Id="rId19" Type="http://schemas.openxmlformats.org/officeDocument/2006/relationships/image" Target="../media/image42.png"/><Relationship Id="rId4" Type="http://schemas.openxmlformats.org/officeDocument/2006/relationships/tags" Target="../tags/tag173.xml"/><Relationship Id="rId9" Type="http://schemas.openxmlformats.org/officeDocument/2006/relationships/tags" Target="../tags/tag182.xml"/><Relationship Id="rId14" Type="http://schemas.openxmlformats.org/officeDocument/2006/relationships/tags" Target="../tags/tag187.xml"/></Relationships>
</file>

<file path=ppt/slides/_rels/slide1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slideLayout" Target="../slideLayouts/slideLayout3.xml"/><Relationship Id="rId18" Type="http://schemas.openxmlformats.org/officeDocument/2006/relationships/image" Target="../media/image46.png"/><Relationship Id="rId3" Type="http://schemas.openxmlformats.org/officeDocument/2006/relationships/tags" Target="../tags/tag190.xml"/><Relationship Id="rId21" Type="http://schemas.openxmlformats.org/officeDocument/2006/relationships/tags" Target="../tags/tag213.xml"/><Relationship Id="rId7" Type="http://schemas.openxmlformats.org/officeDocument/2006/relationships/tags" Target="../tags/tag194.xml"/><Relationship Id="rId12" Type="http://schemas.openxmlformats.org/officeDocument/2006/relationships/tags" Target="../tags/tag200.xml"/><Relationship Id="rId17" Type="http://schemas.openxmlformats.org/officeDocument/2006/relationships/tags" Target="../tags/tag209.xml"/><Relationship Id="rId2" Type="http://schemas.openxmlformats.org/officeDocument/2006/relationships/tags" Target="../tags/tag189.xml"/><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9.xml"/><Relationship Id="rId5" Type="http://schemas.openxmlformats.org/officeDocument/2006/relationships/tags" Target="../tags/tag192.xml"/><Relationship Id="rId15" Type="http://schemas.openxmlformats.org/officeDocument/2006/relationships/tags" Target="../tags/tag207.xml"/><Relationship Id="rId10" Type="http://schemas.openxmlformats.org/officeDocument/2006/relationships/tags" Target="../tags/tag198.xml"/><Relationship Id="rId19" Type="http://schemas.openxmlformats.org/officeDocument/2006/relationships/tags" Target="../tags/tag211.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image" Target="../media/image44.png"/><Relationship Id="rId22"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44.png"/><Relationship Id="rId3" Type="http://schemas.openxmlformats.org/officeDocument/2006/relationships/tags" Target="../tags/tag203.xml"/><Relationship Id="rId7" Type="http://schemas.openxmlformats.org/officeDocument/2006/relationships/tags" Target="../tags/tag208.xml"/><Relationship Id="rId12" Type="http://schemas.openxmlformats.org/officeDocument/2006/relationships/slideLayout" Target="../slideLayouts/slideLayout3.xml"/><Relationship Id="rId17" Type="http://schemas.openxmlformats.org/officeDocument/2006/relationships/image" Target="../media/image50.png"/><Relationship Id="rId2" Type="http://schemas.openxmlformats.org/officeDocument/2006/relationships/tags" Target="../tags/tag202.xml"/><Relationship Id="rId16" Type="http://schemas.openxmlformats.org/officeDocument/2006/relationships/tags" Target="../tags/tag226.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5.xml"/><Relationship Id="rId5" Type="http://schemas.openxmlformats.org/officeDocument/2006/relationships/tags" Target="../tags/tag205.xml"/><Relationship Id="rId15" Type="http://schemas.openxmlformats.org/officeDocument/2006/relationships/image" Target="../media/image49.png"/><Relationship Id="rId10" Type="http://schemas.openxmlformats.org/officeDocument/2006/relationships/tags" Target="../tags/tag214.xml"/><Relationship Id="rId4" Type="http://schemas.openxmlformats.org/officeDocument/2006/relationships/tags" Target="../tags/tag204.xml"/><Relationship Id="rId9" Type="http://schemas.openxmlformats.org/officeDocument/2006/relationships/tags" Target="../tags/tag212.xml"/><Relationship Id="rId14" Type="http://schemas.openxmlformats.org/officeDocument/2006/relationships/tags" Target="../tags/tag224.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tags" Target="../tags/tag235.xml"/><Relationship Id="rId3" Type="http://schemas.openxmlformats.org/officeDocument/2006/relationships/tags" Target="../tags/tag218.xml"/><Relationship Id="rId7" Type="http://schemas.openxmlformats.org/officeDocument/2006/relationships/tags" Target="../tags/tag229.xml"/><Relationship Id="rId12" Type="http://schemas.openxmlformats.org/officeDocument/2006/relationships/image" Target="../media/image53.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3.xml"/><Relationship Id="rId11" Type="http://schemas.openxmlformats.org/officeDocument/2006/relationships/tags" Target="../tags/tag233.xml"/><Relationship Id="rId5" Type="http://schemas.openxmlformats.org/officeDocument/2006/relationships/tags" Target="../tags/tag220.xml"/><Relationship Id="rId10" Type="http://schemas.openxmlformats.org/officeDocument/2006/relationships/image" Target="../media/image52.png"/><Relationship Id="rId4" Type="http://schemas.openxmlformats.org/officeDocument/2006/relationships/tags" Target="../tags/tag219.xml"/><Relationship Id="rId9" Type="http://schemas.openxmlformats.org/officeDocument/2006/relationships/tags" Target="../tags/tag231.xml"/><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tags" Target="../tags/tag243.xml"/><Relationship Id="rId3" Type="http://schemas.openxmlformats.org/officeDocument/2006/relationships/tags" Target="../tags/tag223.xml"/><Relationship Id="rId7" Type="http://schemas.openxmlformats.org/officeDocument/2006/relationships/tags" Target="../tags/tag237.xml"/><Relationship Id="rId12" Type="http://schemas.openxmlformats.org/officeDocument/2006/relationships/image" Target="../media/image57.png"/><Relationship Id="rId2" Type="http://schemas.openxmlformats.org/officeDocument/2006/relationships/tags" Target="../tags/tag222.xml"/><Relationship Id="rId16" Type="http://schemas.openxmlformats.org/officeDocument/2006/relationships/image" Target="../media/image59.png"/><Relationship Id="rId1" Type="http://schemas.openxmlformats.org/officeDocument/2006/relationships/tags" Target="../tags/tag221.xml"/><Relationship Id="rId6" Type="http://schemas.openxmlformats.org/officeDocument/2006/relationships/slideLayout" Target="../slideLayouts/slideLayout3.xml"/><Relationship Id="rId11" Type="http://schemas.openxmlformats.org/officeDocument/2006/relationships/tags" Target="../tags/tag241.xml"/><Relationship Id="rId5" Type="http://schemas.openxmlformats.org/officeDocument/2006/relationships/tags" Target="../tags/tag227.xml"/><Relationship Id="rId15" Type="http://schemas.openxmlformats.org/officeDocument/2006/relationships/tags" Target="../tags/tag245.xml"/><Relationship Id="rId10" Type="http://schemas.openxmlformats.org/officeDocument/2006/relationships/image" Target="../media/image56.png"/><Relationship Id="rId4" Type="http://schemas.openxmlformats.org/officeDocument/2006/relationships/tags" Target="../tags/tag225.xml"/><Relationship Id="rId9" Type="http://schemas.openxmlformats.org/officeDocument/2006/relationships/tags" Target="../tags/tag239.xml"/><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tags" Target="../tags/tag2540.xml"/><Relationship Id="rId21" Type="http://schemas.openxmlformats.org/officeDocument/2006/relationships/image" Target="../media/image60.png"/><Relationship Id="rId34" Type="http://schemas.openxmlformats.org/officeDocument/2006/relationships/tags" Target="../tags/tag269.xml"/><Relationship Id="rId7" Type="http://schemas.openxmlformats.org/officeDocument/2006/relationships/tags" Target="../tags/tag240.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image" Target="../media/image63.png"/><Relationship Id="rId33" Type="http://schemas.openxmlformats.org/officeDocument/2006/relationships/image" Target="../media/image67.png"/><Relationship Id="rId2" Type="http://schemas.openxmlformats.org/officeDocument/2006/relationships/tags" Target="../tags/tag230.xml"/><Relationship Id="rId16" Type="http://schemas.openxmlformats.org/officeDocument/2006/relationships/tags" Target="../tags/tag252.xml"/><Relationship Id="rId20" Type="http://schemas.openxmlformats.org/officeDocument/2006/relationships/tags" Target="../tags/tag2470.xml"/><Relationship Id="rId29" Type="http://schemas.openxmlformats.org/officeDocument/2006/relationships/image" Target="../media/image65.png"/><Relationship Id="rId1" Type="http://schemas.openxmlformats.org/officeDocument/2006/relationships/tags" Target="../tags/tag228.xml"/><Relationship Id="rId6" Type="http://schemas.openxmlformats.org/officeDocument/2006/relationships/tags" Target="../tags/tag238.xml"/><Relationship Id="rId11" Type="http://schemas.openxmlformats.org/officeDocument/2006/relationships/tags" Target="../tags/tag247.xml"/><Relationship Id="rId24" Type="http://schemas.openxmlformats.org/officeDocument/2006/relationships/tags" Target="../tags/tag2520.xml"/><Relationship Id="rId32" Type="http://schemas.openxmlformats.org/officeDocument/2006/relationships/tags" Target="../tags/tag267.xml"/><Relationship Id="rId37" Type="http://schemas.openxmlformats.org/officeDocument/2006/relationships/image" Target="../media/image69.png"/><Relationship Id="rId5" Type="http://schemas.openxmlformats.org/officeDocument/2006/relationships/tags" Target="../tags/tag236.xml"/><Relationship Id="rId15" Type="http://schemas.openxmlformats.org/officeDocument/2006/relationships/tags" Target="../tags/tag251.xml"/><Relationship Id="rId23" Type="http://schemas.openxmlformats.org/officeDocument/2006/relationships/image" Target="../media/image62.png"/><Relationship Id="rId28" Type="http://schemas.openxmlformats.org/officeDocument/2006/relationships/tags" Target="../tags/tag262.xml"/><Relationship Id="rId36" Type="http://schemas.openxmlformats.org/officeDocument/2006/relationships/tags" Target="../tags/tag271.xml"/><Relationship Id="rId10" Type="http://schemas.openxmlformats.org/officeDocument/2006/relationships/tags" Target="../tags/tag246.xml"/><Relationship Id="rId19" Type="http://schemas.openxmlformats.org/officeDocument/2006/relationships/slideLayout" Target="../slideLayouts/slideLayout3.xml"/><Relationship Id="rId31" Type="http://schemas.openxmlformats.org/officeDocument/2006/relationships/image" Target="../media/image66.png"/><Relationship Id="rId4" Type="http://schemas.openxmlformats.org/officeDocument/2006/relationships/tags" Target="../tags/tag234.xml"/><Relationship Id="rId9" Type="http://schemas.openxmlformats.org/officeDocument/2006/relationships/tags" Target="../tags/tag244.xml"/><Relationship Id="rId14" Type="http://schemas.openxmlformats.org/officeDocument/2006/relationships/tags" Target="../tags/tag250.xml"/><Relationship Id="rId22" Type="http://schemas.openxmlformats.org/officeDocument/2006/relationships/image" Target="../media/image61.png"/><Relationship Id="rId27" Type="http://schemas.openxmlformats.org/officeDocument/2006/relationships/image" Target="../media/image64.png"/><Relationship Id="rId30" Type="http://schemas.openxmlformats.org/officeDocument/2006/relationships/tags" Target="../tags/tag265.xml"/><Relationship Id="rId35" Type="http://schemas.openxmlformats.org/officeDocument/2006/relationships/image" Target="../media/image68.png"/><Relationship Id="rId8" Type="http://schemas.openxmlformats.org/officeDocument/2006/relationships/tags" Target="../tags/tag242.xml"/><Relationship Id="rId3" Type="http://schemas.openxmlformats.org/officeDocument/2006/relationships/tags" Target="../tags/tag2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tags" Target="../tags/tag288.xml"/><Relationship Id="rId3" Type="http://schemas.openxmlformats.org/officeDocument/2006/relationships/tags" Target="../tags/tag260.xml"/><Relationship Id="rId21" Type="http://schemas.openxmlformats.org/officeDocument/2006/relationships/tags" Target="../tags/tag283.xml"/><Relationship Id="rId7" Type="http://schemas.openxmlformats.org/officeDocument/2006/relationships/tags" Target="../tags/tag266.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2" Type="http://schemas.openxmlformats.org/officeDocument/2006/relationships/tags" Target="../tags/tag259.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tags" Target="../tags/tag291.xml"/><Relationship Id="rId1" Type="http://schemas.openxmlformats.org/officeDocument/2006/relationships/tags" Target="../tags/tag258.xml"/><Relationship Id="rId6" Type="http://schemas.openxmlformats.org/officeDocument/2006/relationships/tags" Target="../tags/tag264.xml"/><Relationship Id="rId11" Type="http://schemas.openxmlformats.org/officeDocument/2006/relationships/tags" Target="../tags/tag273.xml"/><Relationship Id="rId24" Type="http://schemas.openxmlformats.org/officeDocument/2006/relationships/tags" Target="../tags/tag286.xml"/><Relationship Id="rId5" Type="http://schemas.openxmlformats.org/officeDocument/2006/relationships/tags" Target="../tags/tag263.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tags" Target="../tags/tag29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Layout" Target="../slideLayouts/slideLayout3.xml"/><Relationship Id="rId4" Type="http://schemas.openxmlformats.org/officeDocument/2006/relationships/tags" Target="../tags/tag261.xml"/><Relationship Id="rId9" Type="http://schemas.openxmlformats.org/officeDocument/2006/relationships/tags" Target="../tags/tag270.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tags" Target="../tags/tag289.xml"/><Relationship Id="rId30" Type="http://schemas.openxmlformats.org/officeDocument/2006/relationships/tags" Target="../tags/tag292.xml"/></Relationships>
</file>

<file path=ppt/slides/_rels/slide25.xml.rels><?xml version="1.0" encoding="UTF-8" standalone="yes"?>
<Relationships xmlns="http://schemas.openxmlformats.org/package/2006/relationships"><Relationship Id="rId26" Type="http://schemas.openxmlformats.org/officeDocument/2006/relationships/tags" Target="../tags/tag318.xml"/><Relationship Id="rId21" Type="http://schemas.openxmlformats.org/officeDocument/2006/relationships/tags" Target="../tags/tag313.xml"/><Relationship Id="rId42" Type="http://schemas.openxmlformats.org/officeDocument/2006/relationships/tags" Target="../tags/tag334.xml"/><Relationship Id="rId47" Type="http://schemas.openxmlformats.org/officeDocument/2006/relationships/tags" Target="../tags/tag339.xml"/><Relationship Id="rId63" Type="http://schemas.openxmlformats.org/officeDocument/2006/relationships/tags" Target="../tags/tag355.xml"/><Relationship Id="rId68" Type="http://schemas.openxmlformats.org/officeDocument/2006/relationships/tags" Target="../tags/tag360.xml"/><Relationship Id="rId2" Type="http://schemas.openxmlformats.org/officeDocument/2006/relationships/tags" Target="../tags/tag294.xml"/><Relationship Id="rId16" Type="http://schemas.openxmlformats.org/officeDocument/2006/relationships/tags" Target="../tags/tag308.xml"/><Relationship Id="rId29" Type="http://schemas.openxmlformats.org/officeDocument/2006/relationships/tags" Target="../tags/tag321.xml"/><Relationship Id="rId11" Type="http://schemas.openxmlformats.org/officeDocument/2006/relationships/tags" Target="../tags/tag303.xml"/><Relationship Id="rId24" Type="http://schemas.openxmlformats.org/officeDocument/2006/relationships/tags" Target="../tags/tag316.xml"/><Relationship Id="rId32" Type="http://schemas.openxmlformats.org/officeDocument/2006/relationships/tags" Target="../tags/tag324.xml"/><Relationship Id="rId37" Type="http://schemas.openxmlformats.org/officeDocument/2006/relationships/tags" Target="../tags/tag329.xml"/><Relationship Id="rId40" Type="http://schemas.openxmlformats.org/officeDocument/2006/relationships/tags" Target="../tags/tag332.xml"/><Relationship Id="rId45" Type="http://schemas.openxmlformats.org/officeDocument/2006/relationships/tags" Target="../tags/tag337.xml"/><Relationship Id="rId53" Type="http://schemas.openxmlformats.org/officeDocument/2006/relationships/tags" Target="../tags/tag345.xml"/><Relationship Id="rId58" Type="http://schemas.openxmlformats.org/officeDocument/2006/relationships/tags" Target="../tags/tag350.xml"/><Relationship Id="rId66" Type="http://schemas.openxmlformats.org/officeDocument/2006/relationships/tags" Target="../tags/tag358.xml"/><Relationship Id="rId74" Type="http://schemas.openxmlformats.org/officeDocument/2006/relationships/slideLayout" Target="../slideLayouts/slideLayout3.xml"/><Relationship Id="rId5" Type="http://schemas.openxmlformats.org/officeDocument/2006/relationships/tags" Target="../tags/tag297.xml"/><Relationship Id="rId61" Type="http://schemas.openxmlformats.org/officeDocument/2006/relationships/tags" Target="../tags/tag353.xml"/><Relationship Id="rId19" Type="http://schemas.openxmlformats.org/officeDocument/2006/relationships/tags" Target="../tags/tag311.xml"/><Relationship Id="rId14" Type="http://schemas.openxmlformats.org/officeDocument/2006/relationships/tags" Target="../tags/tag306.xml"/><Relationship Id="rId22" Type="http://schemas.openxmlformats.org/officeDocument/2006/relationships/tags" Target="../tags/tag314.xml"/><Relationship Id="rId27" Type="http://schemas.openxmlformats.org/officeDocument/2006/relationships/tags" Target="../tags/tag319.xml"/><Relationship Id="rId30" Type="http://schemas.openxmlformats.org/officeDocument/2006/relationships/tags" Target="../tags/tag322.xml"/><Relationship Id="rId35" Type="http://schemas.openxmlformats.org/officeDocument/2006/relationships/tags" Target="../tags/tag327.xml"/><Relationship Id="rId43" Type="http://schemas.openxmlformats.org/officeDocument/2006/relationships/tags" Target="../tags/tag335.xml"/><Relationship Id="rId48" Type="http://schemas.openxmlformats.org/officeDocument/2006/relationships/tags" Target="../tags/tag340.xml"/><Relationship Id="rId56" Type="http://schemas.openxmlformats.org/officeDocument/2006/relationships/tags" Target="../tags/tag348.xml"/><Relationship Id="rId64" Type="http://schemas.openxmlformats.org/officeDocument/2006/relationships/tags" Target="../tags/tag356.xml"/><Relationship Id="rId69" Type="http://schemas.openxmlformats.org/officeDocument/2006/relationships/tags" Target="../tags/tag361.xml"/><Relationship Id="rId8" Type="http://schemas.openxmlformats.org/officeDocument/2006/relationships/tags" Target="../tags/tag300.xml"/><Relationship Id="rId51" Type="http://schemas.openxmlformats.org/officeDocument/2006/relationships/tags" Target="../tags/tag343.xml"/><Relationship Id="rId72" Type="http://schemas.openxmlformats.org/officeDocument/2006/relationships/tags" Target="../tags/tag364.xml"/><Relationship Id="rId3" Type="http://schemas.openxmlformats.org/officeDocument/2006/relationships/tags" Target="../tags/tag295.xml"/><Relationship Id="rId12" Type="http://schemas.openxmlformats.org/officeDocument/2006/relationships/tags" Target="../tags/tag304.xml"/><Relationship Id="rId17" Type="http://schemas.openxmlformats.org/officeDocument/2006/relationships/tags" Target="../tags/tag309.xml"/><Relationship Id="rId25" Type="http://schemas.openxmlformats.org/officeDocument/2006/relationships/tags" Target="../tags/tag317.xml"/><Relationship Id="rId33" Type="http://schemas.openxmlformats.org/officeDocument/2006/relationships/tags" Target="../tags/tag325.xml"/><Relationship Id="rId38" Type="http://schemas.openxmlformats.org/officeDocument/2006/relationships/tags" Target="../tags/tag330.xml"/><Relationship Id="rId46" Type="http://schemas.openxmlformats.org/officeDocument/2006/relationships/tags" Target="../tags/tag338.xml"/><Relationship Id="rId59" Type="http://schemas.openxmlformats.org/officeDocument/2006/relationships/tags" Target="../tags/tag351.xml"/><Relationship Id="rId67" Type="http://schemas.openxmlformats.org/officeDocument/2006/relationships/tags" Target="../tags/tag359.xml"/><Relationship Id="rId20" Type="http://schemas.openxmlformats.org/officeDocument/2006/relationships/tags" Target="../tags/tag312.xml"/><Relationship Id="rId41" Type="http://schemas.openxmlformats.org/officeDocument/2006/relationships/tags" Target="../tags/tag333.xml"/><Relationship Id="rId54" Type="http://schemas.openxmlformats.org/officeDocument/2006/relationships/tags" Target="../tags/tag346.xml"/><Relationship Id="rId62" Type="http://schemas.openxmlformats.org/officeDocument/2006/relationships/tags" Target="../tags/tag354.xml"/><Relationship Id="rId70" Type="http://schemas.openxmlformats.org/officeDocument/2006/relationships/tags" Target="../tags/tag362.xml"/><Relationship Id="rId75" Type="http://schemas.openxmlformats.org/officeDocument/2006/relationships/tags" Target="../tags/tag378.xml"/><Relationship Id="rId1" Type="http://schemas.openxmlformats.org/officeDocument/2006/relationships/tags" Target="../tags/tag293.xml"/><Relationship Id="rId6" Type="http://schemas.openxmlformats.org/officeDocument/2006/relationships/tags" Target="../tags/tag298.xml"/><Relationship Id="rId15" Type="http://schemas.openxmlformats.org/officeDocument/2006/relationships/tags" Target="../tags/tag307.xml"/><Relationship Id="rId23" Type="http://schemas.openxmlformats.org/officeDocument/2006/relationships/tags" Target="../tags/tag315.xml"/><Relationship Id="rId28" Type="http://schemas.openxmlformats.org/officeDocument/2006/relationships/tags" Target="../tags/tag320.xml"/><Relationship Id="rId36" Type="http://schemas.openxmlformats.org/officeDocument/2006/relationships/tags" Target="../tags/tag328.xml"/><Relationship Id="rId49" Type="http://schemas.openxmlformats.org/officeDocument/2006/relationships/tags" Target="../tags/tag341.xml"/><Relationship Id="rId57" Type="http://schemas.openxmlformats.org/officeDocument/2006/relationships/tags" Target="../tags/tag349.xml"/><Relationship Id="rId10" Type="http://schemas.openxmlformats.org/officeDocument/2006/relationships/tags" Target="../tags/tag302.xml"/><Relationship Id="rId31" Type="http://schemas.openxmlformats.org/officeDocument/2006/relationships/tags" Target="../tags/tag323.xml"/><Relationship Id="rId44" Type="http://schemas.openxmlformats.org/officeDocument/2006/relationships/tags" Target="../tags/tag336.xml"/><Relationship Id="rId52" Type="http://schemas.openxmlformats.org/officeDocument/2006/relationships/tags" Target="../tags/tag344.xml"/><Relationship Id="rId60" Type="http://schemas.openxmlformats.org/officeDocument/2006/relationships/tags" Target="../tags/tag352.xml"/><Relationship Id="rId65" Type="http://schemas.openxmlformats.org/officeDocument/2006/relationships/tags" Target="../tags/tag357.xml"/><Relationship Id="rId73" Type="http://schemas.openxmlformats.org/officeDocument/2006/relationships/tags" Target="../tags/tag365.xml"/><Relationship Id="rId4" Type="http://schemas.openxmlformats.org/officeDocument/2006/relationships/tags" Target="../tags/tag296.xml"/><Relationship Id="rId9" Type="http://schemas.openxmlformats.org/officeDocument/2006/relationships/tags" Target="../tags/tag301.xml"/><Relationship Id="rId13" Type="http://schemas.openxmlformats.org/officeDocument/2006/relationships/tags" Target="../tags/tag305.xml"/><Relationship Id="rId18" Type="http://schemas.openxmlformats.org/officeDocument/2006/relationships/tags" Target="../tags/tag310.xml"/><Relationship Id="rId39" Type="http://schemas.openxmlformats.org/officeDocument/2006/relationships/tags" Target="../tags/tag331.xml"/><Relationship Id="rId34" Type="http://schemas.openxmlformats.org/officeDocument/2006/relationships/tags" Target="../tags/tag326.xml"/><Relationship Id="rId50" Type="http://schemas.openxmlformats.org/officeDocument/2006/relationships/tags" Target="../tags/tag342.xml"/><Relationship Id="rId55" Type="http://schemas.openxmlformats.org/officeDocument/2006/relationships/tags" Target="../tags/tag347.xml"/><Relationship Id="rId76" Type="http://schemas.openxmlformats.org/officeDocument/2006/relationships/image" Target="../media/image70.png"/><Relationship Id="rId7" Type="http://schemas.openxmlformats.org/officeDocument/2006/relationships/tags" Target="../tags/tag299.xml"/><Relationship Id="rId71" Type="http://schemas.openxmlformats.org/officeDocument/2006/relationships/tags" Target="../tags/tag363.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368.xml"/><Relationship Id="rId7" Type="http://schemas.openxmlformats.org/officeDocument/2006/relationships/tags" Target="../tags/tag382.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71.png"/><Relationship Id="rId5" Type="http://schemas.openxmlformats.org/officeDocument/2006/relationships/tags" Target="../tags/tag380.xml"/><Relationship Id="rId10" Type="http://schemas.openxmlformats.org/officeDocument/2006/relationships/image" Target="../media/image73.png"/><Relationship Id="rId4" Type="http://schemas.openxmlformats.org/officeDocument/2006/relationships/slideLayout" Target="../slideLayouts/slideLayout3.xml"/><Relationship Id="rId9" Type="http://schemas.openxmlformats.org/officeDocument/2006/relationships/tags" Target="../tags/tag38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tags" Target="../tags/tag385.xml"/><Relationship Id="rId18" Type="http://schemas.openxmlformats.org/officeDocument/2006/relationships/tags" Target="../tags/tag390.xml"/><Relationship Id="rId26" Type="http://schemas.openxmlformats.org/officeDocument/2006/relationships/chart" Target="../charts/chart3.xml"/><Relationship Id="rId3" Type="http://schemas.openxmlformats.org/officeDocument/2006/relationships/tags" Target="../tags/tag371.xml"/><Relationship Id="rId21" Type="http://schemas.openxmlformats.org/officeDocument/2006/relationships/image" Target="../media/image74.png"/><Relationship Id="rId7" Type="http://schemas.openxmlformats.org/officeDocument/2006/relationships/tags" Target="../tags/tag375.xml"/><Relationship Id="rId12" Type="http://schemas.openxmlformats.org/officeDocument/2006/relationships/tags" Target="../tags/tag383.xml"/><Relationship Id="rId17" Type="http://schemas.openxmlformats.org/officeDocument/2006/relationships/tags" Target="../tags/tag389.xml"/><Relationship Id="rId25" Type="http://schemas.openxmlformats.org/officeDocument/2006/relationships/chart" Target="../charts/chart2.xml"/><Relationship Id="rId2" Type="http://schemas.openxmlformats.org/officeDocument/2006/relationships/tags" Target="../tags/tag370.xml"/><Relationship Id="rId16" Type="http://schemas.openxmlformats.org/officeDocument/2006/relationships/tags" Target="../tags/tag388.xml"/><Relationship Id="rId20" Type="http://schemas.openxmlformats.org/officeDocument/2006/relationships/slideLayout" Target="../slideLayouts/slideLayout3.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81.xml"/><Relationship Id="rId24" Type="http://schemas.openxmlformats.org/officeDocument/2006/relationships/chart" Target="../charts/chart1.xml"/><Relationship Id="rId5" Type="http://schemas.openxmlformats.org/officeDocument/2006/relationships/tags" Target="../tags/tag373.xml"/><Relationship Id="rId15" Type="http://schemas.openxmlformats.org/officeDocument/2006/relationships/tags" Target="../tags/tag387.xml"/><Relationship Id="rId23" Type="http://schemas.openxmlformats.org/officeDocument/2006/relationships/image" Target="../media/image76.png"/><Relationship Id="rId10" Type="http://schemas.openxmlformats.org/officeDocument/2006/relationships/tags" Target="../tags/tag379.xml"/><Relationship Id="rId19" Type="http://schemas.openxmlformats.org/officeDocument/2006/relationships/tags" Target="../tags/tag391.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tags" Target="../tags/tag386.xml"/><Relationship Id="rId22" Type="http://schemas.openxmlformats.org/officeDocument/2006/relationships/image" Target="../media/image75.png"/><Relationship Id="rId27" Type="http://schemas.openxmlformats.org/officeDocument/2006/relationships/image" Target="../media/image77.png"/></Relationships>
</file>

<file path=ppt/slides/_rels/slide29.xml.rels><?xml version="1.0" encoding="UTF-8" standalone="yes"?>
<Relationships xmlns="http://schemas.openxmlformats.org/package/2006/relationships"><Relationship Id="rId26" Type="http://schemas.openxmlformats.org/officeDocument/2006/relationships/tags" Target="../tags/tag417.xml"/><Relationship Id="rId117" Type="http://schemas.openxmlformats.org/officeDocument/2006/relationships/slideLayout" Target="../slideLayouts/slideLayout3.xml"/><Relationship Id="rId21" Type="http://schemas.openxmlformats.org/officeDocument/2006/relationships/tags" Target="../tags/tag412.xml"/><Relationship Id="rId42" Type="http://schemas.openxmlformats.org/officeDocument/2006/relationships/tags" Target="../tags/tag433.xml"/><Relationship Id="rId47" Type="http://schemas.openxmlformats.org/officeDocument/2006/relationships/tags" Target="../tags/tag438.xml"/><Relationship Id="rId63" Type="http://schemas.openxmlformats.org/officeDocument/2006/relationships/tags" Target="../tags/tag454.xml"/><Relationship Id="rId68" Type="http://schemas.openxmlformats.org/officeDocument/2006/relationships/tags" Target="../tags/tag459.xml"/><Relationship Id="rId84" Type="http://schemas.openxmlformats.org/officeDocument/2006/relationships/tags" Target="../tags/tag475.xml"/><Relationship Id="rId89" Type="http://schemas.openxmlformats.org/officeDocument/2006/relationships/tags" Target="../tags/tag480.xml"/><Relationship Id="rId112" Type="http://schemas.openxmlformats.org/officeDocument/2006/relationships/tags" Target="../tags/tag503.xml"/><Relationship Id="rId16" Type="http://schemas.openxmlformats.org/officeDocument/2006/relationships/tags" Target="../tags/tag407.xml"/><Relationship Id="rId107" Type="http://schemas.openxmlformats.org/officeDocument/2006/relationships/tags" Target="../tags/tag498.xml"/><Relationship Id="rId11" Type="http://schemas.openxmlformats.org/officeDocument/2006/relationships/tags" Target="../tags/tag402.xml"/><Relationship Id="rId32" Type="http://schemas.openxmlformats.org/officeDocument/2006/relationships/tags" Target="../tags/tag423.xml"/><Relationship Id="rId37" Type="http://schemas.openxmlformats.org/officeDocument/2006/relationships/tags" Target="../tags/tag428.xml"/><Relationship Id="rId53" Type="http://schemas.openxmlformats.org/officeDocument/2006/relationships/tags" Target="../tags/tag444.xml"/><Relationship Id="rId58" Type="http://schemas.openxmlformats.org/officeDocument/2006/relationships/tags" Target="../tags/tag449.xml"/><Relationship Id="rId74" Type="http://schemas.openxmlformats.org/officeDocument/2006/relationships/tags" Target="../tags/tag465.xml"/><Relationship Id="rId79" Type="http://schemas.openxmlformats.org/officeDocument/2006/relationships/tags" Target="../tags/tag470.xml"/><Relationship Id="rId102" Type="http://schemas.openxmlformats.org/officeDocument/2006/relationships/tags" Target="../tags/tag493.xml"/><Relationship Id="rId5" Type="http://schemas.openxmlformats.org/officeDocument/2006/relationships/tags" Target="../tags/tag396.xml"/><Relationship Id="rId90" Type="http://schemas.openxmlformats.org/officeDocument/2006/relationships/tags" Target="../tags/tag481.xml"/><Relationship Id="rId95" Type="http://schemas.openxmlformats.org/officeDocument/2006/relationships/tags" Target="../tags/tag486.xml"/><Relationship Id="rId22" Type="http://schemas.openxmlformats.org/officeDocument/2006/relationships/tags" Target="../tags/tag413.xml"/><Relationship Id="rId27" Type="http://schemas.openxmlformats.org/officeDocument/2006/relationships/tags" Target="../tags/tag418.xml"/><Relationship Id="rId43" Type="http://schemas.openxmlformats.org/officeDocument/2006/relationships/tags" Target="../tags/tag434.xml"/><Relationship Id="rId48" Type="http://schemas.openxmlformats.org/officeDocument/2006/relationships/tags" Target="../tags/tag439.xml"/><Relationship Id="rId64" Type="http://schemas.openxmlformats.org/officeDocument/2006/relationships/tags" Target="../tags/tag455.xml"/><Relationship Id="rId69" Type="http://schemas.openxmlformats.org/officeDocument/2006/relationships/tags" Target="../tags/tag460.xml"/><Relationship Id="rId113" Type="http://schemas.openxmlformats.org/officeDocument/2006/relationships/tags" Target="../tags/tag504.xml"/><Relationship Id="rId118" Type="http://schemas.openxmlformats.org/officeDocument/2006/relationships/image" Target="../media/image78.png"/><Relationship Id="rId80" Type="http://schemas.openxmlformats.org/officeDocument/2006/relationships/tags" Target="../tags/tag471.xml"/><Relationship Id="rId85" Type="http://schemas.openxmlformats.org/officeDocument/2006/relationships/tags" Target="../tags/tag476.xml"/><Relationship Id="rId12" Type="http://schemas.openxmlformats.org/officeDocument/2006/relationships/tags" Target="../tags/tag403.xml"/><Relationship Id="rId17" Type="http://schemas.openxmlformats.org/officeDocument/2006/relationships/tags" Target="../tags/tag408.xml"/><Relationship Id="rId33" Type="http://schemas.openxmlformats.org/officeDocument/2006/relationships/tags" Target="../tags/tag424.xml"/><Relationship Id="rId38" Type="http://schemas.openxmlformats.org/officeDocument/2006/relationships/tags" Target="../tags/tag429.xml"/><Relationship Id="rId59" Type="http://schemas.openxmlformats.org/officeDocument/2006/relationships/tags" Target="../tags/tag450.xml"/><Relationship Id="rId103" Type="http://schemas.openxmlformats.org/officeDocument/2006/relationships/tags" Target="../tags/tag494.xml"/><Relationship Id="rId108" Type="http://schemas.openxmlformats.org/officeDocument/2006/relationships/tags" Target="../tags/tag499.xml"/><Relationship Id="rId54" Type="http://schemas.openxmlformats.org/officeDocument/2006/relationships/tags" Target="../tags/tag445.xml"/><Relationship Id="rId70" Type="http://schemas.openxmlformats.org/officeDocument/2006/relationships/tags" Target="../tags/tag461.xml"/><Relationship Id="rId75" Type="http://schemas.openxmlformats.org/officeDocument/2006/relationships/tags" Target="../tags/tag466.xml"/><Relationship Id="rId91" Type="http://schemas.openxmlformats.org/officeDocument/2006/relationships/tags" Target="../tags/tag482.xml"/><Relationship Id="rId96" Type="http://schemas.openxmlformats.org/officeDocument/2006/relationships/tags" Target="../tags/tag487.xml"/><Relationship Id="rId1" Type="http://schemas.openxmlformats.org/officeDocument/2006/relationships/tags" Target="../tags/tag392.xml"/><Relationship Id="rId6" Type="http://schemas.openxmlformats.org/officeDocument/2006/relationships/tags" Target="../tags/tag397.xml"/><Relationship Id="rId23" Type="http://schemas.openxmlformats.org/officeDocument/2006/relationships/tags" Target="../tags/tag414.xml"/><Relationship Id="rId28" Type="http://schemas.openxmlformats.org/officeDocument/2006/relationships/tags" Target="../tags/tag419.xml"/><Relationship Id="rId49" Type="http://schemas.openxmlformats.org/officeDocument/2006/relationships/tags" Target="../tags/tag440.xml"/><Relationship Id="rId114" Type="http://schemas.openxmlformats.org/officeDocument/2006/relationships/tags" Target="../tags/tag505.xml"/><Relationship Id="rId119" Type="http://schemas.openxmlformats.org/officeDocument/2006/relationships/image" Target="../media/image79.png"/><Relationship Id="rId44" Type="http://schemas.openxmlformats.org/officeDocument/2006/relationships/tags" Target="../tags/tag435.xml"/><Relationship Id="rId60" Type="http://schemas.openxmlformats.org/officeDocument/2006/relationships/tags" Target="../tags/tag451.xml"/><Relationship Id="rId65" Type="http://schemas.openxmlformats.org/officeDocument/2006/relationships/tags" Target="../tags/tag456.xml"/><Relationship Id="rId81" Type="http://schemas.openxmlformats.org/officeDocument/2006/relationships/tags" Target="../tags/tag472.xml"/><Relationship Id="rId86" Type="http://schemas.openxmlformats.org/officeDocument/2006/relationships/tags" Target="../tags/tag477.xml"/><Relationship Id="rId4" Type="http://schemas.openxmlformats.org/officeDocument/2006/relationships/tags" Target="../tags/tag395.xml"/><Relationship Id="rId9" Type="http://schemas.openxmlformats.org/officeDocument/2006/relationships/tags" Target="../tags/tag400.xml"/><Relationship Id="rId13" Type="http://schemas.openxmlformats.org/officeDocument/2006/relationships/tags" Target="../tags/tag404.xml"/><Relationship Id="rId18" Type="http://schemas.openxmlformats.org/officeDocument/2006/relationships/tags" Target="../tags/tag409.xml"/><Relationship Id="rId39" Type="http://schemas.openxmlformats.org/officeDocument/2006/relationships/tags" Target="../tags/tag430.xml"/><Relationship Id="rId109" Type="http://schemas.openxmlformats.org/officeDocument/2006/relationships/tags" Target="../tags/tag500.xml"/><Relationship Id="rId34" Type="http://schemas.openxmlformats.org/officeDocument/2006/relationships/tags" Target="../tags/tag425.xml"/><Relationship Id="rId50" Type="http://schemas.openxmlformats.org/officeDocument/2006/relationships/tags" Target="../tags/tag441.xml"/><Relationship Id="rId55" Type="http://schemas.openxmlformats.org/officeDocument/2006/relationships/tags" Target="../tags/tag446.xml"/><Relationship Id="rId76" Type="http://schemas.openxmlformats.org/officeDocument/2006/relationships/tags" Target="../tags/tag467.xml"/><Relationship Id="rId97" Type="http://schemas.openxmlformats.org/officeDocument/2006/relationships/tags" Target="../tags/tag488.xml"/><Relationship Id="rId104" Type="http://schemas.openxmlformats.org/officeDocument/2006/relationships/tags" Target="../tags/tag495.xml"/><Relationship Id="rId120" Type="http://schemas.openxmlformats.org/officeDocument/2006/relationships/image" Target="../media/image80.png"/><Relationship Id="rId7" Type="http://schemas.openxmlformats.org/officeDocument/2006/relationships/tags" Target="../tags/tag398.xml"/><Relationship Id="rId71" Type="http://schemas.openxmlformats.org/officeDocument/2006/relationships/tags" Target="../tags/tag462.xml"/><Relationship Id="rId92" Type="http://schemas.openxmlformats.org/officeDocument/2006/relationships/tags" Target="../tags/tag483.xml"/><Relationship Id="rId2" Type="http://schemas.openxmlformats.org/officeDocument/2006/relationships/tags" Target="../tags/tag393.xml"/><Relationship Id="rId29" Type="http://schemas.openxmlformats.org/officeDocument/2006/relationships/tags" Target="../tags/tag420.xml"/><Relationship Id="rId24" Type="http://schemas.openxmlformats.org/officeDocument/2006/relationships/tags" Target="../tags/tag415.xml"/><Relationship Id="rId40" Type="http://schemas.openxmlformats.org/officeDocument/2006/relationships/tags" Target="../tags/tag431.xml"/><Relationship Id="rId45" Type="http://schemas.openxmlformats.org/officeDocument/2006/relationships/tags" Target="../tags/tag436.xml"/><Relationship Id="rId66" Type="http://schemas.openxmlformats.org/officeDocument/2006/relationships/tags" Target="../tags/tag457.xml"/><Relationship Id="rId87" Type="http://schemas.openxmlformats.org/officeDocument/2006/relationships/tags" Target="../tags/tag478.xml"/><Relationship Id="rId110" Type="http://schemas.openxmlformats.org/officeDocument/2006/relationships/tags" Target="../tags/tag501.xml"/><Relationship Id="rId115" Type="http://schemas.openxmlformats.org/officeDocument/2006/relationships/tags" Target="../tags/tag506.xml"/><Relationship Id="rId61" Type="http://schemas.openxmlformats.org/officeDocument/2006/relationships/tags" Target="../tags/tag452.xml"/><Relationship Id="rId82" Type="http://schemas.openxmlformats.org/officeDocument/2006/relationships/tags" Target="../tags/tag473.xml"/><Relationship Id="rId19" Type="http://schemas.openxmlformats.org/officeDocument/2006/relationships/tags" Target="../tags/tag410.xml"/><Relationship Id="rId14" Type="http://schemas.openxmlformats.org/officeDocument/2006/relationships/tags" Target="../tags/tag405.xml"/><Relationship Id="rId30" Type="http://schemas.openxmlformats.org/officeDocument/2006/relationships/tags" Target="../tags/tag421.xml"/><Relationship Id="rId35" Type="http://schemas.openxmlformats.org/officeDocument/2006/relationships/tags" Target="../tags/tag426.xml"/><Relationship Id="rId56" Type="http://schemas.openxmlformats.org/officeDocument/2006/relationships/tags" Target="../tags/tag447.xml"/><Relationship Id="rId77" Type="http://schemas.openxmlformats.org/officeDocument/2006/relationships/tags" Target="../tags/tag468.xml"/><Relationship Id="rId100" Type="http://schemas.openxmlformats.org/officeDocument/2006/relationships/tags" Target="../tags/tag491.xml"/><Relationship Id="rId105" Type="http://schemas.openxmlformats.org/officeDocument/2006/relationships/tags" Target="../tags/tag496.xml"/><Relationship Id="rId8" Type="http://schemas.openxmlformats.org/officeDocument/2006/relationships/tags" Target="../tags/tag399.xml"/><Relationship Id="rId51" Type="http://schemas.openxmlformats.org/officeDocument/2006/relationships/tags" Target="../tags/tag442.xml"/><Relationship Id="rId72" Type="http://schemas.openxmlformats.org/officeDocument/2006/relationships/tags" Target="../tags/tag463.xml"/><Relationship Id="rId93" Type="http://schemas.openxmlformats.org/officeDocument/2006/relationships/tags" Target="../tags/tag484.xml"/><Relationship Id="rId98" Type="http://schemas.openxmlformats.org/officeDocument/2006/relationships/tags" Target="../tags/tag489.xml"/><Relationship Id="rId121" Type="http://schemas.openxmlformats.org/officeDocument/2006/relationships/image" Target="../media/image81.png"/><Relationship Id="rId3" Type="http://schemas.openxmlformats.org/officeDocument/2006/relationships/tags" Target="../tags/tag394.xml"/><Relationship Id="rId25" Type="http://schemas.openxmlformats.org/officeDocument/2006/relationships/tags" Target="../tags/tag416.xml"/><Relationship Id="rId46" Type="http://schemas.openxmlformats.org/officeDocument/2006/relationships/tags" Target="../tags/tag437.xml"/><Relationship Id="rId67" Type="http://schemas.openxmlformats.org/officeDocument/2006/relationships/tags" Target="../tags/tag458.xml"/><Relationship Id="rId116" Type="http://schemas.openxmlformats.org/officeDocument/2006/relationships/tags" Target="../tags/tag507.xml"/><Relationship Id="rId20" Type="http://schemas.openxmlformats.org/officeDocument/2006/relationships/tags" Target="../tags/tag411.xml"/><Relationship Id="rId41" Type="http://schemas.openxmlformats.org/officeDocument/2006/relationships/tags" Target="../tags/tag432.xml"/><Relationship Id="rId62" Type="http://schemas.openxmlformats.org/officeDocument/2006/relationships/tags" Target="../tags/tag453.xml"/><Relationship Id="rId83" Type="http://schemas.openxmlformats.org/officeDocument/2006/relationships/tags" Target="../tags/tag474.xml"/><Relationship Id="rId88" Type="http://schemas.openxmlformats.org/officeDocument/2006/relationships/tags" Target="../tags/tag479.xml"/><Relationship Id="rId111" Type="http://schemas.openxmlformats.org/officeDocument/2006/relationships/tags" Target="../tags/tag502.xml"/><Relationship Id="rId15" Type="http://schemas.openxmlformats.org/officeDocument/2006/relationships/tags" Target="../tags/tag406.xml"/><Relationship Id="rId36" Type="http://schemas.openxmlformats.org/officeDocument/2006/relationships/tags" Target="../tags/tag427.xml"/><Relationship Id="rId57" Type="http://schemas.openxmlformats.org/officeDocument/2006/relationships/tags" Target="../tags/tag448.xml"/><Relationship Id="rId106" Type="http://schemas.openxmlformats.org/officeDocument/2006/relationships/tags" Target="../tags/tag497.xml"/><Relationship Id="rId10" Type="http://schemas.openxmlformats.org/officeDocument/2006/relationships/tags" Target="../tags/tag401.xml"/><Relationship Id="rId31" Type="http://schemas.openxmlformats.org/officeDocument/2006/relationships/tags" Target="../tags/tag422.xml"/><Relationship Id="rId52" Type="http://schemas.openxmlformats.org/officeDocument/2006/relationships/tags" Target="../tags/tag443.xml"/><Relationship Id="rId73" Type="http://schemas.openxmlformats.org/officeDocument/2006/relationships/tags" Target="../tags/tag464.xml"/><Relationship Id="rId78" Type="http://schemas.openxmlformats.org/officeDocument/2006/relationships/tags" Target="../tags/tag469.xml"/><Relationship Id="rId94" Type="http://schemas.openxmlformats.org/officeDocument/2006/relationships/tags" Target="../tags/tag485.xml"/><Relationship Id="rId99" Type="http://schemas.openxmlformats.org/officeDocument/2006/relationships/tags" Target="../tags/tag490.xml"/><Relationship Id="rId101" Type="http://schemas.openxmlformats.org/officeDocument/2006/relationships/tags" Target="../tags/tag49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tags" Target="../tags/tag520.xml"/><Relationship Id="rId18" Type="http://schemas.openxmlformats.org/officeDocument/2006/relationships/slideLayout" Target="../slideLayouts/slideLayout3.xml"/><Relationship Id="rId26" Type="http://schemas.openxmlformats.org/officeDocument/2006/relationships/chart" Target="../charts/chart4.xml"/><Relationship Id="rId3" Type="http://schemas.openxmlformats.org/officeDocument/2006/relationships/tags" Target="../tags/tag510.xml"/><Relationship Id="rId21" Type="http://schemas.openxmlformats.org/officeDocument/2006/relationships/image" Target="../media/image84.png"/><Relationship Id="rId7" Type="http://schemas.openxmlformats.org/officeDocument/2006/relationships/tags" Target="../tags/tag514.xml"/><Relationship Id="rId12" Type="http://schemas.openxmlformats.org/officeDocument/2006/relationships/tags" Target="../tags/tag519.xml"/><Relationship Id="rId17" Type="http://schemas.openxmlformats.org/officeDocument/2006/relationships/tags" Target="../tags/tag524.xml"/><Relationship Id="rId25" Type="http://schemas.openxmlformats.org/officeDocument/2006/relationships/image" Target="../media/image88.png"/><Relationship Id="rId2" Type="http://schemas.openxmlformats.org/officeDocument/2006/relationships/tags" Target="../tags/tag509.xml"/><Relationship Id="rId16" Type="http://schemas.openxmlformats.org/officeDocument/2006/relationships/tags" Target="../tags/tag523.xml"/><Relationship Id="rId20" Type="http://schemas.openxmlformats.org/officeDocument/2006/relationships/image" Target="../media/image83.png"/><Relationship Id="rId1" Type="http://schemas.openxmlformats.org/officeDocument/2006/relationships/tags" Target="../tags/tag508.xml"/><Relationship Id="rId6" Type="http://schemas.openxmlformats.org/officeDocument/2006/relationships/tags" Target="../tags/tag513.xml"/><Relationship Id="rId11" Type="http://schemas.openxmlformats.org/officeDocument/2006/relationships/tags" Target="../tags/tag518.xml"/><Relationship Id="rId24" Type="http://schemas.openxmlformats.org/officeDocument/2006/relationships/image" Target="../media/image87.png"/><Relationship Id="rId5" Type="http://schemas.openxmlformats.org/officeDocument/2006/relationships/tags" Target="../tags/tag512.xml"/><Relationship Id="rId15" Type="http://schemas.openxmlformats.org/officeDocument/2006/relationships/tags" Target="../tags/tag522.xml"/><Relationship Id="rId23" Type="http://schemas.openxmlformats.org/officeDocument/2006/relationships/image" Target="../media/image86.png"/><Relationship Id="rId10" Type="http://schemas.openxmlformats.org/officeDocument/2006/relationships/tags" Target="../tags/tag517.xml"/><Relationship Id="rId19" Type="http://schemas.openxmlformats.org/officeDocument/2006/relationships/image" Target="../media/image82.png"/><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tags" Target="../tags/tag521.xml"/><Relationship Id="rId22"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tags" Target="../tags/tag532.xml"/><Relationship Id="rId13" Type="http://schemas.openxmlformats.org/officeDocument/2006/relationships/image" Target="../media/image77.png"/><Relationship Id="rId18" Type="http://schemas.openxmlformats.org/officeDocument/2006/relationships/tags" Target="../tags/tag547.xml"/><Relationship Id="rId3" Type="http://schemas.openxmlformats.org/officeDocument/2006/relationships/tags" Target="../tags/tag527.xml"/><Relationship Id="rId7" Type="http://schemas.openxmlformats.org/officeDocument/2006/relationships/tags" Target="../tags/tag531.xml"/><Relationship Id="rId12" Type="http://schemas.openxmlformats.org/officeDocument/2006/relationships/image" Target="../media/image76.png"/><Relationship Id="rId17" Type="http://schemas.openxmlformats.org/officeDocument/2006/relationships/image" Target="../media/image89.png"/><Relationship Id="rId2" Type="http://schemas.openxmlformats.org/officeDocument/2006/relationships/tags" Target="../tags/tag526.xml"/><Relationship Id="rId16" Type="http://schemas.openxmlformats.org/officeDocument/2006/relationships/customXml" Target="../ink/ink1.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slideLayout" Target="../slideLayouts/slideLayout3.xml"/><Relationship Id="rId5" Type="http://schemas.openxmlformats.org/officeDocument/2006/relationships/tags" Target="../tags/tag529.xml"/><Relationship Id="rId15" Type="http://schemas.openxmlformats.org/officeDocument/2006/relationships/chart" Target="../charts/chart6.xml"/><Relationship Id="rId10" Type="http://schemas.openxmlformats.org/officeDocument/2006/relationships/tags" Target="../tags/tag534.xml"/><Relationship Id="rId19" Type="http://schemas.openxmlformats.org/officeDocument/2006/relationships/image" Target="../media/image90.png"/><Relationship Id="rId4" Type="http://schemas.openxmlformats.org/officeDocument/2006/relationships/tags" Target="../tags/tag528.xml"/><Relationship Id="rId9" Type="http://schemas.openxmlformats.org/officeDocument/2006/relationships/tags" Target="../tags/tag533.xml"/><Relationship Id="rId14" Type="http://schemas.openxmlformats.org/officeDocument/2006/relationships/chart" Target="../charts/chart5.xml"/></Relationships>
</file>

<file path=ppt/slides/_rels/slide33.xml.rels><?xml version="1.0" encoding="UTF-8" standalone="yes"?>
<Relationships xmlns="http://schemas.openxmlformats.org/package/2006/relationships"><Relationship Id="rId8" Type="http://schemas.openxmlformats.org/officeDocument/2006/relationships/tags" Target="../tags/tag551.xml"/><Relationship Id="rId3" Type="http://schemas.openxmlformats.org/officeDocument/2006/relationships/tags" Target="../tags/tag537.xml"/><Relationship Id="rId7" Type="http://schemas.openxmlformats.org/officeDocument/2006/relationships/image" Target="../media/image9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tags" Target="../tags/tag549.xml"/><Relationship Id="rId11" Type="http://schemas.openxmlformats.org/officeDocument/2006/relationships/image" Target="../media/image93.png"/><Relationship Id="rId5" Type="http://schemas.openxmlformats.org/officeDocument/2006/relationships/slideLayout" Target="../slideLayouts/slideLayout3.xml"/><Relationship Id="rId10" Type="http://schemas.openxmlformats.org/officeDocument/2006/relationships/tags" Target="../tags/tag554.xml"/><Relationship Id="rId4" Type="http://schemas.openxmlformats.org/officeDocument/2006/relationships/tags" Target="../tags/tag538.xml"/><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slideLayout" Target="../slideLayouts/slideLayout3.xml"/><Relationship Id="rId18" Type="http://schemas.openxmlformats.org/officeDocument/2006/relationships/image" Target="../media/image94.png"/><Relationship Id="rId3" Type="http://schemas.openxmlformats.org/officeDocument/2006/relationships/tags" Target="../tags/tag541.xml"/><Relationship Id="rId7" Type="http://schemas.openxmlformats.org/officeDocument/2006/relationships/tags" Target="../tags/tag545.xml"/><Relationship Id="rId12" Type="http://schemas.openxmlformats.org/officeDocument/2006/relationships/tags" Target="../tags/tag553.xml"/><Relationship Id="rId17" Type="http://schemas.openxmlformats.org/officeDocument/2006/relationships/tags" Target="../tags/tag568.xml"/><Relationship Id="rId2" Type="http://schemas.openxmlformats.org/officeDocument/2006/relationships/tags" Target="../tags/tag540.xml"/><Relationship Id="rId16" Type="http://schemas.openxmlformats.org/officeDocument/2006/relationships/chart" Target="../charts/chart7.xml"/><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tags" Target="../tags/tag552.xml"/><Relationship Id="rId5" Type="http://schemas.openxmlformats.org/officeDocument/2006/relationships/tags" Target="../tags/tag543.xml"/><Relationship Id="rId15" Type="http://schemas.openxmlformats.org/officeDocument/2006/relationships/image" Target="../media/image93.png"/><Relationship Id="rId10" Type="http://schemas.openxmlformats.org/officeDocument/2006/relationships/tags" Target="../tags/tag550.xml"/><Relationship Id="rId4" Type="http://schemas.openxmlformats.org/officeDocument/2006/relationships/tags" Target="../tags/tag542.xml"/><Relationship Id="rId9" Type="http://schemas.openxmlformats.org/officeDocument/2006/relationships/tags" Target="../tags/tag548.xml"/><Relationship Id="rId14" Type="http://schemas.openxmlformats.org/officeDocument/2006/relationships/tags" Target="../tags/tag556.xml"/></Relationships>
</file>

<file path=ppt/slides/_rels/slide35.xml.rels><?xml version="1.0" encoding="UTF-8" standalone="yes"?>
<Relationships xmlns="http://schemas.openxmlformats.org/package/2006/relationships"><Relationship Id="rId8" Type="http://schemas.openxmlformats.org/officeDocument/2006/relationships/tags" Target="../tags/tag572.xml"/><Relationship Id="rId13" Type="http://schemas.openxmlformats.org/officeDocument/2006/relationships/image" Target="../media/image98.png"/><Relationship Id="rId3" Type="http://schemas.openxmlformats.org/officeDocument/2006/relationships/tags" Target="../tags/tag558.xml"/><Relationship Id="rId7" Type="http://schemas.openxmlformats.org/officeDocument/2006/relationships/image" Target="../media/image95.png"/><Relationship Id="rId12" Type="http://schemas.openxmlformats.org/officeDocument/2006/relationships/tags" Target="../tags/tag576.xml"/><Relationship Id="rId2" Type="http://schemas.openxmlformats.org/officeDocument/2006/relationships/tags" Target="../tags/tag557.xml"/><Relationship Id="rId1" Type="http://schemas.openxmlformats.org/officeDocument/2006/relationships/tags" Target="../tags/tag555.xml"/><Relationship Id="rId6" Type="http://schemas.openxmlformats.org/officeDocument/2006/relationships/tags" Target="../tags/tag570.xml"/><Relationship Id="rId11" Type="http://schemas.openxmlformats.org/officeDocument/2006/relationships/image" Target="../media/image97.png"/><Relationship Id="rId5" Type="http://schemas.openxmlformats.org/officeDocument/2006/relationships/slideLayout" Target="../slideLayouts/slideLayout3.xml"/><Relationship Id="rId10" Type="http://schemas.openxmlformats.org/officeDocument/2006/relationships/tags" Target="../tags/tag574.xml"/><Relationship Id="rId4" Type="http://schemas.openxmlformats.org/officeDocument/2006/relationships/tags" Target="../tags/tag559.xml"/><Relationship Id="rId9" Type="http://schemas.openxmlformats.org/officeDocument/2006/relationships/image" Target="../media/image96.png"/></Relationships>
</file>

<file path=ppt/slides/_rels/slide36.xml.rels><?xml version="1.0" encoding="UTF-8" standalone="yes"?>
<Relationships xmlns="http://schemas.openxmlformats.org/package/2006/relationships"><Relationship Id="rId8" Type="http://schemas.openxmlformats.org/officeDocument/2006/relationships/tags" Target="../tags/tag567.xml"/><Relationship Id="rId13" Type="http://schemas.openxmlformats.org/officeDocument/2006/relationships/image" Target="../media/image77.png"/><Relationship Id="rId18" Type="http://schemas.openxmlformats.org/officeDocument/2006/relationships/tags" Target="../tags/tag589.xml"/><Relationship Id="rId3" Type="http://schemas.openxmlformats.org/officeDocument/2006/relationships/tags" Target="../tags/tag562.xml"/><Relationship Id="rId7" Type="http://schemas.openxmlformats.org/officeDocument/2006/relationships/tags" Target="../tags/tag566.xml"/><Relationship Id="rId12" Type="http://schemas.openxmlformats.org/officeDocument/2006/relationships/chart" Target="../charts/chart8.xml"/><Relationship Id="rId17" Type="http://schemas.openxmlformats.org/officeDocument/2006/relationships/image" Target="../media/image99.png"/><Relationship Id="rId2" Type="http://schemas.openxmlformats.org/officeDocument/2006/relationships/tags" Target="../tags/tag561.xml"/><Relationship Id="rId16" Type="http://schemas.openxmlformats.org/officeDocument/2006/relationships/tags" Target="../tags/tag587.xml"/><Relationship Id="rId1" Type="http://schemas.openxmlformats.org/officeDocument/2006/relationships/tags" Target="../tags/tag560.xml"/><Relationship Id="rId6" Type="http://schemas.openxmlformats.org/officeDocument/2006/relationships/tags" Target="../tags/tag565.xml"/><Relationship Id="rId11" Type="http://schemas.openxmlformats.org/officeDocument/2006/relationships/slideLayout" Target="../slideLayouts/slideLayout3.xml"/><Relationship Id="rId5" Type="http://schemas.openxmlformats.org/officeDocument/2006/relationships/tags" Target="../tags/tag564.xml"/><Relationship Id="rId15" Type="http://schemas.openxmlformats.org/officeDocument/2006/relationships/image" Target="../media/image95.png"/><Relationship Id="rId10" Type="http://schemas.openxmlformats.org/officeDocument/2006/relationships/tags" Target="../tags/tag571.xml"/><Relationship Id="rId19" Type="http://schemas.openxmlformats.org/officeDocument/2006/relationships/image" Target="../media/image98.png"/><Relationship Id="rId4" Type="http://schemas.openxmlformats.org/officeDocument/2006/relationships/tags" Target="../tags/tag563.xml"/><Relationship Id="rId9" Type="http://schemas.openxmlformats.org/officeDocument/2006/relationships/tags" Target="../tags/tag569.xml"/><Relationship Id="rId14" Type="http://schemas.openxmlformats.org/officeDocument/2006/relationships/tags" Target="../tags/tag585.xml"/></Relationships>
</file>

<file path=ppt/slides/_rels/slide37.xml.rels><?xml version="1.0" encoding="UTF-8" standalone="yes"?>
<Relationships xmlns="http://schemas.openxmlformats.org/package/2006/relationships"><Relationship Id="rId8" Type="http://schemas.openxmlformats.org/officeDocument/2006/relationships/tags" Target="../tags/tag582.xml"/><Relationship Id="rId13" Type="http://schemas.openxmlformats.org/officeDocument/2006/relationships/image" Target="../media/image62.png"/><Relationship Id="rId18" Type="http://schemas.openxmlformats.org/officeDocument/2006/relationships/tags" Target="../tags/tag599.xml"/><Relationship Id="rId3" Type="http://schemas.openxmlformats.org/officeDocument/2006/relationships/tags" Target="../tags/tag577.xml"/><Relationship Id="rId21" Type="http://schemas.openxmlformats.org/officeDocument/2006/relationships/image" Target="../media/image102.png"/><Relationship Id="rId7" Type="http://schemas.openxmlformats.org/officeDocument/2006/relationships/tags" Target="../tags/tag581.xml"/><Relationship Id="rId12" Type="http://schemas.openxmlformats.org/officeDocument/2006/relationships/image" Target="../media/image61.png"/><Relationship Id="rId17" Type="http://schemas.openxmlformats.org/officeDocument/2006/relationships/image" Target="../media/image100.png"/><Relationship Id="rId25" Type="http://schemas.openxmlformats.org/officeDocument/2006/relationships/image" Target="../media/image104.png"/><Relationship Id="rId2" Type="http://schemas.openxmlformats.org/officeDocument/2006/relationships/tags" Target="../tags/tag575.xml"/><Relationship Id="rId16" Type="http://schemas.openxmlformats.org/officeDocument/2006/relationships/tags" Target="../tags/tag597.xml"/><Relationship Id="rId20" Type="http://schemas.openxmlformats.org/officeDocument/2006/relationships/tags" Target="../tags/tag601.xml"/><Relationship Id="rId1" Type="http://schemas.openxmlformats.org/officeDocument/2006/relationships/tags" Target="../tags/tag573.xml"/><Relationship Id="rId6" Type="http://schemas.openxmlformats.org/officeDocument/2006/relationships/tags" Target="../tags/tag580.xml"/><Relationship Id="rId11" Type="http://schemas.openxmlformats.org/officeDocument/2006/relationships/slideLayout" Target="../slideLayouts/slideLayout3.xml"/><Relationship Id="rId24" Type="http://schemas.openxmlformats.org/officeDocument/2006/relationships/tags" Target="../tags/tag605.xml"/><Relationship Id="rId5" Type="http://schemas.openxmlformats.org/officeDocument/2006/relationships/tags" Target="../tags/tag579.xml"/><Relationship Id="rId15" Type="http://schemas.openxmlformats.org/officeDocument/2006/relationships/image" Target="../media/image59.png"/><Relationship Id="rId23" Type="http://schemas.openxmlformats.org/officeDocument/2006/relationships/image" Target="../media/image103.png"/><Relationship Id="rId10" Type="http://schemas.openxmlformats.org/officeDocument/2006/relationships/tags" Target="../tags/tag584.xml"/><Relationship Id="rId19" Type="http://schemas.openxmlformats.org/officeDocument/2006/relationships/image" Target="../media/image101.png"/><Relationship Id="rId4" Type="http://schemas.openxmlformats.org/officeDocument/2006/relationships/tags" Target="../tags/tag578.xml"/><Relationship Id="rId9" Type="http://schemas.openxmlformats.org/officeDocument/2006/relationships/tags" Target="../tags/tag583.xml"/><Relationship Id="rId14" Type="http://schemas.openxmlformats.org/officeDocument/2006/relationships/tags" Target="../tags/tag595.xml"/><Relationship Id="rId22" Type="http://schemas.openxmlformats.org/officeDocument/2006/relationships/tags" Target="../tags/tag603.xml"/></Relationships>
</file>

<file path=ppt/slides/_rels/slide38.xml.rels><?xml version="1.0" encoding="UTF-8" standalone="yes"?>
<Relationships xmlns="http://schemas.openxmlformats.org/package/2006/relationships"><Relationship Id="rId13" Type="http://schemas.openxmlformats.org/officeDocument/2006/relationships/tags" Target="../tags/tag606.xml"/><Relationship Id="rId18" Type="http://schemas.openxmlformats.org/officeDocument/2006/relationships/tags" Target="../tags/tag611.xml"/><Relationship Id="rId26" Type="http://schemas.openxmlformats.org/officeDocument/2006/relationships/tags" Target="../tags/tag619.xml"/><Relationship Id="rId39" Type="http://schemas.openxmlformats.org/officeDocument/2006/relationships/tags" Target="../tags/tag632.xml"/><Relationship Id="rId21" Type="http://schemas.openxmlformats.org/officeDocument/2006/relationships/tags" Target="../tags/tag614.xml"/><Relationship Id="rId34" Type="http://schemas.openxmlformats.org/officeDocument/2006/relationships/tags" Target="../tags/tag627.xml"/><Relationship Id="rId42" Type="http://schemas.openxmlformats.org/officeDocument/2006/relationships/image" Target="../media/image105.png"/><Relationship Id="rId7" Type="http://schemas.openxmlformats.org/officeDocument/2006/relationships/tags" Target="../tags/tag594.xml"/><Relationship Id="rId2" Type="http://schemas.openxmlformats.org/officeDocument/2006/relationships/tags" Target="../tags/tag588.xml"/><Relationship Id="rId16" Type="http://schemas.openxmlformats.org/officeDocument/2006/relationships/tags" Target="../tags/tag609.xml"/><Relationship Id="rId29" Type="http://schemas.openxmlformats.org/officeDocument/2006/relationships/tags" Target="../tags/tag622.xml"/><Relationship Id="rId1" Type="http://schemas.openxmlformats.org/officeDocument/2006/relationships/tags" Target="../tags/tag586.xml"/><Relationship Id="rId6" Type="http://schemas.openxmlformats.org/officeDocument/2006/relationships/tags" Target="../tags/tag593.xml"/><Relationship Id="rId11" Type="http://schemas.openxmlformats.org/officeDocument/2006/relationships/tags" Target="../tags/tag602.xml"/><Relationship Id="rId24" Type="http://schemas.openxmlformats.org/officeDocument/2006/relationships/tags" Target="../tags/tag617.xml"/><Relationship Id="rId32" Type="http://schemas.openxmlformats.org/officeDocument/2006/relationships/tags" Target="../tags/tag625.xml"/><Relationship Id="rId37" Type="http://schemas.openxmlformats.org/officeDocument/2006/relationships/tags" Target="../tags/tag630.xml"/><Relationship Id="rId40" Type="http://schemas.openxmlformats.org/officeDocument/2006/relationships/tags" Target="../tags/tag633.xml"/><Relationship Id="rId45" Type="http://schemas.openxmlformats.org/officeDocument/2006/relationships/image" Target="../media/image107.png"/><Relationship Id="rId5" Type="http://schemas.openxmlformats.org/officeDocument/2006/relationships/tags" Target="../tags/tag592.xml"/><Relationship Id="rId15" Type="http://schemas.openxmlformats.org/officeDocument/2006/relationships/tags" Target="../tags/tag608.xml"/><Relationship Id="rId23" Type="http://schemas.openxmlformats.org/officeDocument/2006/relationships/tags" Target="../tags/tag616.xml"/><Relationship Id="rId28" Type="http://schemas.openxmlformats.org/officeDocument/2006/relationships/tags" Target="../tags/tag621.xml"/><Relationship Id="rId36" Type="http://schemas.openxmlformats.org/officeDocument/2006/relationships/tags" Target="../tags/tag629.xml"/><Relationship Id="rId10" Type="http://schemas.openxmlformats.org/officeDocument/2006/relationships/tags" Target="../tags/tag600.xml"/><Relationship Id="rId19" Type="http://schemas.openxmlformats.org/officeDocument/2006/relationships/tags" Target="../tags/tag612.xml"/><Relationship Id="rId31" Type="http://schemas.openxmlformats.org/officeDocument/2006/relationships/tags" Target="../tags/tag624.xml"/><Relationship Id="rId44" Type="http://schemas.openxmlformats.org/officeDocument/2006/relationships/tags" Target="../tags/tag646.xml"/><Relationship Id="rId4" Type="http://schemas.openxmlformats.org/officeDocument/2006/relationships/tags" Target="../tags/tag591.xml"/><Relationship Id="rId9" Type="http://schemas.openxmlformats.org/officeDocument/2006/relationships/tags" Target="../tags/tag598.xml"/><Relationship Id="rId14" Type="http://schemas.openxmlformats.org/officeDocument/2006/relationships/tags" Target="../tags/tag607.xml"/><Relationship Id="rId22" Type="http://schemas.openxmlformats.org/officeDocument/2006/relationships/tags" Target="../tags/tag615.xml"/><Relationship Id="rId27" Type="http://schemas.openxmlformats.org/officeDocument/2006/relationships/tags" Target="../tags/tag620.xml"/><Relationship Id="rId30" Type="http://schemas.openxmlformats.org/officeDocument/2006/relationships/tags" Target="../tags/tag623.xml"/><Relationship Id="rId35" Type="http://schemas.openxmlformats.org/officeDocument/2006/relationships/tags" Target="../tags/tag628.xml"/><Relationship Id="rId43" Type="http://schemas.openxmlformats.org/officeDocument/2006/relationships/image" Target="../media/image106.png"/><Relationship Id="rId8" Type="http://schemas.openxmlformats.org/officeDocument/2006/relationships/tags" Target="../tags/tag596.xml"/><Relationship Id="rId3" Type="http://schemas.openxmlformats.org/officeDocument/2006/relationships/tags" Target="../tags/tag590.xml"/><Relationship Id="rId12" Type="http://schemas.openxmlformats.org/officeDocument/2006/relationships/tags" Target="../tags/tag604.xml"/><Relationship Id="rId17" Type="http://schemas.openxmlformats.org/officeDocument/2006/relationships/tags" Target="../tags/tag610.xml"/><Relationship Id="rId25" Type="http://schemas.openxmlformats.org/officeDocument/2006/relationships/tags" Target="../tags/tag618.xml"/><Relationship Id="rId33" Type="http://schemas.openxmlformats.org/officeDocument/2006/relationships/tags" Target="../tags/tag626.xml"/><Relationship Id="rId38" Type="http://schemas.openxmlformats.org/officeDocument/2006/relationships/tags" Target="../tags/tag631.xml"/><Relationship Id="rId20" Type="http://schemas.openxmlformats.org/officeDocument/2006/relationships/tags" Target="../tags/tag613.xml"/><Relationship Id="rId4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tags" Target="../tags/tag641.xml"/><Relationship Id="rId13" Type="http://schemas.openxmlformats.org/officeDocument/2006/relationships/image" Target="../media/image108.png"/><Relationship Id="rId18" Type="http://schemas.openxmlformats.org/officeDocument/2006/relationships/tags" Target="../tags/tag658.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tags" Target="../tags/tag652.xml"/><Relationship Id="rId17" Type="http://schemas.openxmlformats.org/officeDocument/2006/relationships/image" Target="../media/image101.png"/><Relationship Id="rId2" Type="http://schemas.openxmlformats.org/officeDocument/2006/relationships/tags" Target="../tags/tag635.xml"/><Relationship Id="rId16" Type="http://schemas.openxmlformats.org/officeDocument/2006/relationships/tags" Target="../tags/tag656.xml"/><Relationship Id="rId1" Type="http://schemas.openxmlformats.org/officeDocument/2006/relationships/tags" Target="../tags/tag634.xml"/><Relationship Id="rId6" Type="http://schemas.openxmlformats.org/officeDocument/2006/relationships/tags" Target="../tags/tag639.xml"/><Relationship Id="rId11" Type="http://schemas.openxmlformats.org/officeDocument/2006/relationships/image" Target="../media/image62.png"/><Relationship Id="rId5" Type="http://schemas.openxmlformats.org/officeDocument/2006/relationships/tags" Target="../tags/tag638.xml"/><Relationship Id="rId15" Type="http://schemas.openxmlformats.org/officeDocument/2006/relationships/image" Target="../media/image100.png"/><Relationship Id="rId10" Type="http://schemas.openxmlformats.org/officeDocument/2006/relationships/image" Target="../media/image61.png"/><Relationship Id="rId19" Type="http://schemas.openxmlformats.org/officeDocument/2006/relationships/image" Target="../media/image103.png"/><Relationship Id="rId4" Type="http://schemas.openxmlformats.org/officeDocument/2006/relationships/tags" Target="../tags/tag637.xml"/><Relationship Id="rId9" Type="http://schemas.openxmlformats.org/officeDocument/2006/relationships/slideLayout" Target="../slideLayouts/slideLayout3.xml"/><Relationship Id="rId14" Type="http://schemas.openxmlformats.org/officeDocument/2006/relationships/tags" Target="../tags/tag6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tags" Target="../tags/tag650.xml"/><Relationship Id="rId13" Type="http://schemas.openxmlformats.org/officeDocument/2006/relationships/tags" Target="../tags/tag659.xml"/><Relationship Id="rId18" Type="http://schemas.openxmlformats.org/officeDocument/2006/relationships/tags" Target="../tags/tag664.xml"/><Relationship Id="rId26" Type="http://schemas.openxmlformats.org/officeDocument/2006/relationships/tags" Target="../tags/tag672.xml"/><Relationship Id="rId3" Type="http://schemas.openxmlformats.org/officeDocument/2006/relationships/tags" Target="../tags/tag644.xml"/><Relationship Id="rId21" Type="http://schemas.openxmlformats.org/officeDocument/2006/relationships/tags" Target="../tags/tag667.xml"/><Relationship Id="rId7" Type="http://schemas.openxmlformats.org/officeDocument/2006/relationships/tags" Target="../tags/tag649.xml"/><Relationship Id="rId12" Type="http://schemas.openxmlformats.org/officeDocument/2006/relationships/tags" Target="../tags/tag657.xml"/><Relationship Id="rId17" Type="http://schemas.openxmlformats.org/officeDocument/2006/relationships/tags" Target="../tags/tag663.xml"/><Relationship Id="rId25" Type="http://schemas.openxmlformats.org/officeDocument/2006/relationships/tags" Target="../tags/tag671.xml"/><Relationship Id="rId2" Type="http://schemas.openxmlformats.org/officeDocument/2006/relationships/tags" Target="../tags/tag643.xml"/><Relationship Id="rId16" Type="http://schemas.openxmlformats.org/officeDocument/2006/relationships/tags" Target="../tags/tag662.xml"/><Relationship Id="rId20" Type="http://schemas.openxmlformats.org/officeDocument/2006/relationships/tags" Target="../tags/tag666.xml"/><Relationship Id="rId1" Type="http://schemas.openxmlformats.org/officeDocument/2006/relationships/tags" Target="../tags/tag642.xml"/><Relationship Id="rId6" Type="http://schemas.openxmlformats.org/officeDocument/2006/relationships/tags" Target="../tags/tag648.xml"/><Relationship Id="rId11" Type="http://schemas.openxmlformats.org/officeDocument/2006/relationships/tags" Target="../tags/tag655.xml"/><Relationship Id="rId24" Type="http://schemas.openxmlformats.org/officeDocument/2006/relationships/tags" Target="../tags/tag670.xml"/><Relationship Id="rId5" Type="http://schemas.openxmlformats.org/officeDocument/2006/relationships/tags" Target="../tags/tag647.xml"/><Relationship Id="rId15" Type="http://schemas.openxmlformats.org/officeDocument/2006/relationships/tags" Target="../tags/tag661.xml"/><Relationship Id="rId23" Type="http://schemas.openxmlformats.org/officeDocument/2006/relationships/tags" Target="../tags/tag669.xml"/><Relationship Id="rId10" Type="http://schemas.openxmlformats.org/officeDocument/2006/relationships/tags" Target="../tags/tag653.xml"/><Relationship Id="rId19" Type="http://schemas.openxmlformats.org/officeDocument/2006/relationships/tags" Target="../tags/tag665.xml"/><Relationship Id="rId4" Type="http://schemas.openxmlformats.org/officeDocument/2006/relationships/tags" Target="../tags/tag645.xml"/><Relationship Id="rId9" Type="http://schemas.openxmlformats.org/officeDocument/2006/relationships/tags" Target="../tags/tag651.xml"/><Relationship Id="rId14" Type="http://schemas.openxmlformats.org/officeDocument/2006/relationships/tags" Target="../tags/tag660.xml"/><Relationship Id="rId22" Type="http://schemas.openxmlformats.org/officeDocument/2006/relationships/tags" Target="../tags/tag668.xml"/><Relationship Id="rId27"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tags" Target="../tags/tag680.xml"/><Relationship Id="rId13" Type="http://schemas.openxmlformats.org/officeDocument/2006/relationships/tags" Target="../tags/tag685.xml"/><Relationship Id="rId18" Type="http://schemas.openxmlformats.org/officeDocument/2006/relationships/tags" Target="../tags/tag690.xml"/><Relationship Id="rId26" Type="http://schemas.openxmlformats.org/officeDocument/2006/relationships/tags" Target="../tags/tag698.xml"/><Relationship Id="rId3" Type="http://schemas.openxmlformats.org/officeDocument/2006/relationships/tags" Target="../tags/tag675.xml"/><Relationship Id="rId21" Type="http://schemas.openxmlformats.org/officeDocument/2006/relationships/tags" Target="../tags/tag693.xml"/><Relationship Id="rId7" Type="http://schemas.openxmlformats.org/officeDocument/2006/relationships/tags" Target="../tags/tag679.xml"/><Relationship Id="rId12" Type="http://schemas.openxmlformats.org/officeDocument/2006/relationships/tags" Target="../tags/tag684.xml"/><Relationship Id="rId17" Type="http://schemas.openxmlformats.org/officeDocument/2006/relationships/tags" Target="../tags/tag689.xml"/><Relationship Id="rId25" Type="http://schemas.openxmlformats.org/officeDocument/2006/relationships/tags" Target="../tags/tag697.xml"/><Relationship Id="rId2" Type="http://schemas.openxmlformats.org/officeDocument/2006/relationships/tags" Target="../tags/tag674.xml"/><Relationship Id="rId16" Type="http://schemas.openxmlformats.org/officeDocument/2006/relationships/tags" Target="../tags/tag688.xml"/><Relationship Id="rId20" Type="http://schemas.openxmlformats.org/officeDocument/2006/relationships/tags" Target="../tags/tag692.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tags" Target="../tags/tag683.xml"/><Relationship Id="rId24" Type="http://schemas.openxmlformats.org/officeDocument/2006/relationships/tags" Target="../tags/tag696.xml"/><Relationship Id="rId5" Type="http://schemas.openxmlformats.org/officeDocument/2006/relationships/tags" Target="../tags/tag677.xml"/><Relationship Id="rId15" Type="http://schemas.openxmlformats.org/officeDocument/2006/relationships/tags" Target="../tags/tag687.xml"/><Relationship Id="rId23" Type="http://schemas.openxmlformats.org/officeDocument/2006/relationships/tags" Target="../tags/tag695.xml"/><Relationship Id="rId28" Type="http://schemas.openxmlformats.org/officeDocument/2006/relationships/slideLayout" Target="../slideLayouts/slideLayout3.xml"/><Relationship Id="rId10" Type="http://schemas.openxmlformats.org/officeDocument/2006/relationships/tags" Target="../tags/tag682.xml"/><Relationship Id="rId19" Type="http://schemas.openxmlformats.org/officeDocument/2006/relationships/tags" Target="../tags/tag691.xml"/><Relationship Id="rId4" Type="http://schemas.openxmlformats.org/officeDocument/2006/relationships/tags" Target="../tags/tag676.xml"/><Relationship Id="rId9" Type="http://schemas.openxmlformats.org/officeDocument/2006/relationships/tags" Target="../tags/tag681.xml"/><Relationship Id="rId14" Type="http://schemas.openxmlformats.org/officeDocument/2006/relationships/tags" Target="../tags/tag686.xml"/><Relationship Id="rId22" Type="http://schemas.openxmlformats.org/officeDocument/2006/relationships/tags" Target="../tags/tag694.xml"/><Relationship Id="rId27" Type="http://schemas.openxmlformats.org/officeDocument/2006/relationships/tags" Target="../tags/tag699.xml"/></Relationships>
</file>

<file path=ppt/slides/_rels/slide44.xml.rels><?xml version="1.0" encoding="UTF-8" standalone="yes"?>
<Relationships xmlns="http://schemas.openxmlformats.org/package/2006/relationships"><Relationship Id="rId13" Type="http://schemas.openxmlformats.org/officeDocument/2006/relationships/tags" Target="../tags/tag712.xml"/><Relationship Id="rId18" Type="http://schemas.openxmlformats.org/officeDocument/2006/relationships/tags" Target="../tags/tag717.xml"/><Relationship Id="rId26" Type="http://schemas.openxmlformats.org/officeDocument/2006/relationships/tags" Target="../tags/tag725.xml"/><Relationship Id="rId3" Type="http://schemas.openxmlformats.org/officeDocument/2006/relationships/tags" Target="../tags/tag702.xml"/><Relationship Id="rId21" Type="http://schemas.openxmlformats.org/officeDocument/2006/relationships/tags" Target="../tags/tag720.xml"/><Relationship Id="rId34" Type="http://schemas.openxmlformats.org/officeDocument/2006/relationships/slideLayout" Target="../slideLayouts/slideLayout3.xml"/><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5" Type="http://schemas.openxmlformats.org/officeDocument/2006/relationships/tags" Target="../tags/tag724.xml"/><Relationship Id="rId33" Type="http://schemas.openxmlformats.org/officeDocument/2006/relationships/tags" Target="../tags/tag732.xml"/><Relationship Id="rId2" Type="http://schemas.openxmlformats.org/officeDocument/2006/relationships/tags" Target="../tags/tag701.xml"/><Relationship Id="rId16" Type="http://schemas.openxmlformats.org/officeDocument/2006/relationships/tags" Target="../tags/tag715.xml"/><Relationship Id="rId20" Type="http://schemas.openxmlformats.org/officeDocument/2006/relationships/tags" Target="../tags/tag719.xml"/><Relationship Id="rId29" Type="http://schemas.openxmlformats.org/officeDocument/2006/relationships/tags" Target="../tags/tag728.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24" Type="http://schemas.openxmlformats.org/officeDocument/2006/relationships/tags" Target="../tags/tag723.xml"/><Relationship Id="rId32" Type="http://schemas.openxmlformats.org/officeDocument/2006/relationships/tags" Target="../tags/tag731.xml"/><Relationship Id="rId5" Type="http://schemas.openxmlformats.org/officeDocument/2006/relationships/tags" Target="../tags/tag704.xml"/><Relationship Id="rId15" Type="http://schemas.openxmlformats.org/officeDocument/2006/relationships/tags" Target="../tags/tag714.xml"/><Relationship Id="rId23" Type="http://schemas.openxmlformats.org/officeDocument/2006/relationships/tags" Target="../tags/tag722.xml"/><Relationship Id="rId28" Type="http://schemas.openxmlformats.org/officeDocument/2006/relationships/tags" Target="../tags/tag727.xml"/><Relationship Id="rId10" Type="http://schemas.openxmlformats.org/officeDocument/2006/relationships/tags" Target="../tags/tag709.xml"/><Relationship Id="rId19" Type="http://schemas.openxmlformats.org/officeDocument/2006/relationships/tags" Target="../tags/tag718.xml"/><Relationship Id="rId31" Type="http://schemas.openxmlformats.org/officeDocument/2006/relationships/tags" Target="../tags/tag730.xml"/><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 Id="rId22" Type="http://schemas.openxmlformats.org/officeDocument/2006/relationships/tags" Target="../tags/tag721.xml"/><Relationship Id="rId27" Type="http://schemas.openxmlformats.org/officeDocument/2006/relationships/tags" Target="../tags/tag726.xml"/><Relationship Id="rId30" Type="http://schemas.openxmlformats.org/officeDocument/2006/relationships/tags" Target="../tags/tag729.xml"/><Relationship Id="rId35" Type="http://schemas.openxmlformats.org/officeDocument/2006/relationships/image" Target="../media/image109.png"/><Relationship Id="rId8" Type="http://schemas.openxmlformats.org/officeDocument/2006/relationships/tags" Target="../tags/tag707.xml"/></Relationships>
</file>

<file path=ppt/slides/_rels/slide45.xml.rels><?xml version="1.0" encoding="UTF-8" standalone="yes"?>
<Relationships xmlns="http://schemas.openxmlformats.org/package/2006/relationships"><Relationship Id="rId8" Type="http://schemas.openxmlformats.org/officeDocument/2006/relationships/tags" Target="../tags/tag740.xml"/><Relationship Id="rId13" Type="http://schemas.openxmlformats.org/officeDocument/2006/relationships/tags" Target="../tags/tag745.xml"/><Relationship Id="rId18" Type="http://schemas.openxmlformats.org/officeDocument/2006/relationships/tags" Target="../tags/tag750.xml"/><Relationship Id="rId26" Type="http://schemas.openxmlformats.org/officeDocument/2006/relationships/tags" Target="../tags/tag758.xml"/><Relationship Id="rId3" Type="http://schemas.openxmlformats.org/officeDocument/2006/relationships/tags" Target="../tags/tag735.xml"/><Relationship Id="rId21" Type="http://schemas.openxmlformats.org/officeDocument/2006/relationships/tags" Target="../tags/tag753.xml"/><Relationship Id="rId7" Type="http://schemas.openxmlformats.org/officeDocument/2006/relationships/tags" Target="../tags/tag739.xml"/><Relationship Id="rId12" Type="http://schemas.openxmlformats.org/officeDocument/2006/relationships/tags" Target="../tags/tag744.xml"/><Relationship Id="rId17" Type="http://schemas.openxmlformats.org/officeDocument/2006/relationships/tags" Target="../tags/tag749.xml"/><Relationship Id="rId25" Type="http://schemas.openxmlformats.org/officeDocument/2006/relationships/tags" Target="../tags/tag757.xml"/><Relationship Id="rId2" Type="http://schemas.openxmlformats.org/officeDocument/2006/relationships/tags" Target="../tags/tag734.xml"/><Relationship Id="rId16" Type="http://schemas.openxmlformats.org/officeDocument/2006/relationships/tags" Target="../tags/tag748.xml"/><Relationship Id="rId20" Type="http://schemas.openxmlformats.org/officeDocument/2006/relationships/tags" Target="../tags/tag752.xml"/><Relationship Id="rId29" Type="http://schemas.openxmlformats.org/officeDocument/2006/relationships/tags" Target="../tags/tag761.xml"/><Relationship Id="rId1" Type="http://schemas.openxmlformats.org/officeDocument/2006/relationships/tags" Target="../tags/tag733.xml"/><Relationship Id="rId6" Type="http://schemas.openxmlformats.org/officeDocument/2006/relationships/tags" Target="../tags/tag738.xml"/><Relationship Id="rId11" Type="http://schemas.openxmlformats.org/officeDocument/2006/relationships/tags" Target="../tags/tag743.xml"/><Relationship Id="rId24" Type="http://schemas.openxmlformats.org/officeDocument/2006/relationships/tags" Target="../tags/tag756.xml"/><Relationship Id="rId5" Type="http://schemas.openxmlformats.org/officeDocument/2006/relationships/tags" Target="../tags/tag737.xml"/><Relationship Id="rId15" Type="http://schemas.openxmlformats.org/officeDocument/2006/relationships/tags" Target="../tags/tag747.xml"/><Relationship Id="rId23" Type="http://schemas.openxmlformats.org/officeDocument/2006/relationships/tags" Target="../tags/tag755.xml"/><Relationship Id="rId28" Type="http://schemas.openxmlformats.org/officeDocument/2006/relationships/tags" Target="../tags/tag760.xml"/><Relationship Id="rId10" Type="http://schemas.openxmlformats.org/officeDocument/2006/relationships/tags" Target="../tags/tag742.xml"/><Relationship Id="rId19" Type="http://schemas.openxmlformats.org/officeDocument/2006/relationships/tags" Target="../tags/tag751.xml"/><Relationship Id="rId31" Type="http://schemas.openxmlformats.org/officeDocument/2006/relationships/slideLayout" Target="../slideLayouts/slideLayout3.xml"/><Relationship Id="rId4" Type="http://schemas.openxmlformats.org/officeDocument/2006/relationships/tags" Target="../tags/tag736.xml"/><Relationship Id="rId9" Type="http://schemas.openxmlformats.org/officeDocument/2006/relationships/tags" Target="../tags/tag741.xml"/><Relationship Id="rId14" Type="http://schemas.openxmlformats.org/officeDocument/2006/relationships/tags" Target="../tags/tag746.xml"/><Relationship Id="rId22" Type="http://schemas.openxmlformats.org/officeDocument/2006/relationships/tags" Target="../tags/tag754.xml"/><Relationship Id="rId27" Type="http://schemas.openxmlformats.org/officeDocument/2006/relationships/tags" Target="../tags/tag759.xml"/><Relationship Id="rId30" Type="http://schemas.openxmlformats.org/officeDocument/2006/relationships/tags" Target="../tags/tag762.xml"/></Relationships>
</file>

<file path=ppt/slides/_rels/slide46.xml.rels><?xml version="1.0" encoding="UTF-8" standalone="yes"?>
<Relationships xmlns="http://schemas.openxmlformats.org/package/2006/relationships"><Relationship Id="rId8" Type="http://schemas.openxmlformats.org/officeDocument/2006/relationships/tags" Target="../tags/tag770.xml"/><Relationship Id="rId13" Type="http://schemas.openxmlformats.org/officeDocument/2006/relationships/tags" Target="../tags/tag775.xml"/><Relationship Id="rId18" Type="http://schemas.openxmlformats.org/officeDocument/2006/relationships/tags" Target="../tags/tag780.xml"/><Relationship Id="rId3" Type="http://schemas.openxmlformats.org/officeDocument/2006/relationships/tags" Target="../tags/tag765.xml"/><Relationship Id="rId7" Type="http://schemas.openxmlformats.org/officeDocument/2006/relationships/tags" Target="../tags/tag769.xml"/><Relationship Id="rId12" Type="http://schemas.openxmlformats.org/officeDocument/2006/relationships/tags" Target="../tags/tag774.xml"/><Relationship Id="rId17" Type="http://schemas.openxmlformats.org/officeDocument/2006/relationships/tags" Target="../tags/tag779.xml"/><Relationship Id="rId2" Type="http://schemas.openxmlformats.org/officeDocument/2006/relationships/tags" Target="../tags/tag764.xml"/><Relationship Id="rId16" Type="http://schemas.openxmlformats.org/officeDocument/2006/relationships/tags" Target="../tags/tag778.xml"/><Relationship Id="rId20" Type="http://schemas.openxmlformats.org/officeDocument/2006/relationships/slideLayout" Target="../slideLayouts/slideLayout3.xml"/><Relationship Id="rId1" Type="http://schemas.openxmlformats.org/officeDocument/2006/relationships/tags" Target="../tags/tag763.xml"/><Relationship Id="rId6" Type="http://schemas.openxmlformats.org/officeDocument/2006/relationships/tags" Target="../tags/tag768.xml"/><Relationship Id="rId11" Type="http://schemas.openxmlformats.org/officeDocument/2006/relationships/tags" Target="../tags/tag773.xml"/><Relationship Id="rId5" Type="http://schemas.openxmlformats.org/officeDocument/2006/relationships/tags" Target="../tags/tag767.xml"/><Relationship Id="rId15" Type="http://schemas.openxmlformats.org/officeDocument/2006/relationships/tags" Target="../tags/tag777.xml"/><Relationship Id="rId10" Type="http://schemas.openxmlformats.org/officeDocument/2006/relationships/tags" Target="../tags/tag772.xml"/><Relationship Id="rId19" Type="http://schemas.openxmlformats.org/officeDocument/2006/relationships/tags" Target="../tags/tag781.xml"/><Relationship Id="rId4" Type="http://schemas.openxmlformats.org/officeDocument/2006/relationships/tags" Target="../tags/tag766.xml"/><Relationship Id="rId9" Type="http://schemas.openxmlformats.org/officeDocument/2006/relationships/tags" Target="../tags/tag771.xml"/><Relationship Id="rId14" Type="http://schemas.openxmlformats.org/officeDocument/2006/relationships/tags" Target="../tags/tag77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3.xml"/><Relationship Id="rId1" Type="http://schemas.openxmlformats.org/officeDocument/2006/relationships/tags" Target="../tags/tag782.xml"/><Relationship Id="rId5" Type="http://schemas.openxmlformats.org/officeDocument/2006/relationships/image" Target="../media/image110.png"/><Relationship Id="rId4" Type="http://schemas.openxmlformats.org/officeDocument/2006/relationships/tags" Target="../tags/tag782.xml"/></Relationships>
</file>

<file path=ppt/slides/_rels/slide48.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slideLayout" Target="../slideLayouts/slideLayout3.xml"/><Relationship Id="rId1" Type="http://schemas.openxmlformats.org/officeDocument/2006/relationships/tags" Target="../tags/tag784.xml"/><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tags" Target="../tags/tag800.xml"/><Relationship Id="rId2" Type="http://schemas.openxmlformats.org/officeDocument/2006/relationships/slideLayout" Target="../slideLayouts/slideLayout3.xml"/><Relationship Id="rId1" Type="http://schemas.openxmlformats.org/officeDocument/2006/relationships/tags" Target="../tags/tag785.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slideLayout" Target="../slideLayouts/slideLayout3.xml"/><Relationship Id="rId1" Type="http://schemas.openxmlformats.org/officeDocument/2006/relationships/tags" Target="../tags/tag786.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tags" Target="../tags/tag787.xml"/><Relationship Id="rId2" Type="http://schemas.openxmlformats.org/officeDocument/2006/relationships/slideLayout" Target="../slideLayouts/slideLayout3.xml"/><Relationship Id="rId1" Type="http://schemas.openxmlformats.org/officeDocument/2006/relationships/tags" Target="../tags/tag787.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tags" Target="../tags/tag3.xml"/><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3" Type="http://schemas.openxmlformats.org/officeDocument/2006/relationships/tags" Target="../tags/tag801.xml"/><Relationship Id="rId18" Type="http://schemas.openxmlformats.org/officeDocument/2006/relationships/tags" Target="../tags/tag806.xml"/><Relationship Id="rId26" Type="http://schemas.openxmlformats.org/officeDocument/2006/relationships/tags" Target="../tags/tag814.xml"/><Relationship Id="rId3" Type="http://schemas.openxmlformats.org/officeDocument/2006/relationships/tags" Target="../tags/tag790.xml"/><Relationship Id="rId21" Type="http://schemas.openxmlformats.org/officeDocument/2006/relationships/tags" Target="../tags/tag809.xml"/><Relationship Id="rId34" Type="http://schemas.openxmlformats.org/officeDocument/2006/relationships/image" Target="../media/image133.png"/><Relationship Id="rId7" Type="http://schemas.openxmlformats.org/officeDocument/2006/relationships/tags" Target="../tags/tag794.xml"/><Relationship Id="rId12" Type="http://schemas.openxmlformats.org/officeDocument/2006/relationships/tags" Target="../tags/tag799.xml"/><Relationship Id="rId17" Type="http://schemas.openxmlformats.org/officeDocument/2006/relationships/tags" Target="../tags/tag805.xml"/><Relationship Id="rId25" Type="http://schemas.openxmlformats.org/officeDocument/2006/relationships/tags" Target="../tags/tag813.xml"/><Relationship Id="rId33" Type="http://schemas.openxmlformats.org/officeDocument/2006/relationships/tags" Target="../tags/tag836.xml"/><Relationship Id="rId2" Type="http://schemas.openxmlformats.org/officeDocument/2006/relationships/tags" Target="../tags/tag789.xml"/><Relationship Id="rId16" Type="http://schemas.openxmlformats.org/officeDocument/2006/relationships/tags" Target="../tags/tag804.xml"/><Relationship Id="rId20" Type="http://schemas.openxmlformats.org/officeDocument/2006/relationships/tags" Target="../tags/tag808.xml"/><Relationship Id="rId29" Type="http://schemas.openxmlformats.org/officeDocument/2006/relationships/tags" Target="../tags/tag817.xml"/><Relationship Id="rId1" Type="http://schemas.openxmlformats.org/officeDocument/2006/relationships/tags" Target="../tags/tag788.xml"/><Relationship Id="rId6" Type="http://schemas.openxmlformats.org/officeDocument/2006/relationships/tags" Target="../tags/tag793.xml"/><Relationship Id="rId11" Type="http://schemas.openxmlformats.org/officeDocument/2006/relationships/tags" Target="../tags/tag798.xml"/><Relationship Id="rId24" Type="http://schemas.openxmlformats.org/officeDocument/2006/relationships/tags" Target="../tags/tag812.xml"/><Relationship Id="rId32" Type="http://schemas.openxmlformats.org/officeDocument/2006/relationships/slideLayout" Target="../slideLayouts/slideLayout3.xml"/><Relationship Id="rId5" Type="http://schemas.openxmlformats.org/officeDocument/2006/relationships/tags" Target="../tags/tag792.xml"/><Relationship Id="rId15" Type="http://schemas.openxmlformats.org/officeDocument/2006/relationships/tags" Target="../tags/tag803.xml"/><Relationship Id="rId23" Type="http://schemas.openxmlformats.org/officeDocument/2006/relationships/tags" Target="../tags/tag811.xml"/><Relationship Id="rId28" Type="http://schemas.openxmlformats.org/officeDocument/2006/relationships/tags" Target="../tags/tag816.xml"/><Relationship Id="rId10" Type="http://schemas.openxmlformats.org/officeDocument/2006/relationships/tags" Target="../tags/tag797.xml"/><Relationship Id="rId19" Type="http://schemas.openxmlformats.org/officeDocument/2006/relationships/tags" Target="../tags/tag807.xml"/><Relationship Id="rId31" Type="http://schemas.openxmlformats.org/officeDocument/2006/relationships/tags" Target="../tags/tag819.xml"/><Relationship Id="rId4" Type="http://schemas.openxmlformats.org/officeDocument/2006/relationships/tags" Target="../tags/tag791.xml"/><Relationship Id="rId9" Type="http://schemas.openxmlformats.org/officeDocument/2006/relationships/tags" Target="../tags/tag796.xml"/><Relationship Id="rId14" Type="http://schemas.openxmlformats.org/officeDocument/2006/relationships/tags" Target="../tags/tag802.xml"/><Relationship Id="rId22" Type="http://schemas.openxmlformats.org/officeDocument/2006/relationships/tags" Target="../tags/tag810.xml"/><Relationship Id="rId27" Type="http://schemas.openxmlformats.org/officeDocument/2006/relationships/tags" Target="../tags/tag815.xml"/><Relationship Id="rId30" Type="http://schemas.openxmlformats.org/officeDocument/2006/relationships/tags" Target="../tags/tag818.xml"/><Relationship Id="rId8" Type="http://schemas.openxmlformats.org/officeDocument/2006/relationships/tags" Target="../tags/tag795.xml"/></Relationships>
</file>

<file path=ppt/slides/_rels/slide69.xml.rels><?xml version="1.0" encoding="UTF-8" standalone="yes"?>
<Relationships xmlns="http://schemas.openxmlformats.org/package/2006/relationships"><Relationship Id="rId13" Type="http://schemas.openxmlformats.org/officeDocument/2006/relationships/tags" Target="../tags/tag832.xml"/><Relationship Id="rId18" Type="http://schemas.openxmlformats.org/officeDocument/2006/relationships/tags" Target="../tags/tag838.xml"/><Relationship Id="rId26" Type="http://schemas.openxmlformats.org/officeDocument/2006/relationships/tags" Target="../tags/tag846.xml"/><Relationship Id="rId39" Type="http://schemas.openxmlformats.org/officeDocument/2006/relationships/tags" Target="../tags/tag859.xml"/><Relationship Id="rId21" Type="http://schemas.openxmlformats.org/officeDocument/2006/relationships/tags" Target="../tags/tag841.xml"/><Relationship Id="rId34" Type="http://schemas.openxmlformats.org/officeDocument/2006/relationships/tags" Target="../tags/tag854.xml"/><Relationship Id="rId42" Type="http://schemas.openxmlformats.org/officeDocument/2006/relationships/tags" Target="../tags/tag862.xml"/><Relationship Id="rId47" Type="http://schemas.openxmlformats.org/officeDocument/2006/relationships/tags" Target="../tags/tag867.xml"/><Relationship Id="rId50" Type="http://schemas.openxmlformats.org/officeDocument/2006/relationships/tags" Target="../tags/tag870.xml"/><Relationship Id="rId55" Type="http://schemas.openxmlformats.org/officeDocument/2006/relationships/tags" Target="../tags/tag875.xml"/><Relationship Id="rId7" Type="http://schemas.openxmlformats.org/officeDocument/2006/relationships/tags" Target="../tags/tag826.xml"/><Relationship Id="rId2" Type="http://schemas.openxmlformats.org/officeDocument/2006/relationships/tags" Target="../tags/tag821.xml"/><Relationship Id="rId16" Type="http://schemas.openxmlformats.org/officeDocument/2006/relationships/tags" Target="../tags/tag835.xml"/><Relationship Id="rId29" Type="http://schemas.openxmlformats.org/officeDocument/2006/relationships/tags" Target="../tags/tag849.xml"/><Relationship Id="rId11" Type="http://schemas.openxmlformats.org/officeDocument/2006/relationships/tags" Target="../tags/tag830.xml"/><Relationship Id="rId24" Type="http://schemas.openxmlformats.org/officeDocument/2006/relationships/tags" Target="../tags/tag844.xml"/><Relationship Id="rId32" Type="http://schemas.openxmlformats.org/officeDocument/2006/relationships/tags" Target="../tags/tag852.xml"/><Relationship Id="rId37" Type="http://schemas.openxmlformats.org/officeDocument/2006/relationships/tags" Target="../tags/tag857.xml"/><Relationship Id="rId40" Type="http://schemas.openxmlformats.org/officeDocument/2006/relationships/tags" Target="../tags/tag860.xml"/><Relationship Id="rId45" Type="http://schemas.openxmlformats.org/officeDocument/2006/relationships/tags" Target="../tags/tag865.xml"/><Relationship Id="rId53" Type="http://schemas.openxmlformats.org/officeDocument/2006/relationships/tags" Target="../tags/tag873.xml"/><Relationship Id="rId58" Type="http://schemas.openxmlformats.org/officeDocument/2006/relationships/tags" Target="../tags/tag878.xml"/><Relationship Id="rId5" Type="http://schemas.openxmlformats.org/officeDocument/2006/relationships/tags" Target="../tags/tag824.xml"/><Relationship Id="rId19" Type="http://schemas.openxmlformats.org/officeDocument/2006/relationships/tags" Target="../tags/tag839.xml"/><Relationship Id="rId4" Type="http://schemas.openxmlformats.org/officeDocument/2006/relationships/tags" Target="../tags/tag823.xml"/><Relationship Id="rId9" Type="http://schemas.openxmlformats.org/officeDocument/2006/relationships/tags" Target="../tags/tag828.xml"/><Relationship Id="rId14" Type="http://schemas.openxmlformats.org/officeDocument/2006/relationships/tags" Target="../tags/tag833.xml"/><Relationship Id="rId22" Type="http://schemas.openxmlformats.org/officeDocument/2006/relationships/tags" Target="../tags/tag842.xml"/><Relationship Id="rId27" Type="http://schemas.openxmlformats.org/officeDocument/2006/relationships/tags" Target="../tags/tag847.xml"/><Relationship Id="rId30" Type="http://schemas.openxmlformats.org/officeDocument/2006/relationships/tags" Target="../tags/tag850.xml"/><Relationship Id="rId35" Type="http://schemas.openxmlformats.org/officeDocument/2006/relationships/tags" Target="../tags/tag855.xml"/><Relationship Id="rId43" Type="http://schemas.openxmlformats.org/officeDocument/2006/relationships/tags" Target="../tags/tag863.xml"/><Relationship Id="rId48" Type="http://schemas.openxmlformats.org/officeDocument/2006/relationships/tags" Target="../tags/tag868.xml"/><Relationship Id="rId56" Type="http://schemas.openxmlformats.org/officeDocument/2006/relationships/tags" Target="../tags/tag876.xml"/><Relationship Id="rId8" Type="http://schemas.openxmlformats.org/officeDocument/2006/relationships/tags" Target="../tags/tag827.xml"/><Relationship Id="rId51" Type="http://schemas.openxmlformats.org/officeDocument/2006/relationships/tags" Target="../tags/tag871.xml"/><Relationship Id="rId3" Type="http://schemas.openxmlformats.org/officeDocument/2006/relationships/tags" Target="../tags/tag822.xml"/><Relationship Id="rId12" Type="http://schemas.openxmlformats.org/officeDocument/2006/relationships/tags" Target="../tags/tag831.xml"/><Relationship Id="rId17" Type="http://schemas.openxmlformats.org/officeDocument/2006/relationships/tags" Target="../tags/tag837.xml"/><Relationship Id="rId25" Type="http://schemas.openxmlformats.org/officeDocument/2006/relationships/tags" Target="../tags/tag845.xml"/><Relationship Id="rId33" Type="http://schemas.openxmlformats.org/officeDocument/2006/relationships/tags" Target="../tags/tag853.xml"/><Relationship Id="rId38" Type="http://schemas.openxmlformats.org/officeDocument/2006/relationships/tags" Target="../tags/tag858.xml"/><Relationship Id="rId46" Type="http://schemas.openxmlformats.org/officeDocument/2006/relationships/tags" Target="../tags/tag866.xml"/><Relationship Id="rId59" Type="http://schemas.openxmlformats.org/officeDocument/2006/relationships/slideLayout" Target="../slideLayouts/slideLayout3.xml"/><Relationship Id="rId20" Type="http://schemas.openxmlformats.org/officeDocument/2006/relationships/tags" Target="../tags/tag840.xml"/><Relationship Id="rId41" Type="http://schemas.openxmlformats.org/officeDocument/2006/relationships/tags" Target="../tags/tag861.xml"/><Relationship Id="rId54" Type="http://schemas.openxmlformats.org/officeDocument/2006/relationships/tags" Target="../tags/tag874.xml"/><Relationship Id="rId1" Type="http://schemas.openxmlformats.org/officeDocument/2006/relationships/tags" Target="../tags/tag820.xml"/><Relationship Id="rId6" Type="http://schemas.openxmlformats.org/officeDocument/2006/relationships/tags" Target="../tags/tag825.xml"/><Relationship Id="rId15" Type="http://schemas.openxmlformats.org/officeDocument/2006/relationships/tags" Target="../tags/tag834.xml"/><Relationship Id="rId23" Type="http://schemas.openxmlformats.org/officeDocument/2006/relationships/tags" Target="../tags/tag843.xml"/><Relationship Id="rId28" Type="http://schemas.openxmlformats.org/officeDocument/2006/relationships/tags" Target="../tags/tag848.xml"/><Relationship Id="rId36" Type="http://schemas.openxmlformats.org/officeDocument/2006/relationships/tags" Target="../tags/tag856.xml"/><Relationship Id="rId49" Type="http://schemas.openxmlformats.org/officeDocument/2006/relationships/tags" Target="../tags/tag869.xml"/><Relationship Id="rId57" Type="http://schemas.openxmlformats.org/officeDocument/2006/relationships/tags" Target="../tags/tag877.xml"/><Relationship Id="rId10" Type="http://schemas.openxmlformats.org/officeDocument/2006/relationships/tags" Target="../tags/tag829.xml"/><Relationship Id="rId31" Type="http://schemas.openxmlformats.org/officeDocument/2006/relationships/tags" Target="../tags/tag851.xml"/><Relationship Id="rId44" Type="http://schemas.openxmlformats.org/officeDocument/2006/relationships/tags" Target="../tags/tag864.xml"/><Relationship Id="rId52" Type="http://schemas.openxmlformats.org/officeDocument/2006/relationships/tags" Target="../tags/tag872.xml"/></Relationships>
</file>

<file path=ppt/slides/_rels/slide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6.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5.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7.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410.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3.xml"/><Relationship Id="rId28" Type="http://schemas.openxmlformats.org/officeDocument/2006/relationships/tags" Target="../tags/tag28.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tags" Target="../tags/tag879.xml"/><Relationship Id="rId2" Type="http://schemas.openxmlformats.org/officeDocument/2006/relationships/slideLayout" Target="../slideLayouts/slideLayout3.xml"/><Relationship Id="rId1" Type="http://schemas.openxmlformats.org/officeDocument/2006/relationships/tags" Target="../tags/tag879.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0.xml"/><Relationship Id="rId7" Type="http://schemas.openxmlformats.org/officeDocument/2006/relationships/tags" Target="../tags/tag32.xml"/><Relationship Id="rId2" Type="http://schemas.openxmlformats.org/officeDocument/2006/relationships/tags" Target="../tags/tag29.xml"/><Relationship Id="rId1" Type="http://schemas.openxmlformats.org/officeDocument/2006/relationships/tags" Target="../tags/tag27.xml"/><Relationship Id="rId6" Type="http://schemas.openxmlformats.org/officeDocument/2006/relationships/image" Target="../media/image8.png"/><Relationship Id="rId5" Type="http://schemas.openxmlformats.org/officeDocument/2006/relationships/tags" Target="../tags/tag3010.xml"/><Relationship Id="rId10" Type="http://schemas.openxmlformats.org/officeDocument/2006/relationships/image" Target="../media/image10.png"/><Relationship Id="rId4" Type="http://schemas.openxmlformats.org/officeDocument/2006/relationships/slideLayout" Target="../slideLayouts/slideLayout3.xml"/><Relationship Id="rId9" Type="http://schemas.openxmlformats.org/officeDocument/2006/relationships/tags" Target="../tags/tag34.xml"/></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12.png"/><Relationship Id="rId18" Type="http://schemas.openxmlformats.org/officeDocument/2006/relationships/image" Target="../media/image15.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010.xml"/><Relationship Id="rId17" Type="http://schemas.openxmlformats.org/officeDocument/2006/relationships/tags" Target="../tags/tag46.xml"/><Relationship Id="rId2" Type="http://schemas.openxmlformats.org/officeDocument/2006/relationships/tags" Target="../tags/tag33.xml"/><Relationship Id="rId16"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tags" Target="../tags/tag38.xml"/><Relationship Id="rId11" Type="http://schemas.openxmlformats.org/officeDocument/2006/relationships/image" Target="../media/image11.png"/><Relationship Id="rId5" Type="http://schemas.openxmlformats.org/officeDocument/2006/relationships/tags" Target="../tags/tag37.xml"/><Relationship Id="rId15" Type="http://schemas.openxmlformats.org/officeDocument/2006/relationships/image" Target="../media/image13.png"/><Relationship Id="rId10" Type="http://schemas.openxmlformats.org/officeDocument/2006/relationships/tags" Target="../tags/tag3810.xml"/><Relationship Id="rId4" Type="http://schemas.openxmlformats.org/officeDocument/2006/relationships/tags" Target="../tags/tag36.xml"/><Relationship Id="rId9" Type="http://schemas.openxmlformats.org/officeDocument/2006/relationships/slideLayout" Target="../slideLayouts/slideLayout3.xml"/><Relationship Id="rId14" Type="http://schemas.openxmlformats.org/officeDocument/2006/relationships/tags" Target="../tags/tag43.xml"/></Relationships>
</file>

<file path=ppt/slides/_rels/slide9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scikit-learn.org/stable/auto_examples/svm/plot_rbf_parameters.html"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www.csie.ntu.edu.tw/~cjlin/papers/guide/guide.pdf"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8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3AA3D75-2733-6D67-14F3-20331CD4296E}"/>
              </a:ext>
            </a:extLst>
          </p:cNvPr>
          <p:cNvSpPr txBox="1">
            <a:spLocks/>
          </p:cNvSpPr>
          <p:nvPr/>
        </p:nvSpPr>
        <p:spPr bwMode="auto">
          <a:xfrm>
            <a:off x="1416314" y="2170159"/>
            <a:ext cx="9359371" cy="251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kern="1200" baseline="0">
                <a:solidFill>
                  <a:schemeClr val="tx1"/>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Interpretation of Hypothesis Output</a:t>
            </a:r>
            <a:endParaRPr lang="en-US"/>
          </a:p>
        </p:txBody>
      </p:sp>
      <mc:AlternateContent xmlns:mc="http://schemas.openxmlformats.org/markup-compatibility/2006" xmlns:a14="http://schemas.microsoft.com/office/drawing/2010/main">
        <mc:Choice Requires="a14">
          <p:sp>
            <p:nvSpPr>
              <p:cNvPr id="17" name="TextBox 16"/>
              <p:cNvSpPr txBox="1"/>
              <p:nvPr>
                <p:custDataLst>
                  <p:tags r:id="rId1"/>
                </p:custDataLst>
              </p:nvPr>
            </p:nvSpPr>
            <p:spPr>
              <a:xfrm>
                <a:off x="2400300" y="1336675"/>
                <a:ext cx="7647940" cy="460375"/>
              </a:xfrm>
              <a:prstGeom prst="rect">
                <a:avLst/>
              </a:prstGeom>
              <a:noFill/>
            </p:spPr>
            <p:txBody>
              <a:bodyPr wrap="square"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en-US" sz="2400" dirty="0">
                    <a:latin typeface="+mj-lt"/>
                  </a:rPr>
                  <a:t>= estimated </a:t>
                </a:r>
                <a:r>
                  <a:rPr lang="en-US" sz="2400" dirty="0">
                    <a:solidFill>
                      <a:srgbClr val="FF0000"/>
                    </a:solidFill>
                    <a:latin typeface="+mj-lt"/>
                  </a:rPr>
                  <a:t>probability</a:t>
                </a:r>
                <a:r>
                  <a:rPr lang="en-US" sz="2400" dirty="0">
                    <a:latin typeface="+mj-lt"/>
                  </a:rPr>
                  <a:t> that y = 1 on input x </a:t>
                </a:r>
              </a:p>
            </p:txBody>
          </p:sp>
        </mc:Choice>
        <mc:Fallback xmlns="">
          <p:sp>
            <p:nvSpPr>
              <p:cNvPr id="17" name="TextBox 16"/>
              <p:cNvSpPr txBox="1">
                <a:spLocks noRot="1" noChangeAspect="1" noMove="1" noResize="1" noEditPoints="1" noAdjustHandles="1" noChangeArrowheads="1" noChangeShapeType="1" noTextEdit="1"/>
              </p:cNvSpPr>
              <p:nvPr>
                <p:custDataLst>
                  <p:tags r:id="rId9"/>
                </p:custDataLst>
              </p:nvPr>
            </p:nvSpPr>
            <p:spPr>
              <a:xfrm>
                <a:off x="2400300" y="1336675"/>
                <a:ext cx="7647940" cy="460375"/>
              </a:xfrm>
              <a:prstGeom prst="rect">
                <a:avLst/>
              </a:prstGeom>
              <a:blipFill rotWithShape="1">
                <a:blip r:embed="rId10"/>
                <a:stretch>
                  <a:fillRect/>
                </a:stretch>
              </a:blipFill>
            </p:spPr>
            <p:txBody>
              <a:bodyPr/>
              <a:lstStyle/>
              <a:p>
                <a:r>
                  <a:rPr lang="en-US" altLang="en-US">
                    <a:noFill/>
                  </a:rPr>
                  <a:t> </a:t>
                </a:r>
              </a:p>
            </p:txBody>
          </p:sp>
        </mc:Fallback>
      </mc:AlternateContent>
      <p:sp>
        <p:nvSpPr>
          <p:cNvPr id="19" name="TextBox 18"/>
          <p:cNvSpPr txBox="1"/>
          <p:nvPr>
            <p:custDataLst>
              <p:tags r:id="rId2"/>
            </p:custDataLst>
          </p:nvPr>
        </p:nvSpPr>
        <p:spPr>
          <a:xfrm>
            <a:off x="2359362" y="3373411"/>
            <a:ext cx="7927638" cy="461665"/>
          </a:xfrm>
          <a:prstGeom prst="rect">
            <a:avLst/>
          </a:prstGeom>
          <a:noFill/>
        </p:spPr>
        <p:txBody>
          <a:bodyPr wrap="square" rtlCol="0">
            <a:spAutoFit/>
          </a:bodyPr>
          <a:lstStyle/>
          <a:p>
            <a:r>
              <a:rPr lang="en-US" sz="2400" dirty="0">
                <a:latin typeface="+mn-lt"/>
              </a:rPr>
              <a:t>Tell patient that 70% chance of tumor being malignant </a:t>
            </a:r>
          </a:p>
        </p:txBody>
      </p:sp>
      <mc:AlternateContent xmlns:mc="http://schemas.openxmlformats.org/markup-compatibility/2006" xmlns:a14="http://schemas.microsoft.com/office/drawing/2010/main">
        <mc:Choice Requires="a14">
          <p:sp>
            <p:nvSpPr>
              <p:cNvPr id="22" name="TextBox 21"/>
              <p:cNvSpPr txBox="1"/>
              <p:nvPr>
                <p:custDataLst>
                  <p:tags r:id="rId3"/>
                </p:custDataLst>
              </p:nvPr>
            </p:nvSpPr>
            <p:spPr>
              <a:xfrm>
                <a:off x="2400300" y="2057428"/>
                <a:ext cx="6934200" cy="708335"/>
              </a:xfrm>
              <a:prstGeom prst="rect">
                <a:avLst/>
              </a:prstGeom>
              <a:noFill/>
            </p:spPr>
            <p:txBody>
              <a:bodyPr wrap="square" rtlCol="0">
                <a:spAutoFit/>
              </a:bodyPr>
              <a:lstStyle/>
              <a:p>
                <a:r>
                  <a:rPr lang="en-US" sz="2400" dirty="0">
                    <a:latin typeface="+mn-lt"/>
                  </a:rPr>
                  <a:t>Example:  If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e>
                        </m:eqAr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𝑡𝑢𝑚𝑜𝑟𝑆𝑖𝑧𝑒</m:t>
                            </m:r>
                          </m:e>
                        </m:eqArr>
                      </m:e>
                    </m:d>
                  </m:oMath>
                </a14:m>
                <a:r>
                  <a:rPr lang="en-US" sz="2400" dirty="0">
                    <a:latin typeface="+mn-lt"/>
                  </a:rPr>
                  <a:t> </a:t>
                </a:r>
              </a:p>
            </p:txBody>
          </p:sp>
        </mc:Choice>
        <mc:Fallback xmlns="">
          <p:sp>
            <p:nvSpPr>
              <p:cNvPr id="22" name="TextBox 21"/>
              <p:cNvSpPr txBox="1">
                <a:spLocks noRot="1" noChangeAspect="1" noMove="1" noResize="1" noEditPoints="1" noAdjustHandles="1" noChangeArrowheads="1" noChangeShapeType="1" noTextEdit="1"/>
              </p:cNvSpPr>
              <p:nvPr>
                <p:custDataLst>
                  <p:tags r:id="rId11"/>
                </p:custDataLst>
              </p:nvPr>
            </p:nvSpPr>
            <p:spPr>
              <a:xfrm>
                <a:off x="2400300" y="2057428"/>
                <a:ext cx="6934200" cy="708335"/>
              </a:xfrm>
              <a:prstGeom prst="rect">
                <a:avLst/>
              </a:prstGeom>
              <a:blipFill rotWithShape="1">
                <a:blip r:embed="rId12"/>
                <a:stretch>
                  <a:fillRect t="-4" b="4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custDataLst>
                  <p:tags r:id="rId4"/>
                </p:custDataLst>
              </p:nvPr>
            </p:nvSpPr>
            <p:spPr>
              <a:xfrm>
                <a:off x="5715000" y="4143176"/>
                <a:ext cx="4267200" cy="830997"/>
              </a:xfrm>
              <a:prstGeom prst="rect">
                <a:avLst/>
              </a:prstGeom>
              <a:noFill/>
            </p:spPr>
            <p:txBody>
              <a:bodyPr wrap="square" rtlCol="0">
                <a:spAutoFit/>
              </a:bodyPr>
              <a:lstStyle/>
              <a:p>
                <a:r>
                  <a:rPr lang="en-US" sz="2400" dirty="0">
                    <a:latin typeface="+mn-lt"/>
                  </a:rPr>
                  <a:t>“probability that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 = 1</m:t>
                    </m:r>
                  </m:oMath>
                </a14:m>
                <a:r>
                  <a:rPr lang="en-US" sz="2400" dirty="0">
                    <a:latin typeface="+mn-lt"/>
                  </a:rPr>
                  <a:t>, given </a:t>
                </a:r>
                <a14:m>
                  <m:oMath xmlns:m="http://schemas.openxmlformats.org/officeDocument/2006/math">
                    <m:r>
                      <a:rPr lang="en-US" sz="2400" i="1" dirty="0" smtClean="0">
                        <a:latin typeface="Cambria Math" panose="02040503050406030204" pitchFamily="18" charset="0"/>
                      </a:rPr>
                      <m:t>𝑥</m:t>
                    </m:r>
                  </m:oMath>
                </a14:m>
                <a:r>
                  <a:rPr lang="en-US" sz="2400" dirty="0">
                    <a:latin typeface="+mn-lt"/>
                  </a:rPr>
                  <a:t>, parameterized by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latin typeface="+mn-lt"/>
                  </a:rPr>
                  <a:t>   ”</a:t>
                </a:r>
              </a:p>
            </p:txBody>
          </p:sp>
        </mc:Choice>
        <mc:Fallback xmlns="">
          <p:sp>
            <p:nvSpPr>
              <p:cNvPr id="24" name="TextBox 23"/>
              <p:cNvSpPr txBox="1">
                <a:spLocks noRot="1" noChangeAspect="1" noMove="1" noResize="1" noEditPoints="1" noAdjustHandles="1" noChangeArrowheads="1" noChangeShapeType="1" noTextEdit="1"/>
              </p:cNvSpPr>
              <p:nvPr>
                <p:custDataLst>
                  <p:tags r:id="rId13"/>
                </p:custDataLst>
              </p:nvPr>
            </p:nvSpPr>
            <p:spPr>
              <a:xfrm>
                <a:off x="5715000" y="4143176"/>
                <a:ext cx="4267200" cy="830997"/>
              </a:xfrm>
              <a:prstGeom prst="rect">
                <a:avLst/>
              </a:prstGeom>
              <a:blipFill rotWithShape="1">
                <a:blip r:embed="rId14"/>
                <a:stretch>
                  <a:fillRect t="-52" b="2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Rectangle 2"/>
              <p:cNvSpPr/>
              <p:nvPr>
                <p:custDataLst>
                  <p:tags r:id="rId5"/>
                </p:custDataLst>
              </p:nvPr>
            </p:nvSpPr>
            <p:spPr>
              <a:xfrm>
                <a:off x="3581581" y="2799928"/>
                <a:ext cx="18451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dirty="0" smtClean="0">
                          <a:latin typeface="Cambria Math" panose="02040503050406030204" pitchFamily="18" charset="0"/>
                        </a:rPr>
                        <m:t>=0.7</m:t>
                      </m:r>
                    </m:oMath>
                  </m:oMathPara>
                </a14:m>
                <a:endParaRPr lang="zh-CN" altLang="en-US" sz="2400" dirty="0"/>
              </a:p>
            </p:txBody>
          </p:sp>
        </mc:Choice>
        <mc:Fallback xmlns="">
          <p:sp>
            <p:nvSpPr>
              <p:cNvPr id="4" name="Rectangle 2"/>
              <p:cNvSpPr>
                <a:spLocks noRot="1" noChangeAspect="1" noMove="1" noResize="1" noEditPoints="1" noAdjustHandles="1" noChangeArrowheads="1" noChangeShapeType="1" noTextEdit="1"/>
              </p:cNvSpPr>
              <p:nvPr>
                <p:custDataLst>
                  <p:tags r:id="rId15"/>
                </p:custDataLst>
              </p:nvPr>
            </p:nvSpPr>
            <p:spPr>
              <a:xfrm>
                <a:off x="3581581" y="2799928"/>
                <a:ext cx="1845185" cy="461665"/>
              </a:xfrm>
              <a:prstGeom prst="rect">
                <a:avLst/>
              </a:prstGeom>
              <a:blipFill rotWithShape="1">
                <a:blip r:embed="rId16"/>
                <a:stretch>
                  <a:fillRect l="-10" t="-46" r="3" b="5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3"/>
              <p:cNvSpPr txBox="1"/>
              <p:nvPr>
                <p:custDataLst>
                  <p:tags r:id="rId6"/>
                </p:custDataLst>
              </p:nvPr>
            </p:nvSpPr>
            <p:spPr>
              <a:xfrm>
                <a:off x="2400300" y="4302952"/>
                <a:ext cx="30455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zh-CN" altLang="en-US" sz="2400" b="0" i="1" smtClean="0">
                              <a:latin typeface="Cambria Math" panose="02040503050406030204" pitchFamily="18" charset="0"/>
                            </a:rPr>
                            <m:t>𝜃</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5" name="TextBox 3"/>
              <p:cNvSpPr txBox="1">
                <a:spLocks noRot="1" noChangeAspect="1" noMove="1" noResize="1" noEditPoints="1" noAdjustHandles="1" noChangeArrowheads="1" noChangeShapeType="1" noTextEdit="1"/>
              </p:cNvSpPr>
              <p:nvPr>
                <p:custDataLst>
                  <p:tags r:id="rId17"/>
                </p:custDataLst>
              </p:nvPr>
            </p:nvSpPr>
            <p:spPr>
              <a:xfrm>
                <a:off x="2400300" y="4302952"/>
                <a:ext cx="3045577" cy="369332"/>
              </a:xfrm>
              <a:prstGeom prst="rect">
                <a:avLst/>
              </a:prstGeom>
              <a:blipFill rotWithShape="1">
                <a:blip r:embed="rId18"/>
                <a:stretch>
                  <a:fillRect t="-52" r="4" b="15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custDataLst>
                  <p:tags r:id="rId7"/>
                </p:custDataLst>
              </p:nvPr>
            </p:nvSpPr>
            <p:spPr>
              <a:xfrm>
                <a:off x="2286000" y="5254370"/>
                <a:ext cx="478900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=0</m:t>
                          </m:r>
                        </m:e>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=1</m:t>
                          </m:r>
                        </m:e>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=1</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=0</m:t>
                          </m:r>
                        </m:e>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=1−</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=1</m:t>
                          </m:r>
                        </m:e>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𝜃</m:t>
                          </m:r>
                        </m:e>
                      </m:d>
                    </m:oMath>
                  </m:oMathPara>
                </a14:m>
                <a:endParaRPr lang="zh-CN" altLang="en-US" sz="2400" dirty="0"/>
              </a:p>
            </p:txBody>
          </p:sp>
        </mc:Choice>
        <mc:Fallback xmlns="">
          <p:sp>
            <p:nvSpPr>
              <p:cNvPr id="6" name="Rectangle 5"/>
              <p:cNvSpPr>
                <a:spLocks noRot="1" noChangeAspect="1" noMove="1" noResize="1" noEditPoints="1" noAdjustHandles="1" noChangeArrowheads="1" noChangeShapeType="1" noTextEdit="1"/>
              </p:cNvSpPr>
              <p:nvPr>
                <p:custDataLst>
                  <p:tags r:id="rId19"/>
                </p:custDataLst>
              </p:nvPr>
            </p:nvSpPr>
            <p:spPr>
              <a:xfrm>
                <a:off x="2286000" y="5254370"/>
                <a:ext cx="4789003" cy="830997"/>
              </a:xfrm>
              <a:prstGeom prst="rect">
                <a:avLst/>
              </a:prstGeom>
              <a:blipFill rotWithShape="1">
                <a:blip r:embed="rId20"/>
                <a:stretch>
                  <a:fillRect t="-46" r="10" b="1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4" grpId="0"/>
      <p:bldP spid="4"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Ensembles</a:t>
            </a:r>
            <a:r>
              <a:rPr lang="zh-CN" altLang="en-US" dirty="0">
                <a:sym typeface="+mn-ea"/>
              </a:rPr>
              <a:t> </a:t>
            </a:r>
            <a:r>
              <a:rPr lang="en-US" altLang="zh-CN" dirty="0">
                <a:sym typeface="+mn-ea"/>
              </a:rPr>
              <a:t>Strategies</a:t>
            </a:r>
            <a:endParaRPr lang="en-US"/>
          </a:p>
        </p:txBody>
      </p:sp>
      <p:sp>
        <p:nvSpPr>
          <p:cNvPr id="5" name="Content Placeholder 2"/>
          <p:cNvSpPr>
            <a:spLocks noGrp="1"/>
          </p:cNvSpPr>
          <p:nvPr>
            <p:custDataLst>
              <p:tags r:id="rId1"/>
            </p:custDataLst>
          </p:nvPr>
        </p:nvSpPr>
        <p:spPr>
          <a:xfrm>
            <a:off x="2355211" y="1557788"/>
            <a:ext cx="7719717" cy="4574787"/>
          </a:xfrm>
          <a:prstGeom prst="rect">
            <a:avLst/>
          </a:prstGeom>
          <a:noFill/>
          <a:ln>
            <a:noFill/>
          </a:ln>
        </p:spPr>
        <p:txBody>
          <a:bodyPr vert="horz" wrap="square" lIns="91440" tIns="45720" rIns="91440" bIns="45720" numCol="1" anchor="t" anchorCtr="0" compatLnSpc="1">
            <a:normAutofit/>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2800" kern="1200" baseline="0" dirty="0" smtClean="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6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r>
              <a:rPr lang="en-US" altLang="zh-CN" dirty="0"/>
              <a:t>Voting</a:t>
            </a:r>
            <a:r>
              <a:rPr lang="zh-CN" altLang="en-US" dirty="0"/>
              <a:t> </a:t>
            </a:r>
            <a:r>
              <a:rPr lang="en-US" altLang="zh-CN" dirty="0"/>
              <a:t>or</a:t>
            </a:r>
            <a:r>
              <a:rPr lang="zh-CN" altLang="en-US" dirty="0"/>
              <a:t> </a:t>
            </a:r>
            <a:r>
              <a:rPr lang="en-US" altLang="zh-CN" dirty="0"/>
              <a:t>averaging</a:t>
            </a:r>
            <a:r>
              <a:rPr lang="zh-CN" altLang="en-US" dirty="0"/>
              <a:t> </a:t>
            </a:r>
            <a:r>
              <a:rPr lang="en-US" altLang="zh-CN" dirty="0"/>
              <a:t>of</a:t>
            </a:r>
            <a:r>
              <a:rPr lang="zh-CN" altLang="en-US" dirty="0"/>
              <a:t> </a:t>
            </a:r>
            <a:r>
              <a:rPr lang="en-US" altLang="zh-CN" dirty="0"/>
              <a:t>prediction</a:t>
            </a:r>
            <a:r>
              <a:rPr lang="zh-CN" altLang="en-US" dirty="0"/>
              <a:t> </a:t>
            </a:r>
            <a:r>
              <a:rPr lang="en-US" altLang="zh-CN" dirty="0"/>
              <a:t>of</a:t>
            </a:r>
            <a:r>
              <a:rPr lang="zh-CN" altLang="en-US" dirty="0"/>
              <a:t> </a:t>
            </a:r>
            <a:r>
              <a:rPr lang="en-US" altLang="zh-CN" dirty="0"/>
              <a:t>multiple</a:t>
            </a:r>
            <a:r>
              <a:rPr lang="zh-CN" altLang="en-US" dirty="0"/>
              <a:t> </a:t>
            </a:r>
            <a:r>
              <a:rPr lang="en-US" altLang="zh-CN" dirty="0"/>
              <a:t>pre-trained</a:t>
            </a:r>
            <a:r>
              <a:rPr lang="zh-CN" altLang="en-US" dirty="0"/>
              <a:t> </a:t>
            </a:r>
            <a:r>
              <a:rPr lang="en-US" altLang="zh-CN" dirty="0"/>
              <a:t>models.</a:t>
            </a:r>
          </a:p>
        </p:txBody>
      </p:sp>
      <p:pic>
        <p:nvPicPr>
          <p:cNvPr id="6" name="Picture 5"/>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2971800" y="3124200"/>
            <a:ext cx="6095849" cy="2017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Ensembles</a:t>
            </a:r>
            <a:r>
              <a:rPr lang="zh-CN" altLang="en-US" dirty="0">
                <a:sym typeface="+mn-ea"/>
              </a:rPr>
              <a:t> </a:t>
            </a:r>
            <a:r>
              <a:rPr lang="en-US" altLang="zh-CN" dirty="0">
                <a:sym typeface="+mn-ea"/>
              </a:rPr>
              <a:t>Strategies</a:t>
            </a:r>
            <a:endParaRPr lang="en-US"/>
          </a:p>
        </p:txBody>
      </p:sp>
      <p:sp>
        <p:nvSpPr>
          <p:cNvPr id="3" name="Content Placeholder 2"/>
          <p:cNvSpPr>
            <a:spLocks noGrp="1"/>
          </p:cNvSpPr>
          <p:nvPr>
            <p:ph idx="1"/>
            <p:custDataLst>
              <p:tags r:id="rId1"/>
            </p:custDataLst>
          </p:nvPr>
        </p:nvSpPr>
        <p:spPr>
          <a:xfrm>
            <a:off x="1972366" y="1307501"/>
            <a:ext cx="8543234" cy="4574787"/>
          </a:xfrm>
        </p:spPr>
        <p:txBody>
          <a:bodyPr>
            <a:normAutofit/>
          </a:bodyPr>
          <a:lstStyle/>
          <a:p>
            <a:r>
              <a:rPr lang="en-US" altLang="zh-CN" dirty="0"/>
              <a:t>Stacking:</a:t>
            </a:r>
            <a:r>
              <a:rPr lang="zh-CN" altLang="en-US" dirty="0"/>
              <a:t> </a:t>
            </a:r>
            <a:r>
              <a:rPr lang="en-US" altLang="zh-CN" dirty="0"/>
              <a:t>use</a:t>
            </a:r>
            <a:r>
              <a:rPr lang="zh-CN" altLang="en-US" dirty="0"/>
              <a:t> </a:t>
            </a:r>
            <a:r>
              <a:rPr lang="en-US" altLang="zh-CN" dirty="0"/>
              <a:t>predictions</a:t>
            </a:r>
            <a:r>
              <a:rPr lang="zh-CN" altLang="en-US" dirty="0"/>
              <a:t> </a:t>
            </a:r>
            <a:r>
              <a:rPr lang="en-US" altLang="zh-CN" dirty="0"/>
              <a:t>of</a:t>
            </a:r>
            <a:r>
              <a:rPr lang="zh-CN" altLang="en-US" dirty="0"/>
              <a:t> </a:t>
            </a:r>
            <a:r>
              <a:rPr lang="en-US" altLang="zh-CN" dirty="0"/>
              <a:t>multiple</a:t>
            </a:r>
            <a:r>
              <a:rPr lang="zh-CN" altLang="en-US" dirty="0"/>
              <a:t> </a:t>
            </a:r>
            <a:r>
              <a:rPr lang="en-US" altLang="zh-CN" dirty="0"/>
              <a:t>models</a:t>
            </a:r>
            <a:r>
              <a:rPr lang="zh-CN" altLang="en-US" dirty="0"/>
              <a:t> </a:t>
            </a:r>
            <a:r>
              <a:rPr lang="en-US" altLang="zh-CN" dirty="0"/>
              <a:t>as</a:t>
            </a:r>
            <a:r>
              <a:rPr lang="zh-CN" altLang="en-US" dirty="0"/>
              <a:t> </a:t>
            </a:r>
            <a:r>
              <a:rPr lang="en-US" altLang="zh-CN" dirty="0"/>
              <a:t>“features”</a:t>
            </a:r>
            <a:r>
              <a:rPr lang="zh-CN" altLang="en-US" dirty="0"/>
              <a:t> </a:t>
            </a:r>
            <a:r>
              <a:rPr lang="en-US" altLang="zh-CN" dirty="0"/>
              <a:t>to</a:t>
            </a:r>
            <a:r>
              <a:rPr lang="zh-CN" altLang="en-US" dirty="0"/>
              <a:t> </a:t>
            </a:r>
            <a:r>
              <a:rPr lang="en-US" altLang="zh-CN" dirty="0"/>
              <a:t>train</a:t>
            </a:r>
            <a:r>
              <a:rPr lang="zh-CN" altLang="en-US" dirty="0"/>
              <a:t> </a:t>
            </a:r>
            <a:r>
              <a:rPr lang="en-US" altLang="zh-CN" dirty="0"/>
              <a:t>a</a:t>
            </a:r>
            <a:r>
              <a:rPr lang="zh-CN" altLang="en-US" dirty="0"/>
              <a:t> </a:t>
            </a:r>
            <a:r>
              <a:rPr lang="en-US" altLang="zh-CN" dirty="0"/>
              <a:t>new</a:t>
            </a:r>
            <a:r>
              <a:rPr lang="zh-CN" altLang="en-US" dirty="0"/>
              <a:t> </a:t>
            </a:r>
            <a:r>
              <a:rPr lang="en-US" altLang="zh-CN" dirty="0"/>
              <a:t>model</a:t>
            </a:r>
            <a:r>
              <a:rPr lang="zh-CN" altLang="en-US" dirty="0"/>
              <a:t> </a:t>
            </a:r>
            <a:r>
              <a:rPr lang="en-US" altLang="zh-CN" dirty="0"/>
              <a:t>and</a:t>
            </a:r>
            <a:r>
              <a:rPr lang="zh-CN" altLang="en-US" dirty="0"/>
              <a:t> </a:t>
            </a:r>
            <a:r>
              <a:rPr lang="en-US" altLang="zh-CN" dirty="0"/>
              <a:t>use</a:t>
            </a:r>
            <a:r>
              <a:rPr lang="zh-CN" altLang="en-US" dirty="0"/>
              <a:t> </a:t>
            </a:r>
            <a:r>
              <a:rPr lang="en-US" altLang="zh-CN" dirty="0"/>
              <a:t>the</a:t>
            </a:r>
            <a:r>
              <a:rPr lang="zh-CN" altLang="en-US" dirty="0"/>
              <a:t> </a:t>
            </a:r>
            <a:r>
              <a:rPr lang="en-US" altLang="zh-CN" dirty="0"/>
              <a:t>new</a:t>
            </a:r>
            <a:r>
              <a:rPr lang="zh-CN" altLang="en-US" dirty="0"/>
              <a:t> </a:t>
            </a:r>
            <a:r>
              <a:rPr lang="en-US" altLang="zh-CN" dirty="0"/>
              <a:t>model</a:t>
            </a:r>
            <a:r>
              <a:rPr lang="zh-CN" altLang="en-US" dirty="0"/>
              <a:t> </a:t>
            </a:r>
            <a:r>
              <a:rPr lang="en-US" altLang="zh-CN" dirty="0"/>
              <a:t>to</a:t>
            </a:r>
            <a:r>
              <a:rPr lang="zh-CN" altLang="en-US" dirty="0"/>
              <a:t> </a:t>
            </a:r>
            <a:r>
              <a:rPr lang="en-US" altLang="zh-CN" dirty="0"/>
              <a:t>make</a:t>
            </a:r>
            <a:r>
              <a:rPr lang="zh-CN" altLang="en-US" dirty="0"/>
              <a:t> </a:t>
            </a:r>
            <a:r>
              <a:rPr lang="en-US" altLang="zh-CN" dirty="0"/>
              <a:t>predictions</a:t>
            </a:r>
            <a:r>
              <a:rPr lang="zh-CN" altLang="en-US" dirty="0"/>
              <a:t> </a:t>
            </a:r>
            <a:r>
              <a:rPr lang="en-US" altLang="zh-CN" dirty="0"/>
              <a:t>on</a:t>
            </a:r>
            <a:r>
              <a:rPr lang="zh-CN" altLang="en-US" dirty="0"/>
              <a:t> </a:t>
            </a:r>
            <a:r>
              <a:rPr lang="en-US" altLang="zh-CN" dirty="0"/>
              <a:t>test</a:t>
            </a:r>
            <a:r>
              <a:rPr lang="zh-CN" altLang="en-US" dirty="0"/>
              <a:t> </a:t>
            </a:r>
            <a:r>
              <a:rPr lang="en-US" altLang="zh-CN" dirty="0"/>
              <a:t>data.</a:t>
            </a:r>
          </a:p>
        </p:txBody>
      </p:sp>
      <p:pic>
        <p:nvPicPr>
          <p:cNvPr id="7" name="Picture 6"/>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969036" y="3276600"/>
            <a:ext cx="8516293" cy="2170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Ensemble:</a:t>
            </a:r>
            <a:r>
              <a:rPr lang="zh-CN" altLang="en-US" dirty="0">
                <a:sym typeface="+mn-ea"/>
              </a:rPr>
              <a:t> </a:t>
            </a:r>
            <a:r>
              <a:rPr lang="en-US" altLang="zh-CN" dirty="0">
                <a:sym typeface="+mn-ea"/>
              </a:rPr>
              <a:t>Another</a:t>
            </a:r>
            <a:r>
              <a:rPr lang="zh-CN" altLang="en-US" dirty="0">
                <a:sym typeface="+mn-ea"/>
              </a:rPr>
              <a:t> </a:t>
            </a:r>
            <a:r>
              <a:rPr lang="en-US" altLang="zh-CN" dirty="0">
                <a:sym typeface="+mn-ea"/>
              </a:rPr>
              <a:t>Strategy</a:t>
            </a:r>
            <a:endParaRPr lang="en-US"/>
          </a:p>
        </p:txBody>
      </p:sp>
      <p:sp>
        <p:nvSpPr>
          <p:cNvPr id="5" name="Content Placeholder 4"/>
          <p:cNvSpPr>
            <a:spLocks noGrp="1"/>
          </p:cNvSpPr>
          <p:nvPr>
            <p:ph idx="1"/>
            <p:custDataLst>
              <p:tags r:id="rId1"/>
            </p:custDataLst>
          </p:nvPr>
        </p:nvSpPr>
        <p:spPr>
          <a:xfrm>
            <a:off x="682625" y="1290955"/>
            <a:ext cx="10899140" cy="4574540"/>
          </a:xfrm>
        </p:spPr>
        <p:txBody>
          <a:bodyPr>
            <a:normAutofit/>
          </a:bodyPr>
          <a:lstStyle/>
          <a:p>
            <a:r>
              <a:rPr lang="en-US" dirty="0"/>
              <a:t>Instead of training </a:t>
            </a:r>
            <a:r>
              <a:rPr lang="en-US" altLang="zh-CN" dirty="0"/>
              <a:t>different</a:t>
            </a:r>
            <a:r>
              <a:rPr lang="zh-CN" altLang="en-US" dirty="0"/>
              <a:t> </a:t>
            </a:r>
            <a:r>
              <a:rPr lang="en-US" dirty="0"/>
              <a:t>models on same data, train</a:t>
            </a:r>
            <a:r>
              <a:rPr lang="en-US" dirty="0">
                <a:solidFill>
                  <a:srgbClr val="0070C0"/>
                </a:solidFill>
              </a:rPr>
              <a:t> same model</a:t>
            </a:r>
            <a:r>
              <a:rPr lang="en-US" dirty="0"/>
              <a:t> multiple times on </a:t>
            </a:r>
            <a:r>
              <a:rPr lang="en-US" altLang="zh-CN" dirty="0">
                <a:solidFill>
                  <a:srgbClr val="0070C0"/>
                </a:solidFill>
              </a:rPr>
              <a:t>different</a:t>
            </a:r>
            <a:r>
              <a:rPr lang="zh-CN" altLang="en-US" dirty="0">
                <a:solidFill>
                  <a:srgbClr val="0070C0"/>
                </a:solidFill>
              </a:rPr>
              <a:t> </a:t>
            </a:r>
            <a:r>
              <a:rPr lang="en-US" dirty="0">
                <a:solidFill>
                  <a:srgbClr val="0070C0"/>
                </a:solidFill>
              </a:rPr>
              <a:t>data sets </a:t>
            </a:r>
            <a:r>
              <a:rPr lang="en-US" dirty="0"/>
              <a:t>, and "combine" these "</a:t>
            </a:r>
            <a:r>
              <a:rPr lang="en-US" altLang="zh-CN" dirty="0"/>
              <a:t>diff</a:t>
            </a:r>
            <a:r>
              <a:rPr lang="en-US" dirty="0"/>
              <a:t>erent" models</a:t>
            </a:r>
            <a:r>
              <a:rPr lang="en-US" altLang="zh-CN" dirty="0"/>
              <a:t>.</a:t>
            </a:r>
          </a:p>
          <a:p>
            <a:pPr lvl="1"/>
            <a:r>
              <a:rPr lang="en-US" altLang="zh-CN" dirty="0"/>
              <a:t>Use</a:t>
            </a:r>
            <a:r>
              <a:rPr lang="zh-CN" altLang="en-US" dirty="0"/>
              <a:t> </a:t>
            </a:r>
            <a:r>
              <a:rPr lang="en-US" altLang="zh-CN" dirty="0"/>
              <a:t>some</a:t>
            </a:r>
            <a:r>
              <a:rPr lang="zh-CN" altLang="en-US" dirty="0"/>
              <a:t> </a:t>
            </a:r>
            <a:r>
              <a:rPr lang="en-US" altLang="zh-CN" dirty="0"/>
              <a:t>simple/weak</a:t>
            </a:r>
            <a:r>
              <a:rPr lang="zh-CN" altLang="en-US" dirty="0"/>
              <a:t> </a:t>
            </a:r>
            <a:r>
              <a:rPr lang="en-US" altLang="zh-CN" dirty="0"/>
              <a:t>model</a:t>
            </a:r>
            <a:r>
              <a:rPr lang="zh-CN" altLang="en-US" dirty="0"/>
              <a:t> </a:t>
            </a:r>
            <a:r>
              <a:rPr lang="en-US" altLang="zh-CN" dirty="0"/>
              <a:t>as</a:t>
            </a:r>
            <a:r>
              <a:rPr lang="zh-CN" altLang="en-US" dirty="0"/>
              <a:t> </a:t>
            </a:r>
            <a:r>
              <a:rPr lang="en-US" altLang="zh-CN" dirty="0"/>
              <a:t>the</a:t>
            </a:r>
            <a:r>
              <a:rPr lang="zh-CN" altLang="en-US" dirty="0"/>
              <a:t> </a:t>
            </a:r>
            <a:r>
              <a:rPr lang="en-US" altLang="zh-CN" dirty="0"/>
              <a:t>base</a:t>
            </a:r>
            <a:r>
              <a:rPr lang="zh-CN" altLang="en-US" dirty="0"/>
              <a:t> </a:t>
            </a:r>
            <a:r>
              <a:rPr lang="en-US" altLang="zh-CN" dirty="0"/>
              <a:t>model/learning</a:t>
            </a:r>
            <a:r>
              <a:rPr lang="zh-CN" altLang="en-US" dirty="0"/>
              <a:t> </a:t>
            </a:r>
            <a:r>
              <a:rPr lang="en-US" altLang="zh-CN" dirty="0"/>
              <a:t>algorithm.</a:t>
            </a:r>
          </a:p>
          <a:p>
            <a:pPr lvl="1"/>
            <a:r>
              <a:rPr lang="en-US" altLang="zh-CN" dirty="0"/>
              <a:t>How</a:t>
            </a:r>
            <a:r>
              <a:rPr lang="zh-CN" altLang="en-US" dirty="0"/>
              <a:t> </a:t>
            </a:r>
            <a:r>
              <a:rPr lang="en-US" altLang="zh-CN" dirty="0"/>
              <a:t>to</a:t>
            </a:r>
            <a:r>
              <a:rPr lang="zh-CN" altLang="en-US" dirty="0"/>
              <a:t> </a:t>
            </a:r>
            <a:r>
              <a:rPr lang="en-US" altLang="zh-CN" dirty="0"/>
              <a:t>generate</a:t>
            </a:r>
            <a:r>
              <a:rPr lang="zh-CN" altLang="en-US" dirty="0"/>
              <a:t> </a:t>
            </a:r>
            <a:r>
              <a:rPr lang="en-US" altLang="zh-CN" dirty="0"/>
              <a:t>different</a:t>
            </a:r>
            <a:r>
              <a:rPr lang="zh-CN" altLang="en-US" dirty="0"/>
              <a:t> </a:t>
            </a:r>
            <a:r>
              <a:rPr lang="en-US" altLang="zh-CN" dirty="0"/>
              <a:t>data</a:t>
            </a:r>
            <a:r>
              <a:rPr lang="zh-CN" altLang="en-US" dirty="0"/>
              <a:t> </a:t>
            </a:r>
            <a:r>
              <a:rPr lang="en-US" altLang="zh-CN" dirty="0"/>
              <a:t>sets?</a:t>
            </a:r>
            <a:r>
              <a:rPr lang="zh-CN" altLang="en-US" dirty="0"/>
              <a:t> </a:t>
            </a:r>
            <a:r>
              <a:rPr lang="en-US" altLang="zh-CN" dirty="0"/>
              <a:t>(In</a:t>
            </a:r>
            <a:r>
              <a:rPr lang="zh-CN" altLang="en-US" dirty="0"/>
              <a:t> </a:t>
            </a:r>
            <a:r>
              <a:rPr lang="en-US" altLang="zh-CN" dirty="0"/>
              <a:t>practices,</a:t>
            </a:r>
            <a:r>
              <a:rPr lang="zh-CN" altLang="en-US" dirty="0"/>
              <a:t> </a:t>
            </a:r>
            <a:r>
              <a:rPr lang="en-US" altLang="zh-CN" dirty="0"/>
              <a:t>we</a:t>
            </a:r>
            <a:r>
              <a:rPr lang="zh-CN" altLang="en-US" dirty="0"/>
              <a:t> </a:t>
            </a:r>
            <a:r>
              <a:rPr lang="en-US" altLang="zh-CN" dirty="0"/>
              <a:t>only</a:t>
            </a:r>
            <a:r>
              <a:rPr lang="zh-CN" altLang="en-US" dirty="0"/>
              <a:t> </a:t>
            </a:r>
            <a:r>
              <a:rPr lang="en-US" altLang="zh-CN" dirty="0"/>
              <a:t>have</a:t>
            </a:r>
            <a:r>
              <a:rPr lang="zh-CN" altLang="en-US" dirty="0"/>
              <a:t> </a:t>
            </a:r>
            <a:r>
              <a:rPr lang="en-US" altLang="zh-CN" dirty="0"/>
              <a:t>one</a:t>
            </a:r>
            <a:r>
              <a:rPr lang="zh-CN" altLang="en-US" dirty="0"/>
              <a:t> </a:t>
            </a:r>
            <a:r>
              <a:rPr lang="en-US" altLang="zh-CN" dirty="0"/>
              <a:t>data</a:t>
            </a:r>
            <a:r>
              <a:rPr lang="zh-CN" altLang="en-US" dirty="0"/>
              <a:t> </a:t>
            </a:r>
            <a:r>
              <a:rPr lang="en-US" altLang="zh-CN" dirty="0"/>
              <a:t>set</a:t>
            </a:r>
            <a:r>
              <a:rPr lang="zh-CN" altLang="en-US" dirty="0"/>
              <a:t> </a:t>
            </a:r>
            <a:r>
              <a:rPr lang="en-US" altLang="zh-CN" dirty="0"/>
              <a:t>at</a:t>
            </a:r>
            <a:r>
              <a:rPr lang="zh-CN" altLang="en-US" dirty="0"/>
              <a:t> </a:t>
            </a:r>
            <a:r>
              <a:rPr lang="en-US" altLang="zh-CN" dirty="0"/>
              <a:t>training</a:t>
            </a:r>
            <a:r>
              <a:rPr lang="zh-CN" altLang="en-US" dirty="0"/>
              <a:t> </a:t>
            </a:r>
            <a:r>
              <a:rPr lang="en-US" altLang="zh-CN" dirty="0"/>
              <a:t>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Ensemble</a:t>
            </a:r>
            <a:r>
              <a:rPr lang="zh-CN" altLang="en-US" dirty="0"/>
              <a:t> </a:t>
            </a:r>
            <a:r>
              <a:rPr lang="en-US" altLang="zh-CN" dirty="0"/>
              <a:t>Methods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219200"/>
                <a:ext cx="10819765" cy="4526280"/>
              </a:xfrm>
            </p:spPr>
            <p:txBody>
              <a:bodyPr/>
              <a:lstStyle/>
              <a:p>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effective</a:t>
                </a:r>
                <a:r>
                  <a:rPr lang="zh-CN" altLang="en-US" dirty="0"/>
                  <a:t> </a:t>
                </a:r>
                <a:r>
                  <a:rPr lang="en-US" altLang="zh-CN" dirty="0"/>
                  <a:t>ensemble</a:t>
                </a:r>
                <a:r>
                  <a:rPr lang="zh-CN" altLang="en-US" dirty="0"/>
                  <a:t> </a:t>
                </a:r>
                <a:r>
                  <a:rPr lang="en-US" altLang="zh-CN" dirty="0"/>
                  <a:t>methods.</a:t>
                </a:r>
                <a:r>
                  <a:rPr lang="zh-CN" altLang="en-US" dirty="0"/>
                  <a:t> </a:t>
                </a:r>
                <a:r>
                  <a:rPr lang="en-US" altLang="zh-CN" dirty="0"/>
                  <a:t>We</a:t>
                </a:r>
                <a:r>
                  <a:rPr lang="zh-CN" altLang="en-US" dirty="0"/>
                  <a:t> </a:t>
                </a:r>
                <a:r>
                  <a:rPr lang="en-US" altLang="zh-CN" dirty="0"/>
                  <a:t>will</a:t>
                </a:r>
                <a:r>
                  <a:rPr lang="zh-CN" altLang="en-US" dirty="0"/>
                  <a:t> </a:t>
                </a:r>
                <a:r>
                  <a:rPr lang="en-US" altLang="zh-CN" dirty="0"/>
                  <a:t>briefly</a:t>
                </a:r>
                <a:r>
                  <a:rPr lang="zh-CN" altLang="en-US" dirty="0"/>
                  <a:t> </a:t>
                </a:r>
                <a:r>
                  <a:rPr lang="en-US" altLang="zh-CN" dirty="0"/>
                  <a:t>introduce</a:t>
                </a:r>
                <a:r>
                  <a:rPr lang="zh-CN" altLang="en-US" dirty="0"/>
                  <a:t> </a:t>
                </a:r>
                <a:r>
                  <a:rPr lang="en-US" altLang="zh-CN" dirty="0"/>
                  <a:t>two</a:t>
                </a:r>
                <a:r>
                  <a:rPr lang="zh-CN" altLang="en-US" dirty="0"/>
                  <a:t> </a:t>
                </a:r>
                <a:r>
                  <a:rPr lang="en-US" altLang="zh-CN" dirty="0"/>
                  <a:t>representative</a:t>
                </a:r>
                <a:r>
                  <a:rPr lang="zh-CN" altLang="en-US" dirty="0"/>
                  <a:t> </a:t>
                </a:r>
                <a:r>
                  <a:rPr lang="en-US" altLang="zh-CN" dirty="0"/>
                  <a:t>methods:</a:t>
                </a:r>
              </a:p>
              <a:p>
                <a:pPr lvl="1"/>
                <a:r>
                  <a:rPr lang="en-US" altLang="zh-CN" dirty="0"/>
                  <a:t>Bagging</a:t>
                </a:r>
              </a:p>
              <a:p>
                <a:pPr lvl="1"/>
                <a:r>
                  <a:rPr lang="en-US" altLang="zh-CN" dirty="0"/>
                  <a:t>Boosting</a:t>
                </a:r>
              </a:p>
              <a:p>
                <a:r>
                  <a:rPr lang="en-US" altLang="zh-CN" dirty="0"/>
                  <a:t>We</a:t>
                </a:r>
                <a:r>
                  <a:rPr lang="zh-CN" altLang="en-US" dirty="0"/>
                  <a:t> </a:t>
                </a:r>
                <a:r>
                  <a:rPr lang="en-US" altLang="zh-CN" dirty="0"/>
                  <a:t>will</a:t>
                </a:r>
                <a:r>
                  <a:rPr lang="zh-CN" altLang="en-US" dirty="0"/>
                  <a:t> </a:t>
                </a:r>
                <a:r>
                  <a:rPr lang="en-US" altLang="zh-CN" dirty="0"/>
                  <a:t>consider</a:t>
                </a:r>
                <a:r>
                  <a:rPr lang="zh-CN" altLang="en-US" dirty="0"/>
                  <a:t> </a:t>
                </a:r>
                <a:r>
                  <a:rPr lang="en-US" altLang="zh-CN" dirty="0"/>
                  <a:t>binary</a:t>
                </a:r>
                <a:r>
                  <a:rPr lang="zh-CN" altLang="en-US" dirty="0"/>
                  <a:t> </a:t>
                </a:r>
                <a:r>
                  <a:rPr lang="en-US" altLang="zh-CN" dirty="0"/>
                  <a:t>classification</a:t>
                </a:r>
                <a:r>
                  <a:rPr lang="zh-CN" altLang="en-US" dirty="0"/>
                  <a:t> </a:t>
                </a:r>
                <a:r>
                  <a:rPr lang="en-US" altLang="zh-CN" dirty="0"/>
                  <a:t>for</a:t>
                </a:r>
                <a:r>
                  <a:rPr lang="zh-CN" altLang="en-US" dirty="0"/>
                  <a:t> </a:t>
                </a:r>
                <a:r>
                  <a:rPr lang="en-US" altLang="zh-CN" dirty="0"/>
                  <a:t>simplicity.</a:t>
                </a:r>
              </a:p>
              <a:p>
                <a:pPr lvl="1"/>
                <a:r>
                  <a:rPr lang="en-US" altLang="zh-CN" b="0" dirty="0"/>
                  <a:t>Training</a:t>
                </a:r>
                <a:r>
                  <a:rPr lang="zh-CN" altLang="en-US" b="0" dirty="0"/>
                  <a:t> </a:t>
                </a:r>
                <a:r>
                  <a:rPr lang="en-US" altLang="zh-CN" b="0" dirty="0"/>
                  <a:t>set:</a:t>
                </a:r>
                <a:r>
                  <a:rPr lang="zh-CN" altLang="en-US" b="0" dirty="0"/>
                  <a:t> </a:t>
                </a:r>
                <a14:m>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2</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2</m:t>
                                </m:r>
                              </m:e>
                            </m:d>
                          </m:sup>
                        </m:sSup>
                      </m:e>
                    </m:d>
                    <m:r>
                      <a:rPr lang="en-US" altLang="zh-CN" sz="2400" b="0" i="1" smtClean="0">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𝑚</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𝑚</m:t>
                            </m:r>
                          </m:e>
                        </m:d>
                      </m:sup>
                    </m:sSup>
                    <m:r>
                      <a:rPr lang="en-US" altLang="zh-CN" sz="2400" i="1">
                        <a:latin typeface="Cambria Math" panose="02040503050406030204" pitchFamily="18" charset="0"/>
                      </a:rPr>
                      <m:t>)</m:t>
                    </m:r>
                    <m:r>
                      <a:rPr lang="en-US" altLang="zh-CN" sz="2400" b="0" i="1" smtClean="0">
                        <a:latin typeface="Cambria Math" panose="02040503050406030204" pitchFamily="18" charset="0"/>
                      </a:rPr>
                      <m:t>}</m:t>
                    </m:r>
                  </m:oMath>
                </a14:m>
                <a:endParaRPr lang="en-US" sz="2400" dirty="0"/>
              </a:p>
              <a:p>
                <a:pPr lvl="1"/>
                <a:r>
                  <a:rPr lang="en-US" altLang="zh-CN" sz="2400" dirty="0"/>
                  <a:t>Input</a:t>
                </a:r>
                <a:r>
                  <a:rPr lang="zh-CN" altLang="en-US" sz="2400" dirty="0"/>
                  <a:t> </a:t>
                </a:r>
                <a:r>
                  <a:rPr lang="en-US" altLang="zh-CN" sz="2400" dirty="0"/>
                  <a:t>feature:</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US" altLang="zh-CN" sz="2400" dirty="0"/>
                  <a:t>,</a:t>
                </a:r>
                <a:r>
                  <a:rPr lang="zh-CN" altLang="en-US" sz="2400" dirty="0"/>
                  <a:t> </a:t>
                </a:r>
                <a:r>
                  <a:rPr lang="en-US" altLang="zh-CN" sz="2400" dirty="0"/>
                  <a:t>label:</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oMath>
                </a14:m>
                <a:r>
                  <a:rPr lang="en-US" altLang="zh-CN" sz="2400" dirty="0"/>
                  <a:t>.</a:t>
                </a:r>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219200"/>
                <a:ext cx="10819765" cy="4526280"/>
              </a:xfrm>
              <a:blipFill>
                <a:blip r:embed="rId2"/>
                <a:stretch>
                  <a:fillRect l="-704" t="-1681"/>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Bagging</a:t>
                </a:r>
                <a:r>
                  <a:rPr lang="zh-CN" altLang="en-US" dirty="0"/>
                  <a:t> </a:t>
                </a:r>
                <a:r>
                  <a:rPr lang="en-US" altLang="zh-CN" dirty="0"/>
                  <a:t>stands</a:t>
                </a:r>
                <a:r>
                  <a:rPr lang="zh-CN" altLang="en-US" dirty="0"/>
                  <a:t> </a:t>
                </a:r>
                <a:r>
                  <a:rPr lang="en-US" altLang="zh-CN" dirty="0"/>
                  <a:t>for</a:t>
                </a:r>
                <a:r>
                  <a:rPr lang="zh-CN" altLang="en-US" dirty="0"/>
                  <a:t> </a:t>
                </a:r>
                <a:r>
                  <a:rPr lang="en-US" altLang="zh-CN" dirty="0"/>
                  <a:t>Bootstrap</a:t>
                </a:r>
                <a:r>
                  <a:rPr lang="zh-CN" altLang="en-US" dirty="0"/>
                  <a:t> </a:t>
                </a:r>
                <a:r>
                  <a:rPr lang="en-US" altLang="zh-CN" dirty="0"/>
                  <a:t>Aggregation</a:t>
                </a:r>
              </a:p>
              <a:p>
                <a:pPr lvl="1"/>
                <a:r>
                  <a:rPr lang="en-US" altLang="zh-CN" dirty="0"/>
                  <a:t>trains a number of base learners each from a different </a:t>
                </a:r>
                <a:r>
                  <a:rPr lang="en-US" altLang="zh-CN" dirty="0">
                    <a:solidFill>
                      <a:srgbClr val="0070C0"/>
                    </a:solidFill>
                  </a:rPr>
                  <a:t>bootstrap sample </a:t>
                </a:r>
                <a:r>
                  <a:rPr lang="en-US" altLang="zh-CN" dirty="0"/>
                  <a:t>by calling a base learning algorithm. </a:t>
                </a:r>
              </a:p>
              <a:p>
                <a:r>
                  <a:rPr lang="en-US" altLang="zh-CN" dirty="0"/>
                  <a:t>A</a:t>
                </a:r>
                <a:r>
                  <a:rPr lang="zh-CN" altLang="en-US" dirty="0"/>
                  <a:t> </a:t>
                </a:r>
                <a:r>
                  <a:rPr lang="en-US" altLang="zh-CN" dirty="0"/>
                  <a:t>bootstrap</a:t>
                </a:r>
                <a:r>
                  <a:rPr lang="zh-CN" altLang="en-US" dirty="0"/>
                  <a:t> </a:t>
                </a:r>
                <a:r>
                  <a:rPr lang="en-US" altLang="zh-CN" dirty="0"/>
                  <a:t>sample</a:t>
                </a:r>
                <a:r>
                  <a:rPr lang="zh-CN" altLang="en-US" dirty="0"/>
                  <a:t> </a:t>
                </a:r>
                <a:r>
                  <a:rPr lang="en-US" dirty="0"/>
                  <a:t>is obtained by subsampling the training data set with </a:t>
                </a:r>
                <a:r>
                  <a:rPr lang="en-US" dirty="0">
                    <a:solidFill>
                      <a:srgbClr val="0070C0"/>
                    </a:solidFill>
                  </a:rPr>
                  <a:t>replacement</a:t>
                </a:r>
                <a:r>
                  <a:rPr lang="en-US" dirty="0"/>
                  <a:t>, where the size of a sample is as the same as that of the training data set. </a:t>
                </a:r>
                <a:endParaRPr lang="en-US" altLang="zh-CN" dirty="0"/>
              </a:p>
              <a:p>
                <a:pPr lvl="1"/>
                <a:r>
                  <a:rPr lang="en-US" altLang="zh-CN" dirty="0"/>
                  <a:t>F</a:t>
                </a:r>
                <a:r>
                  <a:rPr lang="en-US" dirty="0"/>
                  <a:t>or a bootstrap sample, some training examples may appear but some may not, where the probability that an example appears at least once is about 0.632. </a:t>
                </a:r>
              </a:p>
              <a:p>
                <a:pPr lvl="1"/>
                <a:r>
                  <a:rPr lang="en-US" altLang="zh-CN" dirty="0"/>
                  <a:t>Probability</a:t>
                </a:r>
                <a:r>
                  <a:rPr lang="zh-CN" altLang="en-US" dirty="0"/>
                  <a:t> </a:t>
                </a:r>
                <a:r>
                  <a:rPr lang="en-US" altLang="zh-CN" dirty="0"/>
                  <a:t>that</a:t>
                </a:r>
                <a:r>
                  <a:rPr lang="zh-CN" altLang="en-US" dirty="0"/>
                  <a:t> </a:t>
                </a:r>
                <a:r>
                  <a:rPr lang="en-US" altLang="zh-CN" dirty="0"/>
                  <a:t>an</a:t>
                </a:r>
                <a:r>
                  <a:rPr lang="zh-CN" altLang="en-US" dirty="0"/>
                  <a:t> </a:t>
                </a:r>
                <a:r>
                  <a:rPr lang="en-US" altLang="zh-CN" dirty="0"/>
                  <a:t>instance</a:t>
                </a:r>
                <a:r>
                  <a:rPr lang="zh-CN" altLang="en-US" dirty="0"/>
                  <a:t> </a:t>
                </a:r>
                <a:r>
                  <a:rPr lang="en-US" altLang="zh-CN" dirty="0"/>
                  <a:t>does</a:t>
                </a:r>
                <a:r>
                  <a:rPr lang="zh-CN" altLang="en-US" dirty="0"/>
                  <a:t> </a:t>
                </a:r>
                <a:r>
                  <a:rPr lang="en-US" altLang="zh-CN" dirty="0"/>
                  <a:t>not</a:t>
                </a:r>
                <a:r>
                  <a:rPr lang="zh-CN" altLang="en-US" dirty="0"/>
                  <a:t> </a:t>
                </a:r>
                <a:r>
                  <a:rPr lang="en-US" altLang="zh-CN" dirty="0"/>
                  <a:t>show</a:t>
                </a:r>
                <a:r>
                  <a:rPr lang="zh-CN" altLang="en-US" dirty="0"/>
                  <a:t> </a:t>
                </a:r>
                <a:r>
                  <a:rPr lang="en-US" altLang="zh-CN" dirty="0"/>
                  <a:t>up</a:t>
                </a:r>
                <a:r>
                  <a:rPr lang="zh-CN" altLang="en-US" dirty="0"/>
                  <a:t> </a:t>
                </a:r>
                <a:r>
                  <a:rPr lang="en-US" altLang="zh-CN" dirty="0"/>
                  <a:t>in</a:t>
                </a:r>
                <a:r>
                  <a:rPr lang="zh-CN" altLang="en-US" dirty="0"/>
                  <a:t> </a:t>
                </a:r>
                <a:r>
                  <a:rPr lang="en-US" altLang="zh-CN" dirty="0"/>
                  <a:t>sample</a:t>
                </a:r>
                <a:r>
                  <a:rPr lang="zh-CN" altLang="en-US" dirty="0"/>
                  <a:t> </a:t>
                </a:r>
                <a:r>
                  <a:rPr lang="en-US" altLang="zh-CN" dirty="0"/>
                  <a:t>is</a:t>
                </a:r>
                <a:r>
                  <a:rPr lang="zh-CN" alt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altLang="zh-CN" b="0" i="1" smtClean="0">
                                <a:latin typeface="Cambria Math" panose="02040503050406030204" pitchFamily="18" charset="0"/>
                              </a:rPr>
                              <m:t>𝑚</m:t>
                            </m:r>
                            <m:r>
                              <a:rPr lang="is-IS" altLang="zh-CN" b="0" i="1" smtClean="0">
                                <a:latin typeface="Cambria Math" panose="02040503050406030204" pitchFamily="18" charset="0"/>
                                <a:ea typeface="Cambria Math" panose="02040503050406030204" pitchFamily="18" charset="0"/>
                                <a:cs typeface="Cambria Math" panose="02040503050406030204" pitchFamily="18" charset="0"/>
                              </a:rPr>
                              <m:t>→∞</m:t>
                            </m:r>
                          </m:lim>
                        </m:limLow>
                      </m:fName>
                      <m:e>
                        <m:sSup>
                          <m:sSupPr>
                            <m:ctrlPr>
                              <a:rPr lang="en-US" i="1" smtClean="0">
                                <a:latin typeface="Cambria Math" panose="02040503050406030204" pitchFamily="18" charset="0"/>
                              </a:rPr>
                            </m:ctrlPr>
                          </m:sSup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r>
                              <a:rPr lang="en-US" altLang="zh-CN" b="0" i="1" smtClean="0">
                                <a:latin typeface="Cambria Math" panose="02040503050406030204" pitchFamily="18" charset="0"/>
                              </a:rPr>
                              <m:t>)</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cs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𝑒</m:t>
                            </m:r>
                          </m:den>
                        </m:f>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0.368</m:t>
                        </m:r>
                      </m:e>
                    </m:func>
                  </m:oMath>
                </a14:m>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78" t="-1168" r="-69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Given</a:t>
                </a:r>
                <a:r>
                  <a:rPr lang="zh-CN" altLang="en-US" dirty="0"/>
                  <a:t> </a:t>
                </a:r>
                <a:r>
                  <a:rPr lang="en-US" altLang="zh-CN" dirty="0"/>
                  <a:t>original</a:t>
                </a:r>
                <a:r>
                  <a:rPr lang="zh-CN" altLang="en-US" dirty="0"/>
                  <a:t> </a:t>
                </a:r>
                <a:r>
                  <a:rPr lang="en-US" altLang="zh-CN" dirty="0"/>
                  <a:t>data</a:t>
                </a:r>
                <a:r>
                  <a:rPr lang="zh-CN" altLang="en-US" dirty="0"/>
                  <a:t> </a:t>
                </a:r>
                <a:r>
                  <a:rPr lang="en-US" altLang="zh-CN" dirty="0"/>
                  <a:t>set</a:t>
                </a:r>
                <a:r>
                  <a:rPr lang="zh-CN" altLang="en-US" dirty="0"/>
                  <a:t> </a:t>
                </a:r>
                <a14:m>
                  <m:oMath xmlns:m="http://schemas.openxmlformats.org/officeDocument/2006/math">
                    <m:r>
                      <a:rPr lang="en-US" altLang="zh-CN" i="1">
                        <a:latin typeface="Cambria Math" panose="02040503050406030204" pitchFamily="18" charset="0"/>
                      </a:rPr>
                      <m:t>𝐷</m:t>
                    </m:r>
                  </m:oMath>
                </a14:m>
                <a:r>
                  <a:rPr lang="zh-CN" altLang="en-US" dirty="0"/>
                  <a:t> </a:t>
                </a:r>
                <a:r>
                  <a:rPr lang="en-US" altLang="zh-CN" dirty="0"/>
                  <a:t>with</a:t>
                </a:r>
                <a:r>
                  <a:rPr lang="zh-CN" altLang="en-US" dirty="0"/>
                  <a:t> </a:t>
                </a:r>
                <a14:m>
                  <m:oMath xmlns:m="http://schemas.openxmlformats.org/officeDocument/2006/math">
                    <m:r>
                      <a:rPr lang="en-US" altLang="zh-CN" b="0" i="1" smtClean="0">
                        <a:latin typeface="Cambria Math" panose="02040503050406030204" pitchFamily="18" charset="0"/>
                      </a:rPr>
                      <m:t>𝑚</m:t>
                    </m:r>
                  </m:oMath>
                </a14:m>
                <a:r>
                  <a:rPr lang="zh-CN" altLang="en-US" dirty="0"/>
                  <a:t> </a:t>
                </a:r>
                <a:r>
                  <a:rPr lang="en-US" altLang="zh-CN" dirty="0"/>
                  <a:t>training</a:t>
                </a:r>
                <a:r>
                  <a:rPr lang="zh-CN" altLang="en-US" dirty="0"/>
                  <a:t> </a:t>
                </a:r>
                <a:r>
                  <a:rPr lang="en-US" altLang="zh-CN" dirty="0"/>
                  <a:t>samples,</a:t>
                </a:r>
                <a:r>
                  <a:rPr lang="zh-CN" altLang="en-US" dirty="0"/>
                  <a:t> </a:t>
                </a:r>
                <a:r>
                  <a:rPr lang="en-US" altLang="zh-CN" dirty="0"/>
                  <a:t>create</a:t>
                </a:r>
                <a:r>
                  <a:rPr lang="zh-CN" altLang="en-US" dirty="0"/>
                  <a:t> </a:t>
                </a:r>
                <a14:m>
                  <m:oMath xmlns:m="http://schemas.openxmlformats.org/officeDocument/2006/math">
                    <m:r>
                      <a:rPr lang="en-US" altLang="zh-CN" i="1" dirty="0" smtClean="0">
                        <a:latin typeface="Cambria Math" panose="02040503050406030204" pitchFamily="18" charset="0"/>
                      </a:rPr>
                      <m:t>𝑇</m:t>
                    </m:r>
                  </m:oMath>
                </a14:m>
                <a:r>
                  <a:rPr lang="zh-CN" altLang="en-US" dirty="0"/>
                  <a:t> </a:t>
                </a:r>
                <a:r>
                  <a:rPr lang="en-US" altLang="zh-CN" dirty="0"/>
                  <a:t>bootstrap</a:t>
                </a:r>
                <a:r>
                  <a:rPr lang="zh-CN" altLang="en-US" dirty="0"/>
                  <a:t> </a:t>
                </a:r>
                <a:r>
                  <a:rPr lang="en-US" altLang="zh-CN" dirty="0"/>
                  <a:t>samples</a:t>
                </a:r>
                <a:r>
                  <a:rPr lang="zh-CN" altLang="en-US" dirty="0"/>
                  <a:t> </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m:t>
                                </m:r>
                              </m:sub>
                            </m:sSub>
                          </m:e>
                        </m:d>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oMath>
                </a14:m>
                <a:endParaRPr lang="en-US" dirty="0"/>
              </a:p>
              <a:p>
                <a:pPr lvl="1"/>
                <a:r>
                  <a:rPr lang="en-US" altLang="zh-CN" dirty="0"/>
                  <a:t>Each</a:t>
                </a:r>
                <a:r>
                  <a:rPr lang="zh-CN" altLang="en-US" dirty="0"/>
                  <a:t> </a:t>
                </a:r>
                <a:r>
                  <a:rPr lang="en-US" altLang="zh-CN" dirty="0"/>
                  <a:t>sample</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m:t>
                        </m:r>
                      </m:sub>
                    </m:sSub>
                  </m:oMath>
                </a14:m>
                <a:r>
                  <a:rPr lang="zh-CN" altLang="en-US" dirty="0"/>
                  <a:t> </a:t>
                </a:r>
                <a:r>
                  <a:rPr lang="en-US" altLang="zh-CN" dirty="0"/>
                  <a:t>is</a:t>
                </a:r>
                <a:r>
                  <a:rPr lang="zh-CN" altLang="en-US" dirty="0"/>
                  <a:t> </a:t>
                </a:r>
                <a:r>
                  <a:rPr lang="en-US" altLang="zh-CN" dirty="0"/>
                  <a:t>generated</a:t>
                </a:r>
                <a:r>
                  <a:rPr lang="zh-CN" altLang="en-US" dirty="0"/>
                  <a:t> </a:t>
                </a:r>
                <a:r>
                  <a:rPr lang="en-US" altLang="zh-CN" dirty="0"/>
                  <a:t>from</a:t>
                </a:r>
                <a:r>
                  <a:rPr lang="zh-CN" altLang="en-US" dirty="0"/>
                  <a:t> </a:t>
                </a:r>
                <a14:m>
                  <m:oMath xmlns:m="http://schemas.openxmlformats.org/officeDocument/2006/math">
                    <m:r>
                      <a:rPr lang="en-US" altLang="zh-CN" i="1">
                        <a:latin typeface="Cambria Math" panose="02040503050406030204" pitchFamily="18" charset="0"/>
                      </a:rPr>
                      <m:t>𝐷</m:t>
                    </m:r>
                  </m:oMath>
                </a14:m>
                <a:r>
                  <a:rPr lang="zh-CN" altLang="en-US" dirty="0"/>
                  <a:t> </a:t>
                </a:r>
                <a:r>
                  <a:rPr lang="en-US" altLang="zh-CN" dirty="0"/>
                  <a:t>by</a:t>
                </a:r>
                <a:r>
                  <a:rPr lang="zh-CN" altLang="en-US" dirty="0"/>
                  <a:t> </a:t>
                </a:r>
                <a:r>
                  <a:rPr lang="en-US" altLang="zh-CN" dirty="0"/>
                  <a:t>sampling</a:t>
                </a:r>
                <a:r>
                  <a:rPr lang="zh-CN" altLang="en-US" dirty="0"/>
                  <a:t> </a:t>
                </a:r>
                <a:r>
                  <a:rPr lang="en-US" altLang="zh-CN" dirty="0"/>
                  <a:t>with</a:t>
                </a:r>
                <a:r>
                  <a:rPr lang="zh-CN" altLang="en-US" dirty="0"/>
                  <a:t> </a:t>
                </a:r>
                <a:r>
                  <a:rPr lang="en-US" altLang="zh-CN" dirty="0"/>
                  <a:t>replacement</a:t>
                </a:r>
              </a:p>
              <a:p>
                <a:pPr lvl="1"/>
                <a:r>
                  <a:rPr lang="en-US" altLang="zh-CN" dirty="0"/>
                  <a:t>Each</a:t>
                </a:r>
                <a:r>
                  <a:rPr lang="zh-CN" altLang="en-US" dirty="0"/>
                  <a:t> </a:t>
                </a:r>
                <a:r>
                  <a:rPr lang="en-US" altLang="zh-CN" dirty="0"/>
                  <a:t>sample</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m:t>
                        </m:r>
                      </m:sub>
                    </m:sSub>
                  </m:oMath>
                </a14:m>
                <a:r>
                  <a:rPr lang="zh-CN" altLang="en-US" dirty="0"/>
                  <a:t> </a:t>
                </a:r>
                <a:r>
                  <a:rPr lang="en-US" altLang="zh-CN"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number</a:t>
                </a:r>
                <a:r>
                  <a:rPr lang="zh-CN" altLang="en-US" dirty="0"/>
                  <a:t> </a:t>
                </a:r>
                <a:r>
                  <a:rPr lang="en-US" altLang="zh-CN" dirty="0"/>
                  <a:t>of</a:t>
                </a:r>
                <a:r>
                  <a:rPr lang="zh-CN" altLang="en-US" dirty="0"/>
                  <a:t> </a:t>
                </a:r>
                <a:r>
                  <a:rPr lang="en-US" altLang="zh-CN" dirty="0"/>
                  <a:t>examples</a:t>
                </a:r>
                <a:r>
                  <a:rPr lang="zh-CN" altLang="en-US" dirty="0"/>
                  <a:t> </a:t>
                </a:r>
                <a:r>
                  <a:rPr lang="en-US" altLang="zh-CN" dirty="0"/>
                  <a:t>as</a:t>
                </a:r>
                <a:r>
                  <a:rPr lang="zh-CN" altLang="en-US" dirty="0"/>
                  <a:t> </a:t>
                </a:r>
                <a:r>
                  <a:rPr lang="en-US" altLang="zh-CN" dirty="0"/>
                  <a:t>in</a:t>
                </a:r>
                <a:r>
                  <a:rPr lang="zh-CN" altLang="en-US" dirty="0"/>
                  <a:t> </a:t>
                </a:r>
                <a:r>
                  <a:rPr lang="en-US" altLang="zh-CN" dirty="0"/>
                  <a:t>data</a:t>
                </a:r>
                <a:r>
                  <a:rPr lang="zh-CN" altLang="en-US" dirty="0"/>
                  <a:t> </a:t>
                </a:r>
                <a:r>
                  <a:rPr lang="en-US" altLang="zh-CN" dirty="0"/>
                  <a:t>set</a:t>
                </a:r>
                <a:r>
                  <a:rPr lang="zh-CN" altLang="en-US" dirty="0"/>
                  <a:t> </a:t>
                </a:r>
                <a14:m>
                  <m:oMath xmlns:m="http://schemas.openxmlformats.org/officeDocument/2006/math">
                    <m:r>
                      <a:rPr lang="en-US" altLang="zh-CN" b="0" i="1" smtClean="0">
                        <a:latin typeface="Cambria Math" panose="02040503050406030204" pitchFamily="18" charset="0"/>
                      </a:rPr>
                      <m:t>𝐷</m:t>
                    </m:r>
                  </m:oMath>
                </a14:m>
                <a:endParaRPr lang="en-US" altLang="zh-CN" dirty="0"/>
              </a:p>
              <a:p>
                <a:pPr lvl="1"/>
                <a:r>
                  <a:rPr lang="en-US" altLang="zh-CN" dirty="0"/>
                  <a:t>These</a:t>
                </a:r>
                <a:r>
                  <a:rPr lang="zh-CN" altLang="en-US" dirty="0"/>
                  <a:t> </a:t>
                </a:r>
                <a:r>
                  <a:rPr lang="en-US" altLang="zh-CN" dirty="0"/>
                  <a:t>samples</a:t>
                </a:r>
                <a:r>
                  <a:rPr lang="zh-CN" altLang="en-US" dirty="0"/>
                  <a:t> </a:t>
                </a:r>
                <a:r>
                  <a:rPr lang="en-US" altLang="zh-CN" dirty="0"/>
                  <a:t>are</a:t>
                </a:r>
                <a:r>
                  <a:rPr lang="zh-CN" altLang="en-US" dirty="0"/>
                  <a:t> </a:t>
                </a:r>
                <a:r>
                  <a:rPr lang="en-US" altLang="zh-CN" dirty="0"/>
                  <a:t>reasonably</a:t>
                </a:r>
                <a:r>
                  <a:rPr lang="zh-CN" altLang="en-US" dirty="0"/>
                  <a:t> </a:t>
                </a:r>
                <a:r>
                  <a:rPr lang="en-US" altLang="zh-CN" dirty="0"/>
                  <a:t>different</a:t>
                </a:r>
                <a:r>
                  <a:rPr lang="zh-CN" altLang="en-US" dirty="0"/>
                  <a:t> </a:t>
                </a:r>
                <a:r>
                  <a:rPr lang="en-US" altLang="zh-CN" dirty="0"/>
                  <a:t>from</a:t>
                </a:r>
                <a:r>
                  <a:rPr lang="zh-CN" altLang="en-US" dirty="0"/>
                  <a:t> </a:t>
                </a:r>
                <a:r>
                  <a:rPr lang="en-US" altLang="zh-CN" dirty="0"/>
                  <a:t>each</a:t>
                </a:r>
                <a:r>
                  <a:rPr lang="zh-CN" altLang="en-US" dirty="0"/>
                  <a:t> </a:t>
                </a:r>
                <a:r>
                  <a:rPr lang="en-US" altLang="zh-CN" dirty="0"/>
                  <a:t>other</a:t>
                </a:r>
              </a:p>
              <a:p>
                <a:r>
                  <a:rPr lang="en-US" altLang="zh-CN" dirty="0"/>
                  <a:t>Train</a:t>
                </a:r>
                <a:r>
                  <a:rPr lang="zh-CN" altLang="en-US" dirty="0"/>
                  <a:t> </a:t>
                </a:r>
                <a:r>
                  <a:rPr lang="en-US" altLang="zh-CN" dirty="0"/>
                  <a:t>base</a:t>
                </a:r>
                <a:r>
                  <a:rPr lang="zh-CN" altLang="en-US" dirty="0"/>
                  <a:t> </a:t>
                </a:r>
                <a:r>
                  <a:rPr lang="en-US" altLang="zh-CN" dirty="0"/>
                  <a:t>learners</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𝑇</m:t>
                        </m:r>
                      </m:sub>
                    </m:sSub>
                  </m:oMath>
                </a14:m>
                <a:r>
                  <a:rPr lang="zh-CN" altLang="en-US" dirty="0"/>
                  <a:t> </a:t>
                </a:r>
                <a:r>
                  <a:rPr lang="en-US" altLang="zh-CN" dirty="0"/>
                  <a:t>using</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𝑇</m:t>
                        </m:r>
                      </m:sub>
                    </m:sSub>
                  </m:oMath>
                </a14:m>
                <a:endParaRPr lang="en-US" altLang="zh-CN" dirty="0"/>
              </a:p>
              <a:p>
                <a:r>
                  <a:rPr lang="en-US" altLang="zh-CN" dirty="0"/>
                  <a:t>Combine</a:t>
                </a:r>
                <a:r>
                  <a:rPr lang="zh-CN" altLang="en-US" dirty="0"/>
                  <a:t> </a:t>
                </a:r>
                <a:r>
                  <a:rPr lang="en-US" altLang="zh-CN" dirty="0"/>
                  <a:t>the</a:t>
                </a:r>
                <a:r>
                  <a:rPr lang="zh-CN" altLang="en-US" dirty="0"/>
                  <a:t> </a:t>
                </a:r>
                <a:r>
                  <a:rPr lang="en-US" altLang="zh-CN" dirty="0"/>
                  <a:t>results</a:t>
                </a:r>
                <a:r>
                  <a:rPr lang="zh-CN" altLang="en-US" dirty="0"/>
                  <a:t> </a:t>
                </a:r>
                <a:r>
                  <a:rPr lang="en-US" altLang="zh-CN" dirty="0"/>
                  <a:t>by</a:t>
                </a:r>
                <a:r>
                  <a:rPr lang="zh-CN" altLang="en-US" dirty="0"/>
                  <a:t> </a:t>
                </a:r>
                <a:r>
                  <a:rPr lang="en-US" altLang="zh-CN" dirty="0"/>
                  <a:t>majority</a:t>
                </a:r>
                <a:r>
                  <a:rPr lang="zh-CN" altLang="en-US" dirty="0"/>
                  <a:t> </a:t>
                </a:r>
                <a:r>
                  <a:rPr lang="en-US" altLang="zh-CN" dirty="0"/>
                  <a:t>voting</a:t>
                </a:r>
              </a:p>
              <a:p>
                <a:pPr marL="0" indent="0" algn="ctr">
                  <a:buNone/>
                </a:pPr>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en-US" altLang="zh-CN" b="0" i="1" smtClean="0">
                                <a:latin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∈{+1,−1}</m:t>
                            </m:r>
                          </m:lim>
                        </m:limLow>
                      </m:fName>
                      <m:e>
                        <m:nary>
                          <m:naryPr>
                            <m:chr m:val="∑"/>
                            <m:limLoc m:val="subSup"/>
                            <m:ctrlPr>
                              <a:rPr lang="is-I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r>
                              <a:rPr lang="en-US" altLang="zh-CN" i="1">
                                <a:latin typeface="Cambria Math" panose="02040503050406030204" pitchFamily="18" charset="0"/>
                                <a:ea typeface="Cambria Math" panose="02040503050406030204" pitchFamily="18" charset="0"/>
                                <a:cs typeface="Cambria Math" panose="02040503050406030204" pitchFamily="18" charset="0"/>
                              </a:rPr>
                              <m:t>𝕀</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𝑦</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e>
                    </m:func>
                  </m:oMath>
                </a14:m>
                <a:r>
                  <a:rPr lang="zh-CN" altLang="en-US" dirty="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116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Bagging</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1"/>
                <a:ext cx="7924800" cy="3962400"/>
              </a:xfrm>
              <a:ln>
                <a:solidFill>
                  <a:schemeClr val="tx1"/>
                </a:solidFill>
              </a:ln>
            </p:spPr>
            <p:txBody>
              <a:bodyPr>
                <a:normAutofit/>
              </a:bodyPr>
              <a:lstStyle/>
              <a:p>
                <a:pPr marL="0" indent="0">
                  <a:buNone/>
                </a:pPr>
                <a:r>
                  <a:rPr lang="en-US" altLang="zh-CN" sz="2600" b="1" dirty="0"/>
                  <a:t>Input</a:t>
                </a:r>
                <a:r>
                  <a:rPr lang="en-US" altLang="zh-CN" sz="2600" dirty="0"/>
                  <a:t>: </a:t>
                </a:r>
                <a14:m>
                  <m:oMath xmlns:m="http://schemas.openxmlformats.org/officeDocument/2006/math">
                    <m:r>
                      <a:rPr lang="en-US" altLang="zh-CN" sz="2600" i="1">
                        <a:latin typeface="Cambria Math" panose="02040503050406030204" pitchFamily="18" charset="0"/>
                      </a:rPr>
                      <m:t>𝐷</m:t>
                    </m:r>
                    <m:r>
                      <a:rPr lang="en-US" altLang="zh-CN" sz="2600" i="1">
                        <a:latin typeface="Cambria Math" panose="02040503050406030204" pitchFamily="18" charset="0"/>
                      </a:rPr>
                      <m:t>={</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e>
                    </m:d>
                    <m:r>
                      <a:rPr lang="en-US" altLang="zh-CN" sz="2600" i="1">
                        <a:latin typeface="Cambria Math" panose="02040503050406030204" pitchFamily="18" charset="0"/>
                      </a:rPr>
                      <m:t>,</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2</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2</m:t>
                                </m:r>
                              </m:e>
                            </m:d>
                          </m:sup>
                        </m:sSup>
                      </m:e>
                    </m:d>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𝑚</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𝑚</m:t>
                            </m:r>
                          </m:e>
                        </m:d>
                      </m:sup>
                    </m:sSup>
                    <m:r>
                      <a:rPr lang="en-US" altLang="zh-CN" sz="2600" i="1">
                        <a:latin typeface="Cambria Math" panose="02040503050406030204" pitchFamily="18" charset="0"/>
                      </a:rPr>
                      <m:t>)}</m:t>
                    </m:r>
                  </m:oMath>
                </a14:m>
                <a:r>
                  <a:rPr lang="zh-CN" altLang="en-US" sz="2600" dirty="0"/>
                  <a:t>   </a:t>
                </a:r>
                <a:endParaRPr lang="en-US" altLang="zh-CN" sz="2600" dirty="0"/>
              </a:p>
              <a:p>
                <a:pPr marL="0" indent="0">
                  <a:buNone/>
                </a:pPr>
                <a:r>
                  <a:rPr lang="zh-CN" altLang="en-US" sz="2600" dirty="0"/>
                  <a:t>            </a:t>
                </a:r>
                <a:r>
                  <a:rPr lang="en-US" altLang="zh-CN" sz="2600" dirty="0"/>
                  <a:t>Base</a:t>
                </a:r>
                <a:r>
                  <a:rPr lang="zh-CN" altLang="en-US" sz="2600" dirty="0"/>
                  <a:t> </a:t>
                </a:r>
                <a:r>
                  <a:rPr lang="en-US" altLang="zh-CN" sz="2600" dirty="0"/>
                  <a:t>learning</a:t>
                </a:r>
                <a:r>
                  <a:rPr lang="zh-CN" altLang="en-US" sz="2600" dirty="0"/>
                  <a:t> </a:t>
                </a:r>
                <a:r>
                  <a:rPr lang="en-US" altLang="zh-CN" sz="2600" dirty="0"/>
                  <a:t>algorithm</a:t>
                </a:r>
                <a:r>
                  <a:rPr lang="zh-CN" altLang="en-US" sz="2600" dirty="0"/>
                  <a:t> </a:t>
                </a:r>
                <a14:m>
                  <m:oMath xmlns:m="http://schemas.openxmlformats.org/officeDocument/2006/math">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ℒ</m:t>
                    </m:r>
                  </m:oMath>
                </a14:m>
                <a:endParaRPr lang="en-US" altLang="zh-CN" sz="2600" b="0" dirty="0">
                  <a:ea typeface="Cambria Math" panose="02040503050406030204" pitchFamily="18" charset="0"/>
                  <a:cs typeface="Cambria Math" panose="02040503050406030204" pitchFamily="18" charset="0"/>
                </a:endParaRPr>
              </a:p>
              <a:p>
                <a:pPr marL="0" indent="0">
                  <a:buNone/>
                </a:pPr>
                <a:r>
                  <a:rPr lang="zh-CN" altLang="en-US" sz="2600" dirty="0"/>
                  <a:t>            </a:t>
                </a:r>
                <a:r>
                  <a:rPr lang="en-US" altLang="zh-CN" sz="2600" dirty="0"/>
                  <a:t>Number</a:t>
                </a:r>
                <a:r>
                  <a:rPr lang="zh-CN" altLang="en-US" sz="2600" dirty="0"/>
                  <a:t> </a:t>
                </a:r>
                <a:r>
                  <a:rPr lang="en-US" altLang="zh-CN" sz="2600" dirty="0"/>
                  <a:t>of</a:t>
                </a:r>
                <a:r>
                  <a:rPr lang="zh-CN" altLang="en-US" sz="2600" dirty="0"/>
                  <a:t> </a:t>
                </a:r>
                <a:r>
                  <a:rPr lang="en-US" altLang="zh-CN" sz="2600" dirty="0"/>
                  <a:t>learning</a:t>
                </a:r>
                <a:r>
                  <a:rPr lang="zh-CN" altLang="en-US" sz="2600" dirty="0"/>
                  <a:t> </a:t>
                </a:r>
                <a:r>
                  <a:rPr lang="en-US" altLang="zh-CN" sz="2600" dirty="0"/>
                  <a:t>rounds</a:t>
                </a:r>
                <a:r>
                  <a:rPr lang="zh-CN" altLang="en-US" sz="2600" dirty="0"/>
                  <a:t> </a:t>
                </a:r>
                <a14:m>
                  <m:oMath xmlns:m="http://schemas.openxmlformats.org/officeDocument/2006/math">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𝑇</m:t>
                    </m:r>
                  </m:oMath>
                </a14:m>
                <a:endParaRPr lang="en-US" sz="2600" dirty="0"/>
              </a:p>
              <a:p>
                <a:pPr marL="0" indent="0">
                  <a:buNone/>
                </a:pPr>
                <a:r>
                  <a:rPr lang="en-US" altLang="zh-CN" sz="2600" b="1" dirty="0"/>
                  <a:t>Process</a:t>
                </a:r>
                <a:r>
                  <a:rPr lang="en-US" altLang="zh-CN" sz="2600" dirty="0"/>
                  <a:t>:</a:t>
                </a:r>
              </a:p>
              <a:p>
                <a:pPr marL="0" indent="0">
                  <a:buNone/>
                </a:pPr>
                <a:r>
                  <a:rPr lang="en-US" altLang="zh-CN" sz="2600" dirty="0"/>
                  <a:t>for</a:t>
                </a:r>
                <a:r>
                  <a:rPr lang="zh-CN" altLang="en-US" sz="2600" dirty="0"/>
                  <a:t> </a:t>
                </a:r>
                <a14:m>
                  <m:oMath xmlns:m="http://schemas.openxmlformats.org/officeDocument/2006/math">
                    <m:r>
                      <a:rPr lang="en-US" altLang="zh-CN" sz="2600" b="0" i="1" smtClean="0">
                        <a:latin typeface="Cambria Math" panose="02040503050406030204" pitchFamily="18" charset="0"/>
                      </a:rPr>
                      <m:t>𝑡</m:t>
                    </m:r>
                    <m:r>
                      <a:rPr lang="en-US" altLang="zh-CN" sz="2600" b="0" i="1" smtClean="0">
                        <a:latin typeface="Cambria Math" panose="02040503050406030204" pitchFamily="18" charset="0"/>
                      </a:rPr>
                      <m:t>=1,2,…,</m:t>
                    </m:r>
                    <m:r>
                      <a:rPr lang="en-US" altLang="zh-CN" sz="2600" b="0" i="1" smtClean="0">
                        <a:latin typeface="Cambria Math" panose="02040503050406030204" pitchFamily="18" charset="0"/>
                      </a:rPr>
                      <m:t>𝑇</m:t>
                    </m:r>
                  </m:oMath>
                </a14:m>
                <a:r>
                  <a:rPr lang="en-US" altLang="zh-CN" sz="2600" dirty="0"/>
                  <a:t>:</a:t>
                </a:r>
              </a:p>
              <a:p>
                <a:pPr marL="0" indent="0">
                  <a:buNone/>
                </a:pPr>
                <a:r>
                  <a:rPr lang="zh-CN" altLang="en-US" sz="2600" dirty="0"/>
                  <a:t>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𝐷</m:t>
                        </m:r>
                      </m:e>
                      <m:sub>
                        <m:r>
                          <a:rPr lang="en-US" altLang="zh-CN" sz="2600" b="0" i="1" smtClean="0">
                            <a:latin typeface="Cambria Math" panose="02040503050406030204" pitchFamily="18" charset="0"/>
                          </a:rPr>
                          <m:t>𝑡</m:t>
                        </m:r>
                      </m:sub>
                    </m:s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𝐵𝑜𝑜𝑡𝑠𝑡𝑟𝑎𝑝</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𝐷</m:t>
                    </m:r>
                    <m:r>
                      <a:rPr lang="en-US" altLang="zh-CN" sz="2600" b="0" i="1" smtClean="0">
                        <a:latin typeface="Cambria Math" panose="02040503050406030204" pitchFamily="18" charset="0"/>
                      </a:rPr>
                      <m:t>)</m:t>
                    </m:r>
                  </m:oMath>
                </a14:m>
                <a:endParaRPr lang="en-US" altLang="zh-CN" sz="2600" dirty="0"/>
              </a:p>
              <a:p>
                <a:pPr marL="0" indent="0">
                  <a:buNone/>
                </a:pPr>
                <a:r>
                  <a:rPr lang="zh-CN" altLang="en-US" sz="2600" dirty="0"/>
                  <a:t>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h</m:t>
                        </m:r>
                      </m:e>
                      <m:sub>
                        <m:r>
                          <a:rPr lang="en-US" altLang="zh-CN" sz="2600" b="0" i="1" smtClean="0">
                            <a:latin typeface="Cambria Math" panose="02040503050406030204" pitchFamily="18" charset="0"/>
                          </a:rPr>
                          <m:t>𝑡</m:t>
                        </m:r>
                      </m:sub>
                    </m:sSub>
                    <m:r>
                      <a:rPr lang="en-US" altLang="zh-CN" sz="2600" b="0" i="1" smtClean="0">
                        <a:latin typeface="Cambria Math" panose="02040503050406030204" pitchFamily="18" charset="0"/>
                      </a:rPr>
                      <m:t>=</m:t>
                    </m:r>
                  </m:oMath>
                </a14:m>
                <a:r>
                  <a:rPr lang="zh-CN" altLang="en-US" sz="2600" dirty="0"/>
                  <a:t>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Cambria Math" panose="02040503050406030204" pitchFamily="18" charset="0"/>
                      </a:rPr>
                      <m:t>ℒ</m:t>
                    </m:r>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sub>
                    </m:sSub>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oMath>
                </a14:m>
                <a:endParaRPr lang="en-US" sz="2600" dirty="0"/>
              </a:p>
              <a:p>
                <a:pPr marL="0" indent="0">
                  <a:buNone/>
                </a:pPr>
                <a:r>
                  <a:rPr lang="en-US" altLang="zh-CN" sz="2600" b="1" dirty="0"/>
                  <a:t>Output</a:t>
                </a:r>
                <a:r>
                  <a:rPr lang="en-US" altLang="zh-CN" sz="2600" dirty="0"/>
                  <a:t>:</a:t>
                </a:r>
                <a:r>
                  <a:rPr lang="zh-CN" altLang="en-US" sz="2600" dirty="0"/>
                  <a:t> </a:t>
                </a:r>
                <a14:m>
                  <m:oMath xmlns:m="http://schemas.openxmlformats.org/officeDocument/2006/math">
                    <m:r>
                      <a:rPr lang="en-US" altLang="zh-CN" sz="2600" i="1">
                        <a:latin typeface="Cambria Math" panose="02040503050406030204" pitchFamily="18" charset="0"/>
                      </a:rPr>
                      <m:t>𝐻</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e>
                    </m:d>
                    <m:r>
                      <a:rPr lang="en-US" altLang="zh-CN" sz="2600" i="1">
                        <a:latin typeface="Cambria Math" panose="02040503050406030204" pitchFamily="18" charset="0"/>
                      </a:rPr>
                      <m:t>=</m:t>
                    </m:r>
                    <m:func>
                      <m:funcPr>
                        <m:ctrlPr>
                          <a:rPr lang="en-US" altLang="zh-CN" sz="2600" i="1">
                            <a:latin typeface="Cambria Math" panose="02040503050406030204" pitchFamily="18" charset="0"/>
                          </a:rPr>
                        </m:ctrlPr>
                      </m:funcPr>
                      <m:fName>
                        <m:limLow>
                          <m:limLowPr>
                            <m:ctrlPr>
                              <a:rPr lang="en-US" altLang="zh-CN" sz="2600" i="1">
                                <a:latin typeface="Cambria Math" panose="02040503050406030204" pitchFamily="18" charset="0"/>
                              </a:rPr>
                            </m:ctrlPr>
                          </m:limLowPr>
                          <m:e>
                            <m:r>
                              <m:rPr>
                                <m:sty m:val="p"/>
                              </m:rPr>
                              <a:rPr lang="en-US" altLang="zh-CN" sz="2600">
                                <a:latin typeface="Cambria Math" panose="02040503050406030204" pitchFamily="18" charset="0"/>
                              </a:rPr>
                              <m:t>argmax</m:t>
                            </m:r>
                          </m:e>
                          <m:lim>
                            <m:r>
                              <a:rPr lang="en-US" altLang="zh-CN" sz="2600" i="1">
                                <a:latin typeface="Cambria Math" panose="02040503050406030204" pitchFamily="18" charset="0"/>
                              </a:rPr>
                              <m:t>𝑦</m:t>
                            </m:r>
                            <m:r>
                              <a:rPr lang="en-US" altLang="zh-CN" sz="2600" i="1">
                                <a:latin typeface="Cambria Math" panose="02040503050406030204" pitchFamily="18" charset="0"/>
                                <a:ea typeface="Cambria Math" panose="02040503050406030204" pitchFamily="18" charset="0"/>
                                <a:cs typeface="Cambria Math" panose="02040503050406030204" pitchFamily="18" charset="0"/>
                              </a:rPr>
                              <m:t>∈{+1,−1}</m:t>
                            </m:r>
                          </m:lim>
                        </m:limLow>
                      </m:fName>
                      <m:e>
                        <m:nary>
                          <m:naryPr>
                            <m:chr m:val="∑"/>
                            <m:limLoc m:val="subSup"/>
                            <m:ctrlPr>
                              <a:rPr lang="is-IS" altLang="zh-CN" sz="2600" i="1">
                                <a:latin typeface="Cambria Math" panose="02040503050406030204" pitchFamily="18" charset="0"/>
                              </a:rPr>
                            </m:ctrlPr>
                          </m:naryPr>
                          <m:sub>
                            <m:r>
                              <m:rPr>
                                <m:brk m:alnAt="25"/>
                              </m:rPr>
                              <a:rPr lang="en-US" altLang="zh-CN" sz="2600" i="1">
                                <a:latin typeface="Cambria Math" panose="02040503050406030204" pitchFamily="18" charset="0"/>
                              </a:rPr>
                              <m:t>𝑡</m:t>
                            </m:r>
                            <m:r>
                              <a:rPr lang="en-US" altLang="zh-CN" sz="2600" i="1">
                                <a:latin typeface="Cambria Math" panose="02040503050406030204" pitchFamily="18" charset="0"/>
                              </a:rPr>
                              <m:t>=1</m:t>
                            </m:r>
                          </m:sub>
                          <m:sup>
                            <m:r>
                              <a:rPr lang="en-US" altLang="zh-CN" sz="2600" i="1">
                                <a:latin typeface="Cambria Math" panose="02040503050406030204" pitchFamily="18" charset="0"/>
                              </a:rPr>
                              <m:t>𝑇</m:t>
                            </m:r>
                          </m:sup>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𝕀</m:t>
                            </m:r>
                            <m:r>
                              <a:rPr lang="en-US" altLang="zh-CN" sz="2600" i="1">
                                <a:latin typeface="Cambria Math" panose="02040503050406030204" pitchFamily="18" charset="0"/>
                                <a:ea typeface="Cambria Math" panose="02040503050406030204" pitchFamily="18" charset="0"/>
                                <a:cs typeface="Cambria Math" panose="02040503050406030204" pitchFamily="18" charset="0"/>
                              </a:rPr>
                              <m:t>(</m:t>
                            </m:r>
                            <m:r>
                              <a:rPr lang="en-US" altLang="zh-CN" sz="2600" i="1">
                                <a:latin typeface="Cambria Math" panose="02040503050406030204" pitchFamily="18" charset="0"/>
                                <a:ea typeface="Cambria Math" panose="02040503050406030204" pitchFamily="18" charset="0"/>
                                <a:cs typeface="Cambria Math" panose="02040503050406030204" pitchFamily="18" charset="0"/>
                              </a:rPr>
                              <m:t>𝑦</m:t>
                            </m:r>
                            <m:r>
                              <a:rPr lang="en-US" altLang="zh-CN" sz="26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h</m:t>
                                </m:r>
                              </m:e>
                              <m:sub>
                                <m:r>
                                  <a:rPr lang="en-US" altLang="zh-CN" sz="2600" i="1">
                                    <a:latin typeface="Cambria Math" panose="02040503050406030204" pitchFamily="18" charset="0"/>
                                  </a:rPr>
                                  <m:t>𝑡</m:t>
                                </m:r>
                              </m:sub>
                            </m:sSub>
                            <m:r>
                              <a:rPr lang="en-US" altLang="zh-CN" sz="2600" i="1">
                                <a:latin typeface="Cambria Math" panose="02040503050406030204" pitchFamily="18" charset="0"/>
                              </a:rPr>
                              <m:t>(</m:t>
                            </m:r>
                            <m:r>
                              <a:rPr lang="en-US" altLang="zh-CN" sz="2600" i="1">
                                <a:latin typeface="Cambria Math" panose="02040503050406030204" pitchFamily="18" charset="0"/>
                              </a:rPr>
                              <m:t>𝑥</m:t>
                            </m:r>
                            <m:r>
                              <a:rPr lang="en-US" altLang="zh-CN" sz="2600" i="1">
                                <a:latin typeface="Cambria Math" panose="02040503050406030204" pitchFamily="18" charset="0"/>
                              </a:rPr>
                              <m:t>))</m:t>
                            </m:r>
                          </m:e>
                        </m:nary>
                      </m:e>
                    </m:func>
                  </m:oMath>
                </a14:m>
                <a:r>
                  <a:rPr lang="zh-CN" altLang="en-US" sz="2600" dirty="0"/>
                  <a:t> </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1"/>
                <a:ext cx="7924800" cy="3962400"/>
              </a:xfrm>
              <a:blipFill>
                <a:blip r:embed="rId2"/>
                <a:stretch>
                  <a:fillRect l="-1278" b="-15924"/>
                </a:stretch>
              </a:blipFill>
              <a:ln>
                <a:solidFill>
                  <a:schemeClr val="tx1"/>
                </a:solidFill>
              </a:ln>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Bagging</a:t>
            </a:r>
            <a:r>
              <a:rPr lang="zh-CN" altLang="en-US" dirty="0">
                <a:sym typeface="+mn-ea"/>
              </a:rPr>
              <a:t> </a:t>
            </a:r>
            <a:r>
              <a:rPr lang="en-US" altLang="zh-CN" dirty="0">
                <a:sym typeface="+mn-ea"/>
              </a:rPr>
              <a:t>Illustration</a:t>
            </a:r>
            <a:endParaRPr lang="en-US"/>
          </a:p>
        </p:txBody>
      </p:sp>
      <p:sp>
        <p:nvSpPr>
          <p:cNvPr id="4" name="Slide Number Placeholder 3"/>
          <p:cNvSpPr>
            <a:spLocks noGrp="1"/>
          </p:cNvSpPr>
          <p:nvPr>
            <p:ph type="sldNum" sz="quarter" idx="12"/>
          </p:nvPr>
        </p:nvSpPr>
        <p:spPr/>
        <p:txBody>
          <a:bodyPr/>
          <a:lstStyle/>
          <a:p>
            <a:fld id="{EEE6BDDF-0D5D-437D-825C-0A2F32864773}" type="slidenum">
              <a:rPr lang="zh-CN" altLang="en-US" smtClean="0"/>
              <a:t>107</a:t>
            </a:fld>
            <a:endParaRPr lang="en-US" altLang="zh-CN"/>
          </a:p>
        </p:txBody>
      </p:sp>
      <p:grpSp>
        <p:nvGrpSpPr>
          <p:cNvPr id="18" name="Group 17"/>
          <p:cNvGrpSpPr/>
          <p:nvPr/>
        </p:nvGrpSpPr>
        <p:grpSpPr>
          <a:xfrm>
            <a:off x="2667000" y="1327512"/>
            <a:ext cx="2994095" cy="2057400"/>
            <a:chOff x="1066800" y="1447800"/>
            <a:chExt cx="2994095" cy="2057400"/>
          </a:xfrm>
        </p:grpSpPr>
        <p:sp>
          <p:nvSpPr>
            <p:cNvPr id="6" name="Rectangle 5"/>
            <p:cNvSpPr/>
            <p:nvPr>
              <p:custDataLst>
                <p:tags r:id="rId42"/>
              </p:custDataLst>
            </p:nvPr>
          </p:nvSpPr>
          <p:spPr>
            <a:xfrm>
              <a:off x="1066800" y="1524000"/>
              <a:ext cx="2994095" cy="19812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custDataLst>
                    <p:tags r:id="rId43"/>
                  </p:custDataLst>
                </p:nvPr>
              </p:nvSpPr>
              <p:spPr>
                <a:xfrm>
                  <a:off x="1219200" y="1965700"/>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custDataLst>
                    <p:tags r:id="rId55"/>
                  </p:custDataLst>
                </p:nvPr>
              </p:nvSpPr>
              <p:spPr>
                <a:xfrm>
                  <a:off x="1219200" y="1965700"/>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custDataLst>
                    <p:tags r:id="rId44"/>
                  </p:custDataLst>
                </p:nvPr>
              </p:nvSpPr>
              <p:spPr>
                <a:xfrm>
                  <a:off x="2286000" y="14478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custDataLst>
                    <p:tags r:id="rId57"/>
                  </p:custDataLst>
                </p:nvPr>
              </p:nvSpPr>
              <p:spPr>
                <a:xfrm>
                  <a:off x="2286000" y="1447800"/>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custDataLst>
                    <p:tags r:id="rId45"/>
                  </p:custDataLst>
                </p:nvPr>
              </p:nvSpPr>
              <p:spPr>
                <a:xfrm>
                  <a:off x="1371600" y="23738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9" name="TextBox 8"/>
                <p:cNvSpPr txBox="1">
                  <a:spLocks noRot="1" noChangeAspect="1" noMove="1" noResize="1" noEditPoints="1" noAdjustHandles="1" noChangeArrowheads="1" noChangeShapeType="1" noTextEdit="1"/>
                </p:cNvSpPr>
                <p:nvPr>
                  <p:custDataLst>
                    <p:tags r:id="rId59"/>
                  </p:custDataLst>
                </p:nvPr>
              </p:nvSpPr>
              <p:spPr>
                <a:xfrm>
                  <a:off x="1371600" y="23738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custDataLst>
                    <p:tags r:id="rId46"/>
                  </p:custDataLst>
                </p:nvPr>
              </p:nvSpPr>
              <p:spPr>
                <a:xfrm>
                  <a:off x="1524000" y="2983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custDataLst>
                    <p:tags r:id="rId60"/>
                  </p:custDataLst>
                </p:nvPr>
              </p:nvSpPr>
              <p:spPr>
                <a:xfrm>
                  <a:off x="1524000" y="2983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custDataLst>
                    <p:tags r:id="rId47"/>
                  </p:custDataLst>
                </p:nvPr>
              </p:nvSpPr>
              <p:spPr>
                <a:xfrm>
                  <a:off x="2348002" y="2118100"/>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custDataLst>
                    <p:tags r:id="rId61"/>
                  </p:custDataLst>
                </p:nvPr>
              </p:nvSpPr>
              <p:spPr>
                <a:xfrm>
                  <a:off x="2348002" y="2118100"/>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custDataLst>
                    <p:tags r:id="rId48"/>
                  </p:custDataLst>
                </p:nvPr>
              </p:nvSpPr>
              <p:spPr>
                <a:xfrm>
                  <a:off x="2043202" y="2602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custDataLst>
                    <p:tags r:id="rId62"/>
                  </p:custDataLst>
                </p:nvPr>
              </p:nvSpPr>
              <p:spPr>
                <a:xfrm>
                  <a:off x="2043202" y="2602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custDataLst>
                    <p:tags r:id="rId49"/>
                  </p:custDataLst>
                </p:nvPr>
              </p:nvSpPr>
              <p:spPr>
                <a:xfrm>
                  <a:off x="2729002" y="30596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custDataLst>
                    <p:tags r:id="rId63"/>
                  </p:custDataLst>
                </p:nvPr>
              </p:nvSpPr>
              <p:spPr>
                <a:xfrm>
                  <a:off x="2729002" y="30596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50"/>
                  </p:custDataLst>
                </p:nvPr>
              </p:nvSpPr>
              <p:spPr>
                <a:xfrm>
                  <a:off x="2766524" y="16719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custDataLst>
                    <p:tags r:id="rId64"/>
                  </p:custDataLst>
                </p:nvPr>
              </p:nvSpPr>
              <p:spPr>
                <a:xfrm>
                  <a:off x="2766524" y="16719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custDataLst>
                    <p:tags r:id="rId51"/>
                  </p:custDataLst>
                </p:nvPr>
              </p:nvSpPr>
              <p:spPr>
                <a:xfrm>
                  <a:off x="2667000" y="22815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custDataLst>
                    <p:tags r:id="rId65"/>
                  </p:custDataLst>
                </p:nvPr>
              </p:nvSpPr>
              <p:spPr>
                <a:xfrm>
                  <a:off x="2667000" y="22815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custDataLst>
                    <p:tags r:id="rId52"/>
                  </p:custDataLst>
                </p:nvPr>
              </p:nvSpPr>
              <p:spPr>
                <a:xfrm>
                  <a:off x="3276600" y="288667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custDataLst>
                    <p:tags r:id="rId66"/>
                  </p:custDataLst>
                </p:nvPr>
              </p:nvSpPr>
              <p:spPr>
                <a:xfrm>
                  <a:off x="3276600" y="2886670"/>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custDataLst>
                    <p:tags r:id="rId53"/>
                  </p:custDataLst>
                </p:nvPr>
              </p:nvSpPr>
              <p:spPr>
                <a:xfrm>
                  <a:off x="3550819" y="19657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custDataLst>
                    <p:tags r:id="rId67"/>
                  </p:custDataLst>
                </p:nvPr>
              </p:nvSpPr>
              <p:spPr>
                <a:xfrm>
                  <a:off x="3550819" y="1965700"/>
                  <a:ext cx="460375" cy="460375"/>
                </a:xfrm>
                <a:prstGeom prst="rect">
                  <a:avLst/>
                </a:prstGeom>
                <a:blipFill rotWithShape="1">
                  <a:blip r:embed="rId58"/>
                </a:blipFill>
              </p:spPr>
              <p:txBody>
                <a:bodyPr/>
                <a:lstStyle/>
                <a:p>
                  <a:r>
                    <a:rPr lang="en-US" altLang="en-US">
                      <a:noFill/>
                    </a:rPr>
                    <a:t> </a:t>
                  </a:r>
                </a:p>
              </p:txBody>
            </p:sp>
          </mc:Fallback>
        </mc:AlternateContent>
      </p:grpSp>
      <p:grpSp>
        <p:nvGrpSpPr>
          <p:cNvPr id="19" name="Group 18"/>
          <p:cNvGrpSpPr/>
          <p:nvPr/>
        </p:nvGrpSpPr>
        <p:grpSpPr>
          <a:xfrm>
            <a:off x="1568083" y="3733800"/>
            <a:ext cx="2994095" cy="2057400"/>
            <a:chOff x="1066800" y="1447800"/>
            <a:chExt cx="2994095" cy="2057400"/>
          </a:xfrm>
        </p:grpSpPr>
        <p:sp>
          <p:nvSpPr>
            <p:cNvPr id="20" name="Rectangle 19"/>
            <p:cNvSpPr/>
            <p:nvPr>
              <p:custDataLst>
                <p:tags r:id="rId33"/>
              </p:custDataLst>
            </p:nvPr>
          </p:nvSpPr>
          <p:spPr>
            <a:xfrm>
              <a:off x="1066800" y="1524000"/>
              <a:ext cx="2994095" cy="19812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custDataLst>
                    <p:tags r:id="rId34"/>
                  </p:custDataLst>
                </p:nvPr>
              </p:nvSpPr>
              <p:spPr>
                <a:xfrm>
                  <a:off x="1219200" y="1965700"/>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21" name="TextBox 20"/>
                <p:cNvSpPr txBox="1">
                  <a:spLocks noRot="1" noChangeAspect="1" noMove="1" noResize="1" noEditPoints="1" noAdjustHandles="1" noChangeArrowheads="1" noChangeShapeType="1" noTextEdit="1"/>
                </p:cNvSpPr>
                <p:nvPr>
                  <p:custDataLst>
                    <p:tags r:id="rId68"/>
                  </p:custDataLst>
                </p:nvPr>
              </p:nvSpPr>
              <p:spPr>
                <a:xfrm>
                  <a:off x="1219200" y="1965700"/>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custDataLst>
                    <p:tags r:id="rId35"/>
                  </p:custDataLst>
                </p:nvPr>
              </p:nvSpPr>
              <p:spPr>
                <a:xfrm>
                  <a:off x="2286000" y="14478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custDataLst>
                    <p:tags r:id="rId69"/>
                  </p:custDataLst>
                </p:nvPr>
              </p:nvSpPr>
              <p:spPr>
                <a:xfrm>
                  <a:off x="2286000" y="1447800"/>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custDataLst>
                    <p:tags r:id="rId36"/>
                  </p:custDataLst>
                </p:nvPr>
              </p:nvSpPr>
              <p:spPr>
                <a:xfrm>
                  <a:off x="1371600" y="23738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23" name="TextBox 22"/>
                <p:cNvSpPr txBox="1">
                  <a:spLocks noRot="1" noChangeAspect="1" noMove="1" noResize="1" noEditPoints="1" noAdjustHandles="1" noChangeArrowheads="1" noChangeShapeType="1" noTextEdit="1"/>
                </p:cNvSpPr>
                <p:nvPr>
                  <p:custDataLst>
                    <p:tags r:id="rId70"/>
                  </p:custDataLst>
                </p:nvPr>
              </p:nvSpPr>
              <p:spPr>
                <a:xfrm>
                  <a:off x="1371600" y="23738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custDataLst>
                    <p:tags r:id="rId37"/>
                  </p:custDataLst>
                </p:nvPr>
              </p:nvSpPr>
              <p:spPr>
                <a:xfrm>
                  <a:off x="1524000" y="2983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24" name="TextBox 23"/>
                <p:cNvSpPr txBox="1">
                  <a:spLocks noRot="1" noChangeAspect="1" noMove="1" noResize="1" noEditPoints="1" noAdjustHandles="1" noChangeArrowheads="1" noChangeShapeType="1" noTextEdit="1"/>
                </p:cNvSpPr>
                <p:nvPr>
                  <p:custDataLst>
                    <p:tags r:id="rId71"/>
                  </p:custDataLst>
                </p:nvPr>
              </p:nvSpPr>
              <p:spPr>
                <a:xfrm>
                  <a:off x="1524000" y="2983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custDataLst>
                    <p:tags r:id="rId38"/>
                  </p:custDataLst>
                </p:nvPr>
              </p:nvSpPr>
              <p:spPr>
                <a:xfrm>
                  <a:off x="2729002" y="30596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27" name="TextBox 26"/>
                <p:cNvSpPr txBox="1">
                  <a:spLocks noRot="1" noChangeAspect="1" noMove="1" noResize="1" noEditPoints="1" noAdjustHandles="1" noChangeArrowheads="1" noChangeShapeType="1" noTextEdit="1"/>
                </p:cNvSpPr>
                <p:nvPr>
                  <p:custDataLst>
                    <p:tags r:id="rId72"/>
                  </p:custDataLst>
                </p:nvPr>
              </p:nvSpPr>
              <p:spPr>
                <a:xfrm>
                  <a:off x="2729002" y="30596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custDataLst>
                    <p:tags r:id="rId39"/>
                  </p:custDataLst>
                </p:nvPr>
              </p:nvSpPr>
              <p:spPr>
                <a:xfrm>
                  <a:off x="2766524" y="16719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custDataLst>
                    <p:tags r:id="rId73"/>
                  </p:custDataLst>
                </p:nvPr>
              </p:nvSpPr>
              <p:spPr>
                <a:xfrm>
                  <a:off x="2766524" y="16719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custDataLst>
                    <p:tags r:id="rId40"/>
                  </p:custDataLst>
                </p:nvPr>
              </p:nvSpPr>
              <p:spPr>
                <a:xfrm>
                  <a:off x="2667000" y="22815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custDataLst>
                    <p:tags r:id="rId74"/>
                  </p:custDataLst>
                </p:nvPr>
              </p:nvSpPr>
              <p:spPr>
                <a:xfrm>
                  <a:off x="2667000" y="22815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custDataLst>
                    <p:tags r:id="rId41"/>
                  </p:custDataLst>
                </p:nvPr>
              </p:nvSpPr>
              <p:spPr>
                <a:xfrm>
                  <a:off x="3550819" y="19657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custDataLst>
                    <p:tags r:id="rId75"/>
                  </p:custDataLst>
                </p:nvPr>
              </p:nvSpPr>
              <p:spPr>
                <a:xfrm>
                  <a:off x="3550819" y="1965700"/>
                  <a:ext cx="460375" cy="460375"/>
                </a:xfrm>
                <a:prstGeom prst="rect">
                  <a:avLst/>
                </a:prstGeom>
                <a:blipFill rotWithShape="1">
                  <a:blip r:embed="rId58"/>
                </a:blipFill>
              </p:spPr>
              <p:txBody>
                <a:bodyPr/>
                <a:lstStyle/>
                <a:p>
                  <a:r>
                    <a:rPr lang="en-US" altLang="en-US">
                      <a:noFill/>
                    </a:rPr>
                    <a:t> </a:t>
                  </a:r>
                </a:p>
              </p:txBody>
            </p:sp>
          </mc:Fallback>
        </mc:AlternateContent>
      </p:grpSp>
      <p:grpSp>
        <p:nvGrpSpPr>
          <p:cNvPr id="32" name="Group 31"/>
          <p:cNvGrpSpPr/>
          <p:nvPr/>
        </p:nvGrpSpPr>
        <p:grpSpPr>
          <a:xfrm>
            <a:off x="4608997" y="3809846"/>
            <a:ext cx="2994095" cy="1981200"/>
            <a:chOff x="1066800" y="1524000"/>
            <a:chExt cx="2994095" cy="1981200"/>
          </a:xfrm>
        </p:grpSpPr>
        <p:sp>
          <p:nvSpPr>
            <p:cNvPr id="33" name="Rectangle 32"/>
            <p:cNvSpPr/>
            <p:nvPr>
              <p:custDataLst>
                <p:tags r:id="rId25"/>
              </p:custDataLst>
            </p:nvPr>
          </p:nvSpPr>
          <p:spPr>
            <a:xfrm>
              <a:off x="1066800" y="1524000"/>
              <a:ext cx="2994095" cy="19812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custDataLst>
                    <p:tags r:id="rId26"/>
                  </p:custDataLst>
                </p:nvPr>
              </p:nvSpPr>
              <p:spPr>
                <a:xfrm>
                  <a:off x="1371600" y="23738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36" name="TextBox 35"/>
                <p:cNvSpPr txBox="1">
                  <a:spLocks noRot="1" noChangeAspect="1" noMove="1" noResize="1" noEditPoints="1" noAdjustHandles="1" noChangeArrowheads="1" noChangeShapeType="1" noTextEdit="1"/>
                </p:cNvSpPr>
                <p:nvPr>
                  <p:custDataLst>
                    <p:tags r:id="rId76"/>
                  </p:custDataLst>
                </p:nvPr>
              </p:nvSpPr>
              <p:spPr>
                <a:xfrm>
                  <a:off x="1371600" y="23738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custDataLst>
                    <p:tags r:id="rId27"/>
                  </p:custDataLst>
                </p:nvPr>
              </p:nvSpPr>
              <p:spPr>
                <a:xfrm>
                  <a:off x="1524000" y="2983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37" name="TextBox 36"/>
                <p:cNvSpPr txBox="1">
                  <a:spLocks noRot="1" noChangeAspect="1" noMove="1" noResize="1" noEditPoints="1" noAdjustHandles="1" noChangeArrowheads="1" noChangeShapeType="1" noTextEdit="1"/>
                </p:cNvSpPr>
                <p:nvPr>
                  <p:custDataLst>
                    <p:tags r:id="rId77"/>
                  </p:custDataLst>
                </p:nvPr>
              </p:nvSpPr>
              <p:spPr>
                <a:xfrm>
                  <a:off x="1524000" y="2983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custDataLst>
                    <p:tags r:id="rId28"/>
                  </p:custDataLst>
                </p:nvPr>
              </p:nvSpPr>
              <p:spPr>
                <a:xfrm>
                  <a:off x="2348002" y="2118100"/>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38" name="TextBox 37"/>
                <p:cNvSpPr txBox="1">
                  <a:spLocks noRot="1" noChangeAspect="1" noMove="1" noResize="1" noEditPoints="1" noAdjustHandles="1" noChangeArrowheads="1" noChangeShapeType="1" noTextEdit="1"/>
                </p:cNvSpPr>
                <p:nvPr>
                  <p:custDataLst>
                    <p:tags r:id="rId78"/>
                  </p:custDataLst>
                </p:nvPr>
              </p:nvSpPr>
              <p:spPr>
                <a:xfrm>
                  <a:off x="2348002" y="2118100"/>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custDataLst>
                    <p:tags r:id="rId29"/>
                  </p:custDataLst>
                </p:nvPr>
              </p:nvSpPr>
              <p:spPr>
                <a:xfrm>
                  <a:off x="2766524" y="16719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custDataLst>
                    <p:tags r:id="rId79"/>
                  </p:custDataLst>
                </p:nvPr>
              </p:nvSpPr>
              <p:spPr>
                <a:xfrm>
                  <a:off x="2766524" y="16719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custDataLst>
                    <p:tags r:id="rId30"/>
                  </p:custDataLst>
                </p:nvPr>
              </p:nvSpPr>
              <p:spPr>
                <a:xfrm>
                  <a:off x="2667000" y="22815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custDataLst>
                    <p:tags r:id="rId80"/>
                  </p:custDataLst>
                </p:nvPr>
              </p:nvSpPr>
              <p:spPr>
                <a:xfrm>
                  <a:off x="2667000" y="22815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custDataLst>
                    <p:tags r:id="rId31"/>
                  </p:custDataLst>
                </p:nvPr>
              </p:nvSpPr>
              <p:spPr>
                <a:xfrm>
                  <a:off x="3276600" y="288667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custDataLst>
                    <p:tags r:id="rId81"/>
                  </p:custDataLst>
                </p:nvPr>
              </p:nvSpPr>
              <p:spPr>
                <a:xfrm>
                  <a:off x="3276600" y="2886670"/>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custDataLst>
                    <p:tags r:id="rId32"/>
                  </p:custDataLst>
                </p:nvPr>
              </p:nvSpPr>
              <p:spPr>
                <a:xfrm>
                  <a:off x="3550819" y="19657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44" name="Rectangle 43"/>
                <p:cNvSpPr>
                  <a:spLocks noRot="1" noChangeAspect="1" noMove="1" noResize="1" noEditPoints="1" noAdjustHandles="1" noChangeArrowheads="1" noChangeShapeType="1" noTextEdit="1"/>
                </p:cNvSpPr>
                <p:nvPr>
                  <p:custDataLst>
                    <p:tags r:id="rId82"/>
                  </p:custDataLst>
                </p:nvPr>
              </p:nvSpPr>
              <p:spPr>
                <a:xfrm>
                  <a:off x="3550819" y="1965700"/>
                  <a:ext cx="460375" cy="460375"/>
                </a:xfrm>
                <a:prstGeom prst="rect">
                  <a:avLst/>
                </a:prstGeom>
                <a:blipFill rotWithShape="1">
                  <a:blip r:embed="rId58"/>
                </a:blipFill>
              </p:spPr>
              <p:txBody>
                <a:bodyPr/>
                <a:lstStyle/>
                <a:p>
                  <a:r>
                    <a:rPr lang="en-US" altLang="en-US">
                      <a:noFill/>
                    </a:rPr>
                    <a:t> </a:t>
                  </a:r>
                </a:p>
              </p:txBody>
            </p:sp>
          </mc:Fallback>
        </mc:AlternateContent>
      </p:grpSp>
      <p:grpSp>
        <p:nvGrpSpPr>
          <p:cNvPr id="45" name="Group 44"/>
          <p:cNvGrpSpPr/>
          <p:nvPr/>
        </p:nvGrpSpPr>
        <p:grpSpPr>
          <a:xfrm>
            <a:off x="7646428" y="3724338"/>
            <a:ext cx="2994095" cy="2057400"/>
            <a:chOff x="1066800" y="1447800"/>
            <a:chExt cx="2994095" cy="2057400"/>
          </a:xfrm>
        </p:grpSpPr>
        <p:sp>
          <p:nvSpPr>
            <p:cNvPr id="46" name="Rectangle 45"/>
            <p:cNvSpPr/>
            <p:nvPr>
              <p:custDataLst>
                <p:tags r:id="rId17"/>
              </p:custDataLst>
            </p:nvPr>
          </p:nvSpPr>
          <p:spPr>
            <a:xfrm>
              <a:off x="1066800" y="1524000"/>
              <a:ext cx="2994095" cy="19812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p:cNvSpPr/>
                <p:nvPr>
                  <p:custDataLst>
                    <p:tags r:id="rId18"/>
                  </p:custDataLst>
                </p:nvPr>
              </p:nvSpPr>
              <p:spPr>
                <a:xfrm>
                  <a:off x="2286000" y="14478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48" name="Rectangle 47"/>
                <p:cNvSpPr>
                  <a:spLocks noRot="1" noChangeAspect="1" noMove="1" noResize="1" noEditPoints="1" noAdjustHandles="1" noChangeArrowheads="1" noChangeShapeType="1" noTextEdit="1"/>
                </p:cNvSpPr>
                <p:nvPr>
                  <p:custDataLst>
                    <p:tags r:id="rId83"/>
                  </p:custDataLst>
                </p:nvPr>
              </p:nvSpPr>
              <p:spPr>
                <a:xfrm>
                  <a:off x="2286000" y="1447800"/>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custDataLst>
                    <p:tags r:id="rId19"/>
                  </p:custDataLst>
                </p:nvPr>
              </p:nvSpPr>
              <p:spPr>
                <a:xfrm>
                  <a:off x="1371600" y="23738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49" name="TextBox 48"/>
                <p:cNvSpPr txBox="1">
                  <a:spLocks noRot="1" noChangeAspect="1" noMove="1" noResize="1" noEditPoints="1" noAdjustHandles="1" noChangeArrowheads="1" noChangeShapeType="1" noTextEdit="1"/>
                </p:cNvSpPr>
                <p:nvPr>
                  <p:custDataLst>
                    <p:tags r:id="rId84"/>
                  </p:custDataLst>
                </p:nvPr>
              </p:nvSpPr>
              <p:spPr>
                <a:xfrm>
                  <a:off x="1371600" y="23738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custDataLst>
                    <p:tags r:id="rId20"/>
                  </p:custDataLst>
                </p:nvPr>
              </p:nvSpPr>
              <p:spPr>
                <a:xfrm>
                  <a:off x="1524000" y="2983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50" name="TextBox 49"/>
                <p:cNvSpPr txBox="1">
                  <a:spLocks noRot="1" noChangeAspect="1" noMove="1" noResize="1" noEditPoints="1" noAdjustHandles="1" noChangeArrowheads="1" noChangeShapeType="1" noTextEdit="1"/>
                </p:cNvSpPr>
                <p:nvPr>
                  <p:custDataLst>
                    <p:tags r:id="rId85"/>
                  </p:custDataLst>
                </p:nvPr>
              </p:nvSpPr>
              <p:spPr>
                <a:xfrm>
                  <a:off x="1524000" y="2983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custDataLst>
                    <p:tags r:id="rId21"/>
                  </p:custDataLst>
                </p:nvPr>
              </p:nvSpPr>
              <p:spPr>
                <a:xfrm>
                  <a:off x="2043202" y="26024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52" name="TextBox 51"/>
                <p:cNvSpPr txBox="1">
                  <a:spLocks noRot="1" noChangeAspect="1" noMove="1" noResize="1" noEditPoints="1" noAdjustHandles="1" noChangeArrowheads="1" noChangeShapeType="1" noTextEdit="1"/>
                </p:cNvSpPr>
                <p:nvPr>
                  <p:custDataLst>
                    <p:tags r:id="rId86"/>
                  </p:custDataLst>
                </p:nvPr>
              </p:nvSpPr>
              <p:spPr>
                <a:xfrm>
                  <a:off x="2043202" y="26024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custDataLst>
                    <p:tags r:id="rId22"/>
                  </p:custDataLst>
                </p:nvPr>
              </p:nvSpPr>
              <p:spPr>
                <a:xfrm>
                  <a:off x="2729002" y="3059668"/>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US" sz="2400" b="1" dirty="0"/>
                </a:p>
              </p:txBody>
            </p:sp>
          </mc:Choice>
          <mc:Fallback xmlns="">
            <p:sp>
              <p:nvSpPr>
                <p:cNvPr id="53" name="TextBox 52"/>
                <p:cNvSpPr txBox="1">
                  <a:spLocks noRot="1" noChangeAspect="1" noMove="1" noResize="1" noEditPoints="1" noAdjustHandles="1" noChangeArrowheads="1" noChangeShapeType="1" noTextEdit="1"/>
                </p:cNvSpPr>
                <p:nvPr>
                  <p:custDataLst>
                    <p:tags r:id="rId87"/>
                  </p:custDataLst>
                </p:nvPr>
              </p:nvSpPr>
              <p:spPr>
                <a:xfrm>
                  <a:off x="2729002" y="3059668"/>
                  <a:ext cx="273050" cy="368935"/>
                </a:xfrm>
                <a:prstGeom prst="rect">
                  <a:avLst/>
                </a:prstGeom>
                <a:blipFill rotWithShape="1">
                  <a:blip r:embed="rId5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custDataLst>
                    <p:tags r:id="rId23"/>
                  </p:custDataLst>
                </p:nvPr>
              </p:nvSpPr>
              <p:spPr>
                <a:xfrm>
                  <a:off x="2766524" y="1671935"/>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custDataLst>
                    <p:tags r:id="rId88"/>
                  </p:custDataLst>
                </p:nvPr>
              </p:nvSpPr>
              <p:spPr>
                <a:xfrm>
                  <a:off x="2766524" y="1671935"/>
                  <a:ext cx="460375" cy="460375"/>
                </a:xfrm>
                <a:prstGeom prst="rect">
                  <a:avLst/>
                </a:prstGeom>
                <a:blipFill rotWithShape="1">
                  <a:blip r:embed="rId5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custDataLst>
                    <p:tags r:id="rId24"/>
                  </p:custDataLst>
                </p:nvPr>
              </p:nvSpPr>
              <p:spPr>
                <a:xfrm>
                  <a:off x="3550819" y="1965700"/>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en-US" dirty="0"/>
                </a:p>
              </p:txBody>
            </p:sp>
          </mc:Choice>
          <mc:Fallback xmlns="">
            <p:sp>
              <p:nvSpPr>
                <p:cNvPr id="57" name="Rectangle 56"/>
                <p:cNvSpPr>
                  <a:spLocks noRot="1" noChangeAspect="1" noMove="1" noResize="1" noEditPoints="1" noAdjustHandles="1" noChangeArrowheads="1" noChangeShapeType="1" noTextEdit="1"/>
                </p:cNvSpPr>
                <p:nvPr>
                  <p:custDataLst>
                    <p:tags r:id="rId89"/>
                  </p:custDataLst>
                </p:nvPr>
              </p:nvSpPr>
              <p:spPr>
                <a:xfrm>
                  <a:off x="3550819" y="1965700"/>
                  <a:ext cx="460375" cy="460375"/>
                </a:xfrm>
                <a:prstGeom prst="rect">
                  <a:avLst/>
                </a:prstGeom>
                <a:blipFill rotWithShape="1">
                  <a:blip r:embed="rId58"/>
                </a:blipFill>
              </p:spPr>
              <p:txBody>
                <a:bodyPr/>
                <a:lstStyle/>
                <a:p>
                  <a:r>
                    <a:rPr lang="en-US" altLang="en-US">
                      <a:noFill/>
                    </a:rPr>
                    <a:t> </a:t>
                  </a:r>
                </a:p>
              </p:txBody>
            </p:sp>
          </mc:Fallback>
        </mc:AlternateContent>
      </p:grpSp>
      <p:cxnSp>
        <p:nvCxnSpPr>
          <p:cNvPr id="72" name="Straight Connector 71"/>
          <p:cNvCxnSpPr/>
          <p:nvPr>
            <p:custDataLst>
              <p:tags r:id="rId1"/>
            </p:custDataLst>
          </p:nvPr>
        </p:nvCxnSpPr>
        <p:spPr>
          <a:xfrm>
            <a:off x="2757714" y="3809846"/>
            <a:ext cx="0" cy="136267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custDataLst>
              <p:tags r:id="rId2"/>
            </p:custDataLst>
          </p:nvPr>
        </p:nvCxnSpPr>
        <p:spPr>
          <a:xfrm flipV="1">
            <a:off x="2743200" y="5163208"/>
            <a:ext cx="1779775" cy="930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custDataLst>
              <p:tags r:id="rId3"/>
            </p:custDataLst>
          </p:nvPr>
        </p:nvCxnSpPr>
        <p:spPr>
          <a:xfrm>
            <a:off x="6201940" y="3800538"/>
            <a:ext cx="7257" cy="199050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6" idx="1"/>
            <a:endCxn id="46" idx="3"/>
          </p:cNvCxnSpPr>
          <p:nvPr>
            <p:custDataLst>
              <p:tags r:id="rId4"/>
            </p:custDataLst>
          </p:nvPr>
        </p:nvCxnSpPr>
        <p:spPr>
          <a:xfrm>
            <a:off x="7646428" y="4791138"/>
            <a:ext cx="2994095"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5"/>
            </p:custDataLst>
          </p:nvPr>
        </p:nvCxnSpPr>
        <p:spPr>
          <a:xfrm>
            <a:off x="3855294" y="1403712"/>
            <a:ext cx="0" cy="1362670"/>
          </a:xfrm>
          <a:prstGeom prst="line">
            <a:avLst/>
          </a:prstGeom>
          <a:ln w="38100">
            <a:solidFill>
              <a:schemeClr val="accent3">
                <a:lumMod val="7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6"/>
            </p:custDataLst>
          </p:nvPr>
        </p:nvCxnSpPr>
        <p:spPr>
          <a:xfrm flipV="1">
            <a:off x="3840780" y="2757074"/>
            <a:ext cx="1779775" cy="9308"/>
          </a:xfrm>
          <a:prstGeom prst="line">
            <a:avLst/>
          </a:prstGeom>
          <a:ln w="38100">
            <a:solidFill>
              <a:schemeClr val="accent3">
                <a:lumMod val="7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7"/>
            </p:custDataLst>
          </p:nvPr>
        </p:nvCxnSpPr>
        <p:spPr>
          <a:xfrm>
            <a:off x="4286319" y="1403712"/>
            <a:ext cx="7257" cy="1990508"/>
          </a:xfrm>
          <a:prstGeom prst="line">
            <a:avLst/>
          </a:prstGeom>
          <a:ln w="38100">
            <a:solidFill>
              <a:schemeClr val="accent3">
                <a:lumMod val="7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8"/>
            </p:custDataLst>
          </p:nvPr>
        </p:nvCxnSpPr>
        <p:spPr>
          <a:xfrm>
            <a:off x="2667000" y="2392079"/>
            <a:ext cx="2994095" cy="0"/>
          </a:xfrm>
          <a:prstGeom prst="line">
            <a:avLst/>
          </a:prstGeom>
          <a:ln w="38100">
            <a:solidFill>
              <a:schemeClr val="accent3">
                <a:lumMod val="7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6400800" y="1426873"/>
            <a:ext cx="2994095" cy="1981200"/>
            <a:chOff x="1066800" y="1524000"/>
            <a:chExt cx="2994095" cy="1981200"/>
          </a:xfrm>
        </p:grpSpPr>
        <p:sp>
          <p:nvSpPr>
            <p:cNvPr id="91" name="Rectangle 90"/>
            <p:cNvSpPr/>
            <p:nvPr>
              <p:custDataLst>
                <p:tags r:id="rId14"/>
              </p:custDataLst>
            </p:nvPr>
          </p:nvSpPr>
          <p:spPr>
            <a:xfrm>
              <a:off x="1066800" y="1524000"/>
              <a:ext cx="2994095" cy="19812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TextBox 91"/>
                <p:cNvSpPr txBox="1"/>
                <p:nvPr>
                  <p:custDataLst>
                    <p:tags r:id="rId15"/>
                  </p:custDataLst>
                </p:nvPr>
              </p:nvSpPr>
              <p:spPr>
                <a:xfrm>
                  <a:off x="1552208" y="2516852"/>
                  <a:ext cx="27305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solidFill>
                              <a:srgbClr val="C00000"/>
                            </a:solidFill>
                            <a:latin typeface="Cambria Math" panose="02040503050406030204" pitchFamily="18" charset="0"/>
                          </a:rPr>
                          <m:t>−</m:t>
                        </m:r>
                      </m:oMath>
                    </m:oMathPara>
                  </a14:m>
                  <a:endParaRPr lang="en-US" sz="2400" b="1" dirty="0">
                    <a:solidFill>
                      <a:srgbClr val="C00000"/>
                    </a:solidFill>
                  </a:endParaRPr>
                </a:p>
              </p:txBody>
            </p:sp>
          </mc:Choice>
          <mc:Fallback xmlns="">
            <p:sp>
              <p:nvSpPr>
                <p:cNvPr id="92" name="TextBox 91"/>
                <p:cNvSpPr txBox="1">
                  <a:spLocks noRot="1" noChangeAspect="1" noMove="1" noResize="1" noEditPoints="1" noAdjustHandles="1" noChangeArrowheads="1" noChangeShapeType="1" noTextEdit="1"/>
                </p:cNvSpPr>
                <p:nvPr>
                  <p:custDataLst>
                    <p:tags r:id="rId90"/>
                  </p:custDataLst>
                </p:nvPr>
              </p:nvSpPr>
              <p:spPr>
                <a:xfrm>
                  <a:off x="1552208" y="2516852"/>
                  <a:ext cx="273050" cy="368935"/>
                </a:xfrm>
                <a:prstGeom prst="rect">
                  <a:avLst/>
                </a:prstGeom>
                <a:blipFill rotWithShape="1">
                  <a:blip r:embed="rId91"/>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custDataLst>
                    <p:tags r:id="rId16"/>
                  </p:custDataLst>
                </p:nvPr>
              </p:nvSpPr>
              <p:spPr>
                <a:xfrm>
                  <a:off x="3033792" y="1963778"/>
                  <a:ext cx="460375" cy="460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99" name="Rectangle 98"/>
                <p:cNvSpPr>
                  <a:spLocks noRot="1" noChangeAspect="1" noMove="1" noResize="1" noEditPoints="1" noAdjustHandles="1" noChangeArrowheads="1" noChangeShapeType="1" noTextEdit="1"/>
                </p:cNvSpPr>
                <p:nvPr>
                  <p:custDataLst>
                    <p:tags r:id="rId92"/>
                  </p:custDataLst>
                </p:nvPr>
              </p:nvSpPr>
              <p:spPr>
                <a:xfrm>
                  <a:off x="3033792" y="1963778"/>
                  <a:ext cx="460375" cy="460375"/>
                </a:xfrm>
                <a:prstGeom prst="rect">
                  <a:avLst/>
                </a:prstGeom>
                <a:blipFill rotWithShape="1">
                  <a:blip r:embed="rId93"/>
                </a:blipFill>
              </p:spPr>
              <p:txBody>
                <a:bodyPr/>
                <a:lstStyle/>
                <a:p>
                  <a:r>
                    <a:rPr lang="en-US" altLang="en-US">
                      <a:noFill/>
                    </a:rPr>
                    <a:t> </a:t>
                  </a:r>
                </a:p>
              </p:txBody>
            </p:sp>
          </mc:Fallback>
        </mc:AlternateContent>
      </p:grpSp>
      <p:cxnSp>
        <p:nvCxnSpPr>
          <p:cNvPr id="103" name="Straight Connector 102"/>
          <p:cNvCxnSpPr/>
          <p:nvPr>
            <p:custDataLst>
              <p:tags r:id="rId9"/>
            </p:custDataLst>
          </p:nvPr>
        </p:nvCxnSpPr>
        <p:spPr>
          <a:xfrm>
            <a:off x="7589094" y="1426873"/>
            <a:ext cx="13998" cy="9883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custDataLst>
              <p:tags r:id="rId10"/>
            </p:custDataLst>
          </p:nvPr>
        </p:nvCxnSpPr>
        <p:spPr>
          <a:xfrm flipV="1">
            <a:off x="8001000" y="2780235"/>
            <a:ext cx="1353355" cy="657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custDataLst>
              <p:tags r:id="rId11"/>
            </p:custDataLst>
          </p:nvPr>
        </p:nvCxnSpPr>
        <p:spPr>
          <a:xfrm>
            <a:off x="8009612" y="2398966"/>
            <a:ext cx="5586" cy="4017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2"/>
            </p:custDataLst>
          </p:nvPr>
        </p:nvCxnSpPr>
        <p:spPr>
          <a:xfrm flipV="1">
            <a:off x="7589094" y="2406145"/>
            <a:ext cx="420518" cy="9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13"/>
            </p:custDataLst>
          </p:nvPr>
        </p:nvCxnSpPr>
        <p:spPr>
          <a:xfrm>
            <a:off x="7589094" y="1455268"/>
            <a:ext cx="13998" cy="9883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Bias</a:t>
            </a:r>
            <a:r>
              <a:rPr lang="zh-CN" altLang="en-US" dirty="0"/>
              <a:t> </a:t>
            </a:r>
            <a:r>
              <a:rPr lang="en-US" altLang="zh-CN" dirty="0"/>
              <a:t>and</a:t>
            </a:r>
            <a:r>
              <a:rPr lang="zh-CN" altLang="en-US" dirty="0"/>
              <a:t> </a:t>
            </a:r>
            <a:r>
              <a:rPr lang="en-US" altLang="zh-CN" dirty="0"/>
              <a:t>Variance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5562" y="1615746"/>
            <a:ext cx="4543289" cy="4432670"/>
          </a:xfrm>
        </p:spPr>
      </p:pic>
      <mc:AlternateContent xmlns:mc="http://schemas.openxmlformats.org/markup-compatibility/2006" xmlns:a14="http://schemas.microsoft.com/office/drawing/2010/main">
        <mc:Choice Requires="a14">
          <p:sp>
            <p:nvSpPr>
              <p:cNvPr id="7" name="TextBox 6"/>
              <p:cNvSpPr txBox="1"/>
              <p:nvPr/>
            </p:nvSpPr>
            <p:spPr>
              <a:xfrm>
                <a:off x="1752601" y="1524000"/>
                <a:ext cx="4800600" cy="4070985"/>
              </a:xfrm>
              <a:prstGeom prst="rect">
                <a:avLst/>
              </a:prstGeom>
              <a:noFill/>
            </p:spPr>
            <p:txBody>
              <a:bodyPr wrap="square" lIns="0" tIns="0" rIns="0" bIns="0" rtlCol="0">
                <a:spAutoFit/>
              </a:bodyPr>
              <a:lstStyle/>
              <a:p>
                <a:r>
                  <a:rPr lang="en-US" altLang="zh-CN" sz="2400" dirty="0">
                    <a:latin typeface="Calibri" panose="020F0702030404030204" pitchFamily="34" charset="0"/>
                    <a:ea typeface="Calibri" panose="020F0702030404030204" pitchFamily="34" charset="0"/>
                    <a:cs typeface="Calibri" panose="020F0702030404030204" pitchFamily="34" charset="0"/>
                  </a:rPr>
                  <a:t>Let</a:t>
                </a:r>
                <a:r>
                  <a:rPr lang="zh-CN" altLang="en-US" sz="24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be</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the</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function</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our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data</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follows</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and</a:t>
                </a:r>
                <a:r>
                  <a:rPr lang="zh-CN" altLang="en-US" sz="24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is</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our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model</a:t>
                </a:r>
                <a:r>
                  <a:rPr lang="zh-CN" altLang="en-US" sz="2400" dirty="0">
                    <a:latin typeface="Calibri" panose="020F0702030404030204" pitchFamily="34" charset="0"/>
                    <a:ea typeface="Calibri" panose="020F0702030404030204" pitchFamily="34" charset="0"/>
                    <a:cs typeface="Calibri" panose="020F0702030404030204" pitchFamily="34" charset="0"/>
                  </a:rPr>
                  <a:t> </a:t>
                </a:r>
                <a:endParaRPr lang="en-US" altLang="zh-CN" sz="2400" b="0" dirty="0">
                  <a:latin typeface="Calibri" panose="020F0702030404030204" pitchFamily="34" charset="0"/>
                  <a:ea typeface="Calibri" panose="020F0702030404030204" pitchFamily="34" charset="0"/>
                  <a:cs typeface="Calibri" panose="020F0702030404030204" pitchFamily="34" charset="0"/>
                </a:endParaRPr>
              </a:p>
              <a:p>
                <a:pPr marL="342900" indent="-342900">
                  <a:buFont typeface="Arial" panose="020B0604020202090204" pitchFamily="34" charset="0"/>
                  <a:buChar char="•"/>
                </a:pPr>
                <a14:m>
                  <m:oMath xmlns:m="http://schemas.openxmlformats.org/officeDocument/2006/math">
                    <m:r>
                      <a:rPr lang="en-US" altLang="zh-CN" sz="2400" b="0" i="1" smtClean="0">
                        <a:latin typeface="Cambria Math" panose="02040503050406030204" pitchFamily="18" charset="0"/>
                      </a:rPr>
                      <m:t>𝑏𝑖𝑎𝑠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begChr m:val="["/>
                        <m:endChr m:val="]"/>
                        <m:ctrlPr>
                          <a:rPr lang="en-US" altLang="zh-CN" sz="2400" b="0" i="1" smtClean="0">
                            <a:latin typeface="Cambria Math" panose="02040503050406030204" pitchFamily="18" charset="0"/>
                          </a:rPr>
                        </m:ctrlPr>
                      </m:d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a14:m>
                <a:endParaRPr lang="en-US" altLang="zh-CN" sz="2400" b="0" i="1" dirty="0">
                  <a:latin typeface="Cambria Math" panose="02040503050406030204" pitchFamily="18" charset="0"/>
                </a:endParaRPr>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difference between its expected prediction</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value and the true value</a:t>
                </a:r>
                <a:r>
                  <a:rPr lang="en-US" altLang="zh-CN" sz="2400" i="1" dirty="0">
                    <a:latin typeface="Cambria Math" panose="02040503050406030204" pitchFamily="18" charset="0"/>
                  </a:rPr>
                  <a:t> </a:t>
                </a:r>
                <a:endParaRPr lang="en-US" altLang="zh-CN" sz="2400" b="0" i="1" dirty="0">
                  <a:latin typeface="Cambria Math" panose="02040503050406030204" pitchFamily="18" charset="0"/>
                </a:endParaRPr>
              </a:p>
              <a:p>
                <a:pPr marL="342900" indent="-342900">
                  <a:buFont typeface="Arial" panose="020B0604020202090204" pitchFamily="34" charset="0"/>
                  <a:buChar char="•"/>
                </a:pPr>
                <a14:m>
                  <m:oMath xmlns:m="http://schemas.openxmlformats.org/officeDocument/2006/math">
                    <m:r>
                      <a:rPr lang="en-US" altLang="zh-CN" sz="2400" b="0" i="1" smtClean="0">
                        <a:latin typeface="Cambria Math" panose="02040503050406030204" pitchFamily="18" charset="0"/>
                      </a:rPr>
                      <m:t>𝑣𝑎𝑟𝑖𝑎𝑛𝑐𝑒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a14:m>
                <a:endParaRPr lang="en-US" sz="2400" dirty="0"/>
              </a:p>
              <a:p>
                <a:pPr marL="800100" lvl="1" indent="-342900">
                  <a:buFont typeface="Arial" panose="020B0604020202090204" pitchFamily="34" charset="0"/>
                  <a:buChar char="•"/>
                </a:pPr>
                <a:r>
                  <a:rPr lang="en-US" sz="2400" dirty="0">
                    <a:latin typeface="Calibri" panose="020F0702030404030204" pitchFamily="34" charset="0"/>
                    <a:ea typeface="Calibri" panose="020F0702030404030204" pitchFamily="34" charset="0"/>
                    <a:cs typeface="Calibri" panose="020F0702030404030204" pitchFamily="34" charset="0"/>
                  </a:rPr>
                  <a:t>measure of the dispersion </a:t>
                </a:r>
                <a:r>
                  <a:rPr lang="en-US" altLang="zh-CN" sz="2400" dirty="0">
                    <a:latin typeface="Calibri" panose="020F0702030404030204" pitchFamily="34" charset="0"/>
                    <a:ea typeface="Calibri" panose="020F0702030404030204" pitchFamily="34" charset="0"/>
                    <a:cs typeface="Calibri" panose="020F0702030404030204" pitchFamily="34" charset="0"/>
                  </a:rPr>
                  <a:t>of</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prediction</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model</a:t>
                </a:r>
              </a:p>
              <a:p>
                <a:pPr marL="800100" lvl="1" indent="-342900">
                  <a:buFont typeface="Arial" panose="020B0604020202090204" pitchFamily="34" charset="0"/>
                  <a:buChar char="•"/>
                </a:pPr>
                <a:r>
                  <a:rPr lang="en-US" altLang="zh-CN" sz="2400" dirty="0">
                    <a:latin typeface="Calibri" panose="020F0702030404030204" pitchFamily="34" charset="0"/>
                    <a:ea typeface="Calibri" panose="020F0702030404030204" pitchFamily="34" charset="0"/>
                    <a:cs typeface="Calibri" panose="020F0702030404030204" pitchFamily="34" charset="0"/>
                  </a:rPr>
                  <a:t>Sensitivity</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to</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different</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data</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samples</a:t>
                </a:r>
              </a:p>
            </p:txBody>
          </p:sp>
        </mc:Choice>
        <mc:Fallback xmlns="">
          <p:sp>
            <p:nvSpPr>
              <p:cNvPr id="7" name="TextBox 6"/>
              <p:cNvSpPr txBox="1">
                <a:spLocks noRot="1" noChangeAspect="1" noMove="1" noResize="1" noEditPoints="1" noAdjustHandles="1" noChangeArrowheads="1" noChangeShapeType="1" noTextEdit="1"/>
              </p:cNvSpPr>
              <p:nvPr/>
            </p:nvSpPr>
            <p:spPr>
              <a:xfrm>
                <a:off x="1752601" y="1524000"/>
                <a:ext cx="4800600" cy="4070985"/>
              </a:xfrm>
              <a:prstGeom prst="rect">
                <a:avLst/>
              </a:prstGeom>
              <a:blipFill rotWithShape="1">
                <a:blip r:embed="rId3"/>
                <a:stretch>
                  <a:fillRect t="-78"/>
                </a:stretch>
              </a:blipFill>
            </p:spPr>
            <p:txBody>
              <a:bodyPr/>
              <a:lstStyle/>
              <a:p>
                <a:r>
                  <a:rPr lang="en-US" altLang="en-US">
                    <a:noFill/>
                  </a:rPr>
                  <a:t> </a:t>
                </a: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Averaging</a:t>
            </a:r>
            <a:r>
              <a:rPr lang="zh-CN" altLang="en-US" dirty="0"/>
              <a:t> </a:t>
            </a:r>
            <a:r>
              <a:rPr lang="en-US" altLang="zh-CN" dirty="0"/>
              <a:t>Reduce</a:t>
            </a:r>
            <a:r>
              <a:rPr lang="zh-CN" altLang="en-US" dirty="0"/>
              <a:t> </a:t>
            </a:r>
            <a:r>
              <a:rPr lang="en-US" altLang="zh-CN" dirty="0"/>
              <a:t>Variance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Assume we measure a random variable </a:t>
                </a:r>
                <a14:m>
                  <m:oMath xmlns:m="http://schemas.openxmlformats.org/officeDocument/2006/math">
                    <m:r>
                      <a:rPr lang="en-US" i="1" dirty="0" smtClean="0">
                        <a:latin typeface="Cambria Math" panose="02040503050406030204" pitchFamily="18" charset="0"/>
                      </a:rPr>
                      <m:t>𝑥</m:t>
                    </m:r>
                  </m:oMath>
                </a14:m>
                <a:r>
                  <a:rPr lang="en-US" dirty="0"/>
                  <a:t> with a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𝜇</m:t>
                    </m:r>
                    <m:r>
                      <a:rPr lang="en-US"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i="1" dirty="0">
                            <a:latin typeface="Cambria Math" panose="02040503050406030204" pitchFamily="18" charset="0"/>
                          </a:rPr>
                          <m:t>𝜎</m:t>
                        </m:r>
                      </m:e>
                      <m:sup>
                        <m:r>
                          <a:rPr lang="en-US" altLang="zh-CN" b="0" i="1" dirty="0" smtClean="0">
                            <a:latin typeface="Cambria Math" panose="02040503050406030204" pitchFamily="18" charset="0"/>
                          </a:rPr>
                          <m:t>2</m:t>
                        </m:r>
                      </m:sup>
                    </m:sSup>
                    <m:r>
                      <a:rPr lang="en-US" i="1" dirty="0" smtClean="0">
                        <a:latin typeface="Cambria Math" panose="02040503050406030204" pitchFamily="18" charset="0"/>
                      </a:rPr>
                      <m:t>)</m:t>
                    </m:r>
                  </m:oMath>
                </a14:m>
                <a:r>
                  <a:rPr lang="zh-CN" altLang="en-US" dirty="0"/>
                  <a:t> </a:t>
                </a:r>
                <a:r>
                  <a:rPr lang="en-US" dirty="0"/>
                  <a:t>distribution</a:t>
                </a:r>
              </a:p>
              <a:p>
                <a:pPr lvl="1"/>
                <a:r>
                  <a:rPr lang="en-US" altLang="zh-CN" dirty="0"/>
                  <a:t>If</a:t>
                </a:r>
                <a:r>
                  <a:rPr lang="zh-CN" altLang="en-US" dirty="0"/>
                  <a:t> </a:t>
                </a:r>
                <a:r>
                  <a:rPr lang="en-US" altLang="zh-CN" dirty="0"/>
                  <a:t>only</a:t>
                </a:r>
                <a:r>
                  <a:rPr lang="zh-CN" altLang="en-US" dirty="0"/>
                  <a:t> </a:t>
                </a:r>
                <a:r>
                  <a:rPr lang="en-US" altLang="zh-CN" dirty="0"/>
                  <a:t>one</a:t>
                </a:r>
                <a:r>
                  <a:rPr lang="zh-CN" altLang="en-US" dirty="0"/>
                  <a:t> </a:t>
                </a:r>
                <a:r>
                  <a:rPr lang="en-US" altLang="zh-CN" dirty="0"/>
                  <a:t>measurement</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 </a:t>
                </a:r>
                <a:r>
                  <a:rPr lang="en-US" altLang="zh-CN" dirty="0"/>
                  <a:t>is</a:t>
                </a:r>
                <a:r>
                  <a:rPr lang="zh-CN" altLang="en-US" dirty="0"/>
                  <a:t> </a:t>
                </a:r>
                <a:r>
                  <a:rPr lang="en-US" altLang="zh-CN" dirty="0"/>
                  <a:t>done</a:t>
                </a:r>
              </a:p>
              <a:p>
                <a:pPr lvl="2"/>
                <a:r>
                  <a:rPr lang="en-US" altLang="zh-CN" dirty="0"/>
                  <a:t>Mean</a:t>
                </a:r>
                <a:r>
                  <a:rPr lang="zh-CN" altLang="en-US" dirty="0"/>
                  <a:t> </a:t>
                </a:r>
                <a:r>
                  <a:rPr lang="en-US" altLang="zh-CN" dirty="0"/>
                  <a:t>of</a:t>
                </a:r>
                <a:r>
                  <a:rPr lang="zh-CN" altLang="en-US" dirty="0"/>
                  <a:t> </a:t>
                </a:r>
                <a:r>
                  <a:rPr lang="en-US" altLang="zh-CN" dirty="0"/>
                  <a:t>the</a:t>
                </a:r>
                <a:r>
                  <a:rPr lang="zh-CN" altLang="en-US" dirty="0"/>
                  <a:t> </a:t>
                </a:r>
                <a:r>
                  <a:rPr lang="en-US" altLang="zh-CN" dirty="0"/>
                  <a:t>measurement</a:t>
                </a:r>
                <a:r>
                  <a:rPr lang="zh-CN" altLang="en-US" dirty="0"/>
                  <a:t> </a:t>
                </a:r>
                <a:r>
                  <a:rPr lang="en-US" altLang="zh-CN" dirty="0"/>
                  <a:t>is</a:t>
                </a:r>
                <a:r>
                  <a:rPr lang="zh-CN" altLang="en-US"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i="1" dirty="0">
                        <a:latin typeface="Cambria Math" panose="02040503050406030204" pitchFamily="18" charset="0"/>
                      </a:rPr>
                      <m:t>𝜇</m:t>
                    </m:r>
                  </m:oMath>
                </a14:m>
                <a:endParaRPr lang="en-US" dirty="0"/>
              </a:p>
              <a:p>
                <a:pPr lvl="2"/>
                <a:r>
                  <a:rPr lang="en-US" altLang="zh-CN" dirty="0"/>
                  <a:t>Variance</a:t>
                </a:r>
                <a:r>
                  <a:rPr lang="zh-CN" altLang="en-US" dirty="0"/>
                  <a:t> </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𝜎</m:t>
                        </m:r>
                      </m:e>
                      <m:sup>
                        <m:r>
                          <a:rPr lang="en-US" altLang="zh-CN" i="1" dirty="0">
                            <a:latin typeface="Cambria Math" panose="02040503050406030204" pitchFamily="18" charset="0"/>
                          </a:rPr>
                          <m:t>2</m:t>
                        </m:r>
                      </m:sup>
                    </m:sSup>
                  </m:oMath>
                </a14:m>
                <a:endParaRPr lang="en-US" dirty="0"/>
              </a:p>
              <a:p>
                <a:pPr lvl="1"/>
                <a:r>
                  <a:rPr lang="en-US" altLang="zh-CN" dirty="0"/>
                  <a:t>If</a:t>
                </a:r>
                <a:r>
                  <a:rPr lang="zh-CN" altLang="en-US" dirty="0"/>
                  <a:t> </a:t>
                </a:r>
                <a:r>
                  <a:rPr lang="en-US" altLang="zh-CN" dirty="0"/>
                  <a:t>random</a:t>
                </a:r>
                <a:r>
                  <a:rPr lang="zh-CN" altLang="en-US" dirty="0"/>
                  <a:t> </a:t>
                </a:r>
                <a:r>
                  <a:rPr lang="en-US" altLang="zh-CN" dirty="0"/>
                  <a:t>variable</a:t>
                </a:r>
                <a:r>
                  <a:rPr lang="zh-CN" altLang="en-US" dirty="0"/>
                  <a:t> </a:t>
                </a:r>
                <a:r>
                  <a:rPr lang="en-US" altLang="zh-CN" dirty="0"/>
                  <a:t>is</a:t>
                </a:r>
                <a:r>
                  <a:rPr lang="zh-CN" altLang="en-US" dirty="0"/>
                  <a:t> </a:t>
                </a:r>
                <a:r>
                  <a:rPr lang="en-US" altLang="zh-CN" dirty="0"/>
                  <a:t>measured</a:t>
                </a:r>
                <a:r>
                  <a:rPr lang="zh-CN" altLang="en-US" dirty="0"/>
                  <a:t> </a:t>
                </a:r>
                <a:r>
                  <a:rPr lang="en-US" altLang="zh-CN" dirty="0"/>
                  <a:t>K</a:t>
                </a:r>
                <a:r>
                  <a:rPr lang="zh-CN" altLang="en-US" dirty="0"/>
                  <a:t> </a:t>
                </a:r>
                <a:r>
                  <a:rPr lang="en-US" altLang="zh-CN" dirty="0"/>
                  <a:t>times</a:t>
                </a:r>
                <a:r>
                  <a:rPr lang="zh-CN" altLang="en-US" dirty="0"/>
                  <a:t> </a:t>
                </a:r>
                <a14:m>
                  <m:oMath xmlns:m="http://schemas.openxmlformats.org/officeDocument/2006/math">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oMath>
                </a14:m>
                <a:r>
                  <a:rPr lang="en-US" altLang="zh-CN" dirty="0"/>
                  <a:t>,</a:t>
                </a:r>
                <a:r>
                  <a:rPr lang="zh-CN" altLang="en-US" dirty="0"/>
                  <a:t> </a:t>
                </a:r>
                <a:r>
                  <a:rPr lang="en-US" altLang="zh-CN" dirty="0"/>
                  <a:t>the</a:t>
                </a:r>
                <a:r>
                  <a:rPr lang="zh-CN" altLang="en-US" dirty="0"/>
                  <a:t> </a:t>
                </a:r>
                <a:r>
                  <a:rPr lang="en-US" altLang="zh-CN" dirty="0"/>
                  <a:t>value</a:t>
                </a:r>
                <a:r>
                  <a:rPr lang="zh-CN" altLang="en-US" dirty="0"/>
                  <a:t> </a:t>
                </a:r>
                <a:r>
                  <a:rPr lang="en-US" altLang="zh-CN" dirty="0"/>
                  <a:t>is</a:t>
                </a:r>
                <a:r>
                  <a:rPr lang="zh-CN" altLang="en-US" dirty="0"/>
                  <a:t> </a:t>
                </a:r>
                <a:r>
                  <a:rPr lang="en-US" altLang="zh-CN" dirty="0"/>
                  <a:t>estimated</a:t>
                </a:r>
                <a:r>
                  <a:rPr lang="zh-CN" altLang="en-US" dirty="0"/>
                  <a:t> </a:t>
                </a:r>
                <a:r>
                  <a:rPr lang="en-US" altLang="zh-CN" dirty="0"/>
                  <a:t>as</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𝐾</m:t>
                            </m:r>
                          </m:sub>
                        </m:sSub>
                      </m:num>
                      <m:den>
                        <m:r>
                          <a:rPr lang="en-US" altLang="zh-CN" b="0" i="1" smtClean="0">
                            <a:latin typeface="Cambria Math" panose="02040503050406030204" pitchFamily="18" charset="0"/>
                          </a:rPr>
                          <m:t>𝐾</m:t>
                        </m:r>
                      </m:den>
                    </m:f>
                  </m:oMath>
                </a14:m>
                <a:endParaRPr lang="en-US" dirty="0"/>
              </a:p>
              <a:p>
                <a:pPr lvl="2"/>
                <a:r>
                  <a:rPr lang="en-US" altLang="zh-CN" dirty="0"/>
                  <a:t>Mean</a:t>
                </a:r>
                <a:r>
                  <a:rPr lang="zh-CN" altLang="en-US" dirty="0"/>
                  <a:t> </a:t>
                </a:r>
                <a:r>
                  <a:rPr lang="en-US" altLang="zh-CN" dirty="0"/>
                  <a:t>of</a:t>
                </a:r>
                <a:r>
                  <a:rPr lang="zh-CN" altLang="en-US" dirty="0"/>
                  <a:t> </a:t>
                </a:r>
                <a:r>
                  <a:rPr lang="en-US" altLang="zh-CN" dirty="0"/>
                  <a:t>the</a:t>
                </a:r>
                <a:r>
                  <a:rPr lang="zh-CN" altLang="en-US" dirty="0"/>
                  <a:t> </a:t>
                </a:r>
                <a:r>
                  <a:rPr lang="en-US" altLang="zh-CN" dirty="0"/>
                  <a:t>estimation</a:t>
                </a:r>
                <a:r>
                  <a:rPr lang="zh-CN" altLang="en-US" dirty="0"/>
                  <a:t> </a:t>
                </a:r>
                <a:r>
                  <a:rPr lang="en-US" altLang="zh-CN" dirty="0"/>
                  <a:t>is</a:t>
                </a:r>
                <a:r>
                  <a:rPr lang="zh-CN" altLang="en-US" dirty="0"/>
                  <a:t> </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𝐾</m:t>
                                </m:r>
                              </m:sub>
                            </m:sSub>
                          </m:num>
                          <m:den>
                            <m:r>
                              <a:rPr lang="en-US" altLang="zh-CN" i="1">
                                <a:latin typeface="Cambria Math" panose="02040503050406030204" pitchFamily="18" charset="0"/>
                              </a:rPr>
                              <m:t>𝐾</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i="1" dirty="0">
                        <a:latin typeface="Cambria Math" panose="02040503050406030204" pitchFamily="18" charset="0"/>
                      </a:rPr>
                      <m:t>𝜇</m:t>
                    </m:r>
                  </m:oMath>
                </a14:m>
                <a:endParaRPr lang="en-US" dirty="0"/>
              </a:p>
              <a:p>
                <a:pPr lvl="2"/>
                <a:r>
                  <a:rPr lang="en-US" altLang="zh-CN" dirty="0"/>
                  <a:t>Variance</a:t>
                </a:r>
                <a:r>
                  <a:rPr lang="zh-CN" altLang="en-US" dirty="0"/>
                  <a:t> </a:t>
                </a:r>
                <a14:m>
                  <m:oMath xmlns:m="http://schemas.openxmlformats.org/officeDocument/2006/math">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𝐾</m:t>
                                </m:r>
                              </m:sub>
                            </m:sSub>
                          </m:num>
                          <m:den>
                            <m:r>
                              <a:rPr lang="en-US" altLang="zh-CN" i="1">
                                <a:latin typeface="Cambria Math" panose="02040503050406030204" pitchFamily="18" charset="0"/>
                              </a:rPr>
                              <m:t>𝐾</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𝐾</m:t>
                        </m:r>
                      </m:den>
                    </m:f>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𝜎</m:t>
                            </m:r>
                          </m:e>
                          <m:sup>
                            <m:r>
                              <a:rPr lang="en-US" altLang="zh-CN" i="1" dirty="0">
                                <a:latin typeface="Cambria Math" panose="02040503050406030204" pitchFamily="18" charset="0"/>
                              </a:rPr>
                              <m:t>2</m:t>
                            </m:r>
                          </m:sup>
                        </m:sSup>
                      </m:num>
                      <m:den>
                        <m:r>
                          <a:rPr lang="en-US" altLang="zh-CN" b="0" i="1" smtClean="0">
                            <a:latin typeface="Cambria Math" panose="02040503050406030204" pitchFamily="18" charset="0"/>
                          </a:rPr>
                          <m:t>𝐾</m:t>
                        </m:r>
                      </m:den>
                    </m:f>
                  </m:oMath>
                </a14:m>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12" b="12"/>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Decision boundary</a:t>
            </a:r>
            <a:endParaRPr lang="en-US"/>
          </a:p>
        </p:txBody>
      </p:sp>
      <p:sp>
        <p:nvSpPr>
          <p:cNvPr id="5" name="TextBox 14"/>
          <p:cNvSpPr txBox="1"/>
          <p:nvPr>
            <p:custDataLst>
              <p:tags r:id="rId1"/>
            </p:custDataLst>
          </p:nvPr>
        </p:nvSpPr>
        <p:spPr>
          <a:xfrm>
            <a:off x="2386726" y="1653560"/>
            <a:ext cx="5410200" cy="461665"/>
          </a:xfrm>
          <a:prstGeom prst="rect">
            <a:avLst/>
          </a:prstGeom>
          <a:noFill/>
        </p:spPr>
        <p:txBody>
          <a:bodyPr wrap="square" rtlCol="0">
            <a:spAutoFit/>
          </a:bodyPr>
          <a:lstStyle/>
          <a:p>
            <a:r>
              <a:rPr lang="en-US" sz="2400" b="1" dirty="0">
                <a:solidFill>
                  <a:prstClr val="black"/>
                </a:solidFill>
                <a:latin typeface="Calibri" panose="020F0702030404030204"/>
              </a:rPr>
              <a:t>Logistic regression</a:t>
            </a:r>
          </a:p>
        </p:txBody>
      </p:sp>
      <mc:AlternateContent xmlns:mc="http://schemas.openxmlformats.org/markup-compatibility/2006" xmlns:a14="http://schemas.microsoft.com/office/drawing/2010/main">
        <mc:Choice Requires="a14">
          <p:sp>
            <p:nvSpPr>
              <p:cNvPr id="6" name="TextBox 27"/>
              <p:cNvSpPr txBox="1"/>
              <p:nvPr>
                <p:custDataLst>
                  <p:tags r:id="rId2"/>
                </p:custDataLst>
              </p:nvPr>
            </p:nvSpPr>
            <p:spPr>
              <a:xfrm>
                <a:off x="2375575" y="3845372"/>
                <a:ext cx="5410200" cy="461665"/>
              </a:xfrm>
              <a:prstGeom prst="rect">
                <a:avLst/>
              </a:prstGeom>
              <a:noFill/>
            </p:spPr>
            <p:txBody>
              <a:bodyPr wrap="square" rtlCol="0">
                <a:spAutoFit/>
              </a:bodyPr>
              <a:lstStyle/>
              <a:p>
                <a:r>
                  <a:rPr lang="en-US" sz="2400" dirty="0">
                    <a:solidFill>
                      <a:prstClr val="black"/>
                    </a:solidFill>
                    <a:latin typeface="Calibri" panose="020F0702030404030204"/>
                  </a:rPr>
                  <a:t>  Suppose predict "</a:t>
                </a:r>
                <a14:m>
                  <m:oMath xmlns:m="http://schemas.openxmlformats.org/officeDocument/2006/math">
                    <m:r>
                      <a:rPr lang="en-US" sz="2400" b="0" i="1" smtClean="0">
                        <a:solidFill>
                          <a:prstClr val="black"/>
                        </a:solidFill>
                        <a:latin typeface="Cambria Math" panose="02040503050406030204" pitchFamily="18" charset="0"/>
                      </a:rPr>
                      <m:t>𝑦</m:t>
                    </m:r>
                    <m:r>
                      <a:rPr lang="en-US" sz="2400" b="0" i="1" smtClean="0">
                        <a:solidFill>
                          <a:prstClr val="black"/>
                        </a:solidFill>
                        <a:latin typeface="Cambria Math" panose="02040503050406030204" pitchFamily="18" charset="0"/>
                      </a:rPr>
                      <m:t>=1</m:t>
                    </m:r>
                    <m:r>
                      <a:rPr lang="en-US" sz="2400" b="0" i="0" smtClean="0">
                        <a:solidFill>
                          <a:prstClr val="black"/>
                        </a:solidFill>
                        <a:latin typeface="Cambria Math" panose="02040503050406030204" pitchFamily="18" charset="0"/>
                      </a:rPr>
                      <m:t>"</m:t>
                    </m:r>
                  </m:oMath>
                </a14:m>
                <a:r>
                  <a:rPr lang="en-US" sz="2400" dirty="0">
                    <a:solidFill>
                      <a:prstClr val="black"/>
                    </a:solidFill>
                    <a:latin typeface="Calibri" panose="020F0702030404030204"/>
                  </a:rPr>
                  <a:t> if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0.5</m:t>
                    </m:r>
                  </m:oMath>
                </a14:m>
                <a:endParaRPr lang="en-US" sz="2400" dirty="0">
                  <a:solidFill>
                    <a:prstClr val="black"/>
                  </a:solidFill>
                  <a:latin typeface="Calibri" panose="020F0702030404030204"/>
                </a:endParaRPr>
              </a:p>
            </p:txBody>
          </p:sp>
        </mc:Choice>
        <mc:Fallback xmlns="">
          <p:sp>
            <p:nvSpPr>
              <p:cNvPr id="6" name="TextBox 27"/>
              <p:cNvSpPr txBox="1">
                <a:spLocks noRot="1" noChangeAspect="1" noMove="1" noResize="1" noEditPoints="1" noAdjustHandles="1" noChangeArrowheads="1" noChangeShapeType="1" noTextEdit="1"/>
              </p:cNvSpPr>
              <p:nvPr>
                <p:custDataLst>
                  <p:tags r:id="rId12"/>
                </p:custDataLst>
              </p:nvPr>
            </p:nvSpPr>
            <p:spPr>
              <a:xfrm>
                <a:off x="2375575" y="3845372"/>
                <a:ext cx="5410200" cy="461665"/>
              </a:xfrm>
              <a:prstGeom prst="rect">
                <a:avLst/>
              </a:prstGeom>
              <a:blipFill rotWithShape="1">
                <a:blip r:embed="rId13"/>
                <a:stretch>
                  <a:fillRect l="-1" t="-97" r="1" b="10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TextBox 30"/>
              <p:cNvSpPr txBox="1"/>
              <p:nvPr>
                <p:custDataLst>
                  <p:tags r:id="rId3"/>
                </p:custDataLst>
              </p:nvPr>
            </p:nvSpPr>
            <p:spPr>
              <a:xfrm>
                <a:off x="2408710" y="4445185"/>
                <a:ext cx="5410200" cy="461665"/>
              </a:xfrm>
              <a:prstGeom prst="rect">
                <a:avLst/>
              </a:prstGeom>
              <a:noFill/>
            </p:spPr>
            <p:txBody>
              <a:bodyPr wrap="square" rtlCol="0">
                <a:spAutoFit/>
              </a:bodyPr>
              <a:lstStyle/>
              <a:p>
                <a:pPr lvl="1"/>
                <a:r>
                  <a:rPr lang="en-US" sz="2400" dirty="0">
                    <a:solidFill>
                      <a:prstClr val="black"/>
                    </a:solidFill>
                    <a:latin typeface="Calibri" panose="020F0702030404030204"/>
                  </a:rPr>
                  <a:t>	    predict </a:t>
                </a:r>
                <a14:m>
                  <m:oMath xmlns:m="http://schemas.openxmlformats.org/officeDocument/2006/math">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=0</m:t>
                    </m:r>
                    <m:r>
                      <a:rPr lang="en-US" altLang="zh-CN" sz="2400" b="0" i="0" smtClean="0">
                        <a:solidFill>
                          <a:prstClr val="black"/>
                        </a:solidFill>
                        <a:latin typeface="Cambria Math" panose="02040503050406030204" pitchFamily="18" charset="0"/>
                      </a:rPr>
                      <m:t>"</m:t>
                    </m:r>
                  </m:oMath>
                </a14:m>
                <a:r>
                  <a:rPr lang="en-US" sz="2400" dirty="0">
                    <a:solidFill>
                      <a:prstClr val="black"/>
                    </a:solidFill>
                    <a:latin typeface="Calibri" panose="020F0702030404030204"/>
                  </a:rPr>
                  <a:t>  if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ea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0.5</m:t>
                    </m:r>
                  </m:oMath>
                </a14:m>
                <a:endParaRPr lang="en-US" sz="2400" dirty="0">
                  <a:solidFill>
                    <a:prstClr val="black"/>
                  </a:solidFill>
                  <a:latin typeface="Calibri" panose="020F0702030404030204"/>
                </a:endParaRPr>
              </a:p>
            </p:txBody>
          </p:sp>
        </mc:Choice>
        <mc:Fallback xmlns="">
          <p:sp>
            <p:nvSpPr>
              <p:cNvPr id="7" name="TextBox 30"/>
              <p:cNvSpPr txBox="1">
                <a:spLocks noRot="1" noChangeAspect="1" noMove="1" noResize="1" noEditPoints="1" noAdjustHandles="1" noChangeArrowheads="1" noChangeShapeType="1" noTextEdit="1"/>
              </p:cNvSpPr>
              <p:nvPr>
                <p:custDataLst>
                  <p:tags r:id="rId14"/>
                </p:custDataLst>
              </p:nvPr>
            </p:nvSpPr>
            <p:spPr>
              <a:xfrm>
                <a:off x="2408710" y="4445185"/>
                <a:ext cx="5410200" cy="461665"/>
              </a:xfrm>
              <a:prstGeom prst="rect">
                <a:avLst/>
              </a:prstGeom>
              <a:blipFill rotWithShape="1">
                <a:blip r:embed="rId15"/>
                <a:stretch>
                  <a:fillRect l="-3" t="-40" r="3" b="44"/>
                </a:stretch>
              </a:blipFill>
            </p:spPr>
            <p:txBody>
              <a:bodyPr/>
              <a:lstStyle/>
              <a:p>
                <a:r>
                  <a:rPr lang="en-US" altLang="en-US">
                    <a:noFill/>
                  </a:rPr>
                  <a:t> </a:t>
                </a:r>
              </a:p>
            </p:txBody>
          </p:sp>
        </mc:Fallback>
      </mc:AlternateContent>
      <p:pic>
        <p:nvPicPr>
          <p:cNvPr id="9" name="Picture 8"/>
          <p:cNvPicPr>
            <a:picLocks noChangeAspect="1"/>
          </p:cNvPicPr>
          <p:nvPr>
            <p:custDataLst>
              <p:tags r:id="rId4"/>
            </p:custDataLst>
          </p:nvPr>
        </p:nvPicPr>
        <p:blipFill>
          <a:blip r:embed="rId16"/>
          <a:stretch>
            <a:fillRect/>
          </a:stretch>
        </p:blipFill>
        <p:spPr>
          <a:xfrm>
            <a:off x="7086432" y="1294438"/>
            <a:ext cx="3292343" cy="2192700"/>
          </a:xfrm>
          <a:prstGeom prst="rect">
            <a:avLst/>
          </a:prstGeom>
        </p:spPr>
      </p:pic>
      <p:sp>
        <p:nvSpPr>
          <p:cNvPr id="12" name="Rectangle 7"/>
          <p:cNvSpPr/>
          <p:nvPr>
            <p:custDataLst>
              <p:tags r:id="rId5"/>
            </p:custDataLst>
          </p:nvPr>
        </p:nvSpPr>
        <p:spPr>
          <a:xfrm>
            <a:off x="2525218" y="5510409"/>
            <a:ext cx="5867400" cy="695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8"/>
              <p:cNvSpPr txBox="1"/>
              <p:nvPr>
                <p:custDataLst>
                  <p:tags r:id="rId6"/>
                </p:custDataLst>
              </p:nvPr>
            </p:nvSpPr>
            <p:spPr>
              <a:xfrm>
                <a:off x="2973705" y="5585281"/>
                <a:ext cx="5139144" cy="547370"/>
              </a:xfrm>
              <a:prstGeom prst="rect">
                <a:avLst/>
              </a:prstGeom>
              <a:noFill/>
            </p:spPr>
            <p:txBody>
              <a:bodyPr wrap="square" rtlCol="0">
                <a:spAutoFit/>
              </a:bodyPr>
              <a:lstStyle/>
              <a:p>
                <a14:m>
                  <m:oMath xmlns:m="http://schemas.openxmlformats.org/officeDocument/2006/math">
                    <m:sSup>
                      <m:sSupPr>
                        <m:ctrlPr>
                          <a:rPr lang="en-US" altLang="zh-CN" sz="2800" i="1" smtClean="0">
                            <a:latin typeface="Cambria Math" panose="02040503050406030204" pitchFamily="18" charset="0"/>
                          </a:rPr>
                        </m:ctrlPr>
                      </m:sSupPr>
                      <m:e>
                        <m:r>
                          <a:rPr lang="zh-CN" altLang="en-US" sz="2800" i="1">
                            <a:latin typeface="Cambria Math" panose="02040503050406030204" pitchFamily="18" charset="0"/>
                          </a:rPr>
                          <m:t>𝜃</m:t>
                        </m:r>
                      </m:e>
                      <m:sup>
                        <m:r>
                          <a:rPr lang="en-US" altLang="zh-CN" sz="2800" i="1">
                            <a:latin typeface="Cambria Math" panose="02040503050406030204" pitchFamily="18" charset="0"/>
                          </a:rPr>
                          <m:t>𝑇</m:t>
                        </m:r>
                      </m:sup>
                    </m:sSup>
                    <m:r>
                      <a:rPr lang="en-US" altLang="zh-CN" sz="2800" i="1">
                        <a:latin typeface="Cambria Math" panose="02040503050406030204" pitchFamily="18" charset="0"/>
                      </a:rPr>
                      <m:t>𝑥</m:t>
                    </m:r>
                    <m:r>
                      <a:rPr lang="en-US" altLang="zh-CN" sz="2800" b="0" i="1" smtClean="0">
                        <a:latin typeface="Cambria Math" panose="02040503050406030204" pitchFamily="18" charset="0"/>
                      </a:rPr>
                      <m:t>=0</m:t>
                    </m:r>
                  </m:oMath>
                </a14:m>
                <a:r>
                  <a:rPr lang="en-US" altLang="zh-CN" sz="2800" dirty="0"/>
                  <a:t>: decision boundary</a:t>
                </a:r>
              </a:p>
            </p:txBody>
          </p:sp>
        </mc:Choice>
        <mc:Fallback xmlns="">
          <p:sp>
            <p:nvSpPr>
              <p:cNvPr id="13" name="TextBox 8"/>
              <p:cNvSpPr txBox="1">
                <a:spLocks noRot="1" noChangeAspect="1" noMove="1" noResize="1" noEditPoints="1" noAdjustHandles="1" noChangeArrowheads="1" noChangeShapeType="1" noTextEdit="1"/>
              </p:cNvSpPr>
              <p:nvPr>
                <p:custDataLst>
                  <p:tags r:id="rId17"/>
                </p:custDataLst>
              </p:nvPr>
            </p:nvSpPr>
            <p:spPr>
              <a:xfrm>
                <a:off x="2973705" y="5585281"/>
                <a:ext cx="5139144" cy="547370"/>
              </a:xfrm>
              <a:prstGeom prst="rect">
                <a:avLst/>
              </a:prstGeom>
              <a:blipFill rotWithShape="1">
                <a:blip r:embed="rId18"/>
                <a:stretch>
                  <a:fillRect t="-83" r="2" b="8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TextBox 10"/>
              <p:cNvSpPr txBox="1"/>
              <p:nvPr>
                <p:custDataLst>
                  <p:tags r:id="rId7"/>
                </p:custDataLst>
              </p:nvPr>
            </p:nvSpPr>
            <p:spPr>
              <a:xfrm>
                <a:off x="7621905" y="3867561"/>
                <a:ext cx="14427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𝜃</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4" name="TextBox 10"/>
              <p:cNvSpPr txBox="1">
                <a:spLocks noRot="1" noChangeAspect="1" noMove="1" noResize="1" noEditPoints="1" noAdjustHandles="1" noChangeArrowheads="1" noChangeShapeType="1" noTextEdit="1"/>
              </p:cNvSpPr>
              <p:nvPr>
                <p:custDataLst>
                  <p:tags r:id="rId19"/>
                </p:custDataLst>
              </p:nvPr>
            </p:nvSpPr>
            <p:spPr>
              <a:xfrm>
                <a:off x="7621905" y="3867561"/>
                <a:ext cx="1442766" cy="369332"/>
              </a:xfrm>
              <a:prstGeom prst="rect">
                <a:avLst/>
              </a:prstGeom>
              <a:blipFill rotWithShape="1">
                <a:blip r:embed="rId20"/>
                <a:stretch>
                  <a:fillRect t="-111" r="3" b="4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TextBox 22"/>
              <p:cNvSpPr txBox="1"/>
              <p:nvPr>
                <p:custDataLst>
                  <p:tags r:id="rId8"/>
                </p:custDataLst>
              </p:nvPr>
            </p:nvSpPr>
            <p:spPr>
              <a:xfrm>
                <a:off x="7621905" y="4440068"/>
                <a:ext cx="14427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𝜃</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&lt;0</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6" name="TextBox 22"/>
              <p:cNvSpPr txBox="1">
                <a:spLocks noRot="1" noChangeAspect="1" noMove="1" noResize="1" noEditPoints="1" noAdjustHandles="1" noChangeArrowheads="1" noChangeShapeType="1" noTextEdit="1"/>
              </p:cNvSpPr>
              <p:nvPr>
                <p:custDataLst>
                  <p:tags r:id="rId21"/>
                </p:custDataLst>
              </p:nvPr>
            </p:nvSpPr>
            <p:spPr>
              <a:xfrm>
                <a:off x="7621905" y="4440068"/>
                <a:ext cx="1442766" cy="369332"/>
              </a:xfrm>
              <a:prstGeom prst="rect">
                <a:avLst/>
              </a:prstGeom>
              <a:blipFill rotWithShape="1">
                <a:blip r:embed="rId22"/>
                <a:stretch>
                  <a:fillRect t="-40" r="3" b="14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Rectangle 2"/>
              <p:cNvSpPr/>
              <p:nvPr>
                <p:custDataLst>
                  <p:tags r:id="rId9"/>
                </p:custDataLst>
              </p:nvPr>
            </p:nvSpPr>
            <p:spPr>
              <a:xfrm>
                <a:off x="2772605" y="2208745"/>
                <a:ext cx="2330959"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 </a:t>
                </a:r>
                <a:r>
                  <a:rPr lang="en-US" altLang="zh-CN" sz="2400" dirty="0"/>
                  <a:t>= </a:t>
                </a:r>
                <a14:m>
                  <m:oMath xmlns:m="http://schemas.openxmlformats.org/officeDocument/2006/math">
                    <m:r>
                      <a:rPr lang="en-US" altLang="zh-CN" sz="2400" i="1">
                        <a:latin typeface="Cambria Math" panose="02040503050406030204" pitchFamily="18" charset="0"/>
                      </a:rPr>
                      <m:t>𝑔</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𝜃</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𝑥</m:t>
                    </m:r>
                    <m:r>
                      <a:rPr lang="en-US" altLang="zh-CN" sz="2400" i="1">
                        <a:latin typeface="Cambria Math" panose="02040503050406030204" pitchFamily="18" charset="0"/>
                      </a:rPr>
                      <m:t>)</m:t>
                    </m:r>
                  </m:oMath>
                </a14:m>
                <a:endParaRPr lang="zh-CN" altLang="en-US" sz="2400" i="1" dirty="0"/>
              </a:p>
            </p:txBody>
          </p:sp>
        </mc:Choice>
        <mc:Fallback xmlns="">
          <p:sp>
            <p:nvSpPr>
              <p:cNvPr id="17" name="Rectangle 2"/>
              <p:cNvSpPr>
                <a:spLocks noRot="1" noChangeAspect="1" noMove="1" noResize="1" noEditPoints="1" noAdjustHandles="1" noChangeArrowheads="1" noChangeShapeType="1" noTextEdit="1"/>
              </p:cNvSpPr>
              <p:nvPr>
                <p:custDataLst>
                  <p:tags r:id="rId23"/>
                </p:custDataLst>
              </p:nvPr>
            </p:nvSpPr>
            <p:spPr>
              <a:xfrm>
                <a:off x="2772605" y="2208745"/>
                <a:ext cx="2330959" cy="461665"/>
              </a:xfrm>
              <a:prstGeom prst="rect">
                <a:avLst/>
              </a:prstGeom>
              <a:blipFill rotWithShape="1">
                <a:blip r:embed="rId24"/>
                <a:stretch>
                  <a:fillRect l="-8" t="-47" r="3" b="5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Rectangle 9"/>
              <p:cNvSpPr/>
              <p:nvPr>
                <p:custDataLst>
                  <p:tags r:id="rId10"/>
                </p:custDataLst>
              </p:nvPr>
            </p:nvSpPr>
            <p:spPr>
              <a:xfrm>
                <a:off x="2691952" y="2702371"/>
                <a:ext cx="2288191" cy="792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1+</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𝑧</m:t>
                              </m:r>
                            </m:sup>
                          </m:sSup>
                        </m:den>
                      </m:f>
                    </m:oMath>
                  </m:oMathPara>
                </a14:m>
                <a:endParaRPr lang="zh-CN" altLang="en-US" dirty="0"/>
              </a:p>
            </p:txBody>
          </p:sp>
        </mc:Choice>
        <mc:Fallback xmlns="">
          <p:sp>
            <p:nvSpPr>
              <p:cNvPr id="18" name="Rectangle 9"/>
              <p:cNvSpPr>
                <a:spLocks noRot="1" noChangeAspect="1" noMove="1" noResize="1" noEditPoints="1" noAdjustHandles="1" noChangeArrowheads="1" noChangeShapeType="1" noTextEdit="1"/>
              </p:cNvSpPr>
              <p:nvPr>
                <p:custDataLst>
                  <p:tags r:id="rId25"/>
                </p:custDataLst>
              </p:nvPr>
            </p:nvSpPr>
            <p:spPr>
              <a:xfrm>
                <a:off x="2691952" y="2702371"/>
                <a:ext cx="2288191" cy="792396"/>
              </a:xfrm>
              <a:prstGeom prst="rect">
                <a:avLst/>
              </a:prstGeom>
              <a:blipFill rotWithShape="1">
                <a:blip r:embed="rId26"/>
                <a:stretch>
                  <a:fillRect l="-8" t="-56" r="21" b="46"/>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bldLvl="0" animBg="1"/>
      <p:bldP spid="13" grpId="0"/>
      <p:bldP spid="14"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When</a:t>
            </a:r>
            <a:r>
              <a:rPr lang="zh-CN" altLang="en-US" dirty="0"/>
              <a:t> </a:t>
            </a:r>
            <a:r>
              <a:rPr lang="en-US" altLang="zh-CN" dirty="0"/>
              <a:t>Bagging</a:t>
            </a:r>
            <a:r>
              <a:rPr lang="zh-CN" altLang="en-US" dirty="0"/>
              <a:t> </a:t>
            </a:r>
            <a:r>
              <a:rPr lang="en-US" altLang="zh-CN" dirty="0"/>
              <a:t>Helps?</a:t>
            </a:r>
            <a:endParaRPr lang="en-US" dirty="0"/>
          </a:p>
        </p:txBody>
      </p:sp>
      <p:sp>
        <p:nvSpPr>
          <p:cNvPr id="3" name="Content Placeholder 2"/>
          <p:cNvSpPr>
            <a:spLocks noGrp="1"/>
          </p:cNvSpPr>
          <p:nvPr>
            <p:ph idx="1"/>
          </p:nvPr>
        </p:nvSpPr>
        <p:spPr/>
        <p:txBody>
          <a:bodyPr>
            <a:normAutofit/>
          </a:bodyPr>
          <a:lstStyle/>
          <a:p>
            <a:r>
              <a:rPr lang="en-US" altLang="zh-CN" dirty="0"/>
              <a:t>Observe:</a:t>
            </a:r>
            <a:r>
              <a:rPr lang="zh-CN" altLang="en-US" dirty="0"/>
              <a:t> </a:t>
            </a:r>
            <a:r>
              <a:rPr lang="en-US" altLang="zh-CN" dirty="0"/>
              <a:t>bagging</a:t>
            </a:r>
            <a:r>
              <a:rPr lang="zh-CN" altLang="en-US" dirty="0"/>
              <a:t> </a:t>
            </a:r>
            <a:r>
              <a:rPr lang="en-US" altLang="zh-CN" dirty="0"/>
              <a:t>is</a:t>
            </a:r>
            <a:r>
              <a:rPr lang="zh-CN" altLang="en-US" dirty="0"/>
              <a:t> </a:t>
            </a:r>
            <a:r>
              <a:rPr lang="en-US" altLang="zh-CN" dirty="0"/>
              <a:t>a</a:t>
            </a:r>
            <a:r>
              <a:rPr lang="zh-CN" altLang="en-US" dirty="0"/>
              <a:t> </a:t>
            </a:r>
            <a:r>
              <a:rPr lang="en-US" altLang="zh-CN" dirty="0"/>
              <a:t>kind</a:t>
            </a:r>
            <a:r>
              <a:rPr lang="zh-CN" altLang="en-US" dirty="0"/>
              <a:t> </a:t>
            </a:r>
            <a:r>
              <a:rPr lang="en-US" altLang="zh-CN" dirty="0"/>
              <a:t>of</a:t>
            </a:r>
            <a:r>
              <a:rPr lang="zh-CN" altLang="en-US" dirty="0"/>
              <a:t> </a:t>
            </a:r>
            <a:r>
              <a:rPr lang="en-US" altLang="zh-CN" dirty="0"/>
              <a:t>average</a:t>
            </a:r>
          </a:p>
          <a:p>
            <a:r>
              <a:rPr lang="en-US" altLang="zh-CN" dirty="0"/>
              <a:t>Main</a:t>
            </a:r>
            <a:r>
              <a:rPr lang="zh-CN" altLang="en-US" dirty="0"/>
              <a:t> </a:t>
            </a:r>
            <a:r>
              <a:rPr lang="en-US" altLang="zh-CN" dirty="0"/>
              <a:t>property</a:t>
            </a:r>
            <a:r>
              <a:rPr lang="zh-CN" altLang="en-US" dirty="0"/>
              <a:t> </a:t>
            </a:r>
            <a:r>
              <a:rPr lang="en-US" altLang="zh-CN" dirty="0"/>
              <a:t>of</a:t>
            </a:r>
            <a:r>
              <a:rPr lang="zh-CN" altLang="en-US" dirty="0"/>
              <a:t> </a:t>
            </a:r>
            <a:r>
              <a:rPr lang="en-US" altLang="zh-CN" dirty="0"/>
              <a:t>bagging:</a:t>
            </a:r>
          </a:p>
          <a:p>
            <a:pPr lvl="1"/>
            <a:r>
              <a:rPr lang="en-US" altLang="zh-CN" dirty="0"/>
              <a:t>Bagging</a:t>
            </a:r>
            <a:r>
              <a:rPr lang="zh-CN" altLang="en-US" dirty="0"/>
              <a:t> </a:t>
            </a:r>
            <a:r>
              <a:rPr lang="en-US" altLang="zh-CN" dirty="0"/>
              <a:t>decreases</a:t>
            </a:r>
            <a:r>
              <a:rPr lang="zh-CN" altLang="en-US" dirty="0"/>
              <a:t> </a:t>
            </a:r>
            <a:r>
              <a:rPr lang="en-US" altLang="zh-CN" dirty="0"/>
              <a:t>variance</a:t>
            </a:r>
            <a:r>
              <a:rPr lang="zh-CN" altLang="en-US" dirty="0"/>
              <a:t> </a:t>
            </a:r>
            <a:r>
              <a:rPr lang="en-US" altLang="zh-CN" dirty="0"/>
              <a:t>of</a:t>
            </a:r>
            <a:r>
              <a:rPr lang="zh-CN" altLang="en-US" dirty="0"/>
              <a:t> </a:t>
            </a:r>
            <a:r>
              <a:rPr lang="en-US" altLang="zh-CN" dirty="0"/>
              <a:t>the</a:t>
            </a:r>
            <a:r>
              <a:rPr lang="zh-CN" altLang="en-US" dirty="0"/>
              <a:t> </a:t>
            </a:r>
            <a:r>
              <a:rPr lang="en-US" altLang="zh-CN" dirty="0"/>
              <a:t>base</a:t>
            </a:r>
            <a:r>
              <a:rPr lang="zh-CN" altLang="en-US" dirty="0"/>
              <a:t> </a:t>
            </a:r>
            <a:r>
              <a:rPr lang="en-US" altLang="zh-CN" dirty="0"/>
              <a:t>model</a:t>
            </a:r>
            <a:r>
              <a:rPr lang="zh-CN" altLang="en-US" dirty="0"/>
              <a:t> </a:t>
            </a:r>
            <a:r>
              <a:rPr lang="en-US" altLang="zh-CN" dirty="0"/>
              <a:t>without</a:t>
            </a:r>
            <a:r>
              <a:rPr lang="zh-CN" altLang="en-US" dirty="0"/>
              <a:t> </a:t>
            </a:r>
            <a:r>
              <a:rPr lang="en-US" altLang="zh-CN" dirty="0"/>
              <a:t>changing</a:t>
            </a:r>
            <a:r>
              <a:rPr lang="zh-CN" altLang="en-US" dirty="0"/>
              <a:t> </a:t>
            </a:r>
            <a:r>
              <a:rPr lang="en-US" altLang="zh-CN" dirty="0"/>
              <a:t>the</a:t>
            </a:r>
            <a:r>
              <a:rPr lang="zh-CN" altLang="en-US" dirty="0"/>
              <a:t> </a:t>
            </a:r>
            <a:r>
              <a:rPr lang="en-US" altLang="zh-CN" dirty="0"/>
              <a:t>bias.</a:t>
            </a:r>
          </a:p>
          <a:p>
            <a:r>
              <a:rPr lang="en-US" altLang="zh-CN" dirty="0"/>
              <a:t>Bagging</a:t>
            </a:r>
            <a:r>
              <a:rPr lang="zh-CN" altLang="en-US" dirty="0"/>
              <a:t> </a:t>
            </a:r>
            <a:r>
              <a:rPr lang="en-US" altLang="zh-CN" dirty="0"/>
              <a:t>typically</a:t>
            </a:r>
            <a:r>
              <a:rPr lang="zh-CN" altLang="en-US" dirty="0"/>
              <a:t> </a:t>
            </a:r>
            <a:r>
              <a:rPr lang="en-US" altLang="zh-CN" dirty="0"/>
              <a:t>helps</a:t>
            </a:r>
          </a:p>
          <a:p>
            <a:pPr lvl="1"/>
            <a:r>
              <a:rPr lang="en-US" altLang="zh-CN" dirty="0"/>
              <a:t>When</a:t>
            </a:r>
            <a:r>
              <a:rPr lang="zh-CN" altLang="en-US" dirty="0"/>
              <a:t> </a:t>
            </a:r>
            <a:r>
              <a:rPr lang="en-US" altLang="zh-CN" dirty="0"/>
              <a:t>applied</a:t>
            </a:r>
            <a:r>
              <a:rPr lang="zh-CN" altLang="en-US" dirty="0"/>
              <a:t> </a:t>
            </a:r>
            <a:r>
              <a:rPr lang="en-US" altLang="zh-CN" dirty="0"/>
              <a:t>with</a:t>
            </a:r>
            <a:r>
              <a:rPr lang="zh-CN" altLang="en-US" dirty="0"/>
              <a:t> </a:t>
            </a:r>
            <a:r>
              <a:rPr lang="en-US" altLang="zh-CN" dirty="0"/>
              <a:t>an</a:t>
            </a:r>
            <a:r>
              <a:rPr lang="zh-CN" altLang="en-US" dirty="0"/>
              <a:t> </a:t>
            </a:r>
            <a:r>
              <a:rPr lang="en-US" altLang="zh-CN" dirty="0"/>
              <a:t>over-fitted</a:t>
            </a:r>
            <a:r>
              <a:rPr lang="zh-CN" altLang="en-US" dirty="0"/>
              <a:t> </a:t>
            </a:r>
            <a:r>
              <a:rPr lang="en-US" altLang="zh-CN" dirty="0"/>
              <a:t>base</a:t>
            </a:r>
            <a:r>
              <a:rPr lang="zh-CN" altLang="en-US" dirty="0"/>
              <a:t> </a:t>
            </a:r>
            <a:r>
              <a:rPr lang="en-US" altLang="zh-CN" dirty="0"/>
              <a:t>model.</a:t>
            </a:r>
            <a:r>
              <a:rPr lang="zh-CN" altLang="en-US" dirty="0"/>
              <a:t> </a:t>
            </a:r>
            <a:r>
              <a:rPr lang="en-US" altLang="zh-CN" dirty="0"/>
              <a:t>High</a:t>
            </a:r>
            <a:r>
              <a:rPr lang="zh-CN" altLang="en-US" dirty="0"/>
              <a:t> </a:t>
            </a:r>
            <a:r>
              <a:rPr lang="en-US" altLang="zh-CN" dirty="0"/>
              <a:t>dependency</a:t>
            </a:r>
            <a:r>
              <a:rPr lang="zh-CN" altLang="en-US" dirty="0"/>
              <a:t> </a:t>
            </a:r>
            <a:r>
              <a:rPr lang="en-US" altLang="zh-CN" dirty="0"/>
              <a:t>on</a:t>
            </a:r>
            <a:r>
              <a:rPr lang="zh-CN" altLang="en-US" dirty="0"/>
              <a:t> </a:t>
            </a:r>
            <a:r>
              <a:rPr lang="en-US" altLang="zh-CN" dirty="0"/>
              <a:t>actual</a:t>
            </a:r>
            <a:r>
              <a:rPr lang="zh-CN" altLang="en-US" dirty="0"/>
              <a:t> </a:t>
            </a:r>
            <a:r>
              <a:rPr lang="en-US" altLang="zh-CN" dirty="0"/>
              <a:t>training</a:t>
            </a:r>
            <a:r>
              <a:rPr lang="zh-CN" altLang="en-US" dirty="0"/>
              <a:t> </a:t>
            </a:r>
            <a:r>
              <a:rPr lang="en-US" altLang="zh-CN" dirty="0"/>
              <a:t>data.</a:t>
            </a:r>
          </a:p>
          <a:p>
            <a:r>
              <a:rPr lang="en-US" altLang="zh-CN" dirty="0"/>
              <a:t>Bagging</a:t>
            </a:r>
            <a:r>
              <a:rPr lang="zh-CN" altLang="en-US" dirty="0"/>
              <a:t> </a:t>
            </a:r>
            <a:r>
              <a:rPr lang="en-US" altLang="zh-CN" dirty="0"/>
              <a:t>does</a:t>
            </a:r>
            <a:r>
              <a:rPr lang="zh-CN" altLang="en-US" dirty="0"/>
              <a:t> </a:t>
            </a:r>
            <a:r>
              <a:rPr lang="en-US" altLang="zh-CN" dirty="0"/>
              <a:t>not</a:t>
            </a:r>
            <a:r>
              <a:rPr lang="zh-CN" altLang="en-US" dirty="0"/>
              <a:t> </a:t>
            </a:r>
            <a:r>
              <a:rPr lang="en-US" altLang="zh-CN" dirty="0"/>
              <a:t>help</a:t>
            </a:r>
            <a:r>
              <a:rPr lang="zh-CN" altLang="en-US" dirty="0"/>
              <a:t> </a:t>
            </a:r>
            <a:r>
              <a:rPr lang="en-US" altLang="zh-CN" dirty="0"/>
              <a:t>much</a:t>
            </a:r>
            <a:r>
              <a:rPr lang="zh-CN" altLang="en-US" dirty="0"/>
              <a:t> </a:t>
            </a:r>
            <a:endParaRPr lang="en-US" altLang="zh-CN" dirty="0"/>
          </a:p>
          <a:p>
            <a:pPr lvl="1"/>
            <a:r>
              <a:rPr lang="en-US" altLang="zh-CN" dirty="0"/>
              <a:t>High</a:t>
            </a:r>
            <a:r>
              <a:rPr lang="zh-CN" altLang="en-US" dirty="0"/>
              <a:t> </a:t>
            </a:r>
            <a:r>
              <a:rPr lang="en-US" altLang="zh-CN" dirty="0"/>
              <a:t>bias.</a:t>
            </a:r>
            <a:r>
              <a:rPr lang="zh-CN" altLang="en-US" dirty="0"/>
              <a:t> </a:t>
            </a:r>
            <a:r>
              <a:rPr lang="en-US" altLang="zh-CN" dirty="0"/>
              <a:t>When</a:t>
            </a:r>
            <a:r>
              <a:rPr lang="zh-CN" altLang="en-US" dirty="0"/>
              <a:t> </a:t>
            </a:r>
            <a:r>
              <a:rPr lang="en-US" altLang="zh-CN" dirty="0"/>
              <a:t>the</a:t>
            </a:r>
            <a:r>
              <a:rPr lang="zh-CN" altLang="en-US" dirty="0"/>
              <a:t> </a:t>
            </a:r>
            <a:r>
              <a:rPr lang="en-US" altLang="zh-CN" dirty="0"/>
              <a:t>base</a:t>
            </a:r>
            <a:r>
              <a:rPr lang="zh-CN" altLang="en-US" dirty="0"/>
              <a:t> </a:t>
            </a:r>
            <a:r>
              <a:rPr lang="en-US" altLang="zh-CN" dirty="0"/>
              <a:t>model</a:t>
            </a:r>
            <a:r>
              <a:rPr lang="zh-CN" altLang="en-US" dirty="0"/>
              <a:t> </a:t>
            </a:r>
            <a:r>
              <a:rPr lang="en-US" altLang="zh-CN" dirty="0"/>
              <a:t>is</a:t>
            </a:r>
            <a:r>
              <a:rPr lang="zh-CN" altLang="en-US" dirty="0"/>
              <a:t> </a:t>
            </a:r>
            <a:r>
              <a:rPr lang="en-US" altLang="zh-CN" dirty="0"/>
              <a:t>robust</a:t>
            </a:r>
            <a:r>
              <a:rPr lang="zh-CN" altLang="en-US" dirty="0"/>
              <a:t> </a:t>
            </a:r>
            <a:r>
              <a:rPr lang="en-US" altLang="zh-CN" dirty="0"/>
              <a:t>to</a:t>
            </a:r>
            <a:r>
              <a:rPr lang="zh-CN" altLang="en-US" dirty="0"/>
              <a:t> </a:t>
            </a:r>
            <a:r>
              <a:rPr lang="en-US" altLang="zh-CN" dirty="0"/>
              <a:t>the</a:t>
            </a:r>
            <a:r>
              <a:rPr lang="zh-CN" altLang="en-US" dirty="0"/>
              <a:t> </a:t>
            </a:r>
            <a:r>
              <a:rPr lang="en-US" altLang="zh-CN" dirty="0"/>
              <a:t>changes</a:t>
            </a:r>
            <a:r>
              <a:rPr lang="zh-CN" altLang="en-US" dirty="0"/>
              <a:t> </a:t>
            </a:r>
            <a:r>
              <a:rPr lang="en-US" altLang="zh-CN" dirty="0"/>
              <a:t>in</a:t>
            </a:r>
            <a:r>
              <a:rPr lang="zh-CN" altLang="en-US" dirty="0"/>
              <a:t> </a:t>
            </a:r>
            <a:r>
              <a:rPr lang="en-US" altLang="zh-CN" dirty="0"/>
              <a:t>the</a:t>
            </a:r>
            <a:r>
              <a:rPr lang="zh-CN" altLang="en-US" dirty="0"/>
              <a:t> </a:t>
            </a:r>
            <a:r>
              <a:rPr lang="en-US" altLang="zh-CN" dirty="0"/>
              <a:t>training</a:t>
            </a:r>
            <a:r>
              <a:rPr lang="zh-CN" altLang="en-US" dirty="0"/>
              <a:t> </a:t>
            </a:r>
            <a:r>
              <a:rPr lang="en-US" altLang="zh-CN" dirty="0"/>
              <a:t>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Random</a:t>
            </a:r>
            <a:r>
              <a:rPr lang="zh-CN" altLang="en-US" dirty="0"/>
              <a:t> </a:t>
            </a:r>
            <a:r>
              <a:rPr lang="en-US" altLang="zh-CN" dirty="0"/>
              <a:t>Forest</a:t>
            </a:r>
            <a:r>
              <a:rPr lang="zh-CN" altLang="en-US" dirty="0"/>
              <a:t> </a:t>
            </a:r>
            <a:r>
              <a:rPr lang="en-US" altLang="zh-CN" dirty="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An ensemble of decision tree (DT) classi</a:t>
                </a:r>
                <a:r>
                  <a:rPr lang="en-US" altLang="zh-CN" dirty="0"/>
                  <a:t>fiers</a:t>
                </a:r>
                <a:endParaRPr lang="en-US" dirty="0"/>
              </a:p>
              <a:p>
                <a:r>
                  <a:rPr lang="en-US" altLang="zh-CN" dirty="0"/>
                  <a:t>Use</a:t>
                </a:r>
                <a:r>
                  <a:rPr lang="zh-CN" altLang="en-US" dirty="0"/>
                  <a:t> </a:t>
                </a:r>
                <a:r>
                  <a:rPr lang="en-US" altLang="zh-CN" dirty="0"/>
                  <a:t>bagging</a:t>
                </a:r>
                <a:r>
                  <a:rPr lang="zh-CN" altLang="en-US" dirty="0"/>
                  <a:t> </a:t>
                </a:r>
                <a:r>
                  <a:rPr lang="en-US" altLang="zh-CN" dirty="0"/>
                  <a:t>on</a:t>
                </a:r>
                <a:r>
                  <a:rPr lang="zh-CN" altLang="en-US" dirty="0"/>
                  <a:t> </a:t>
                </a:r>
                <a:r>
                  <a:rPr lang="en-US" altLang="zh-CN" dirty="0"/>
                  <a:t>data</a:t>
                </a:r>
                <a:r>
                  <a:rPr lang="zh-CN" altLang="en-US" dirty="0"/>
                  <a:t> </a:t>
                </a:r>
                <a:r>
                  <a:rPr lang="en-US" altLang="zh-CN" dirty="0"/>
                  <a:t>samples</a:t>
                </a:r>
              </a:p>
              <a:p>
                <a:r>
                  <a:rPr lang="en-US" altLang="zh-CN" dirty="0"/>
                  <a:t>For</a:t>
                </a:r>
                <a:r>
                  <a:rPr lang="zh-CN" altLang="en-US" dirty="0"/>
                  <a:t> </a:t>
                </a:r>
                <a:r>
                  <a:rPr lang="en-US" altLang="zh-CN" dirty="0"/>
                  <a:t>each</a:t>
                </a:r>
                <a:r>
                  <a:rPr lang="zh-CN" altLang="en-US" dirty="0"/>
                  <a:t> </a:t>
                </a:r>
                <a:r>
                  <a:rPr lang="en-US" altLang="zh-CN" dirty="0"/>
                  <a:t>bootstrap</a:t>
                </a:r>
                <a:r>
                  <a:rPr lang="zh-CN" altLang="en-US" dirty="0"/>
                  <a:t> </a:t>
                </a:r>
                <a:r>
                  <a:rPr lang="en-US" altLang="zh-CN" dirty="0"/>
                  <a:t>sample,</a:t>
                </a:r>
                <a:r>
                  <a:rPr lang="zh-CN" altLang="en-US" dirty="0"/>
                  <a:t> </a:t>
                </a:r>
                <a:r>
                  <a:rPr lang="en-US" altLang="zh-CN" dirty="0"/>
                  <a:t>derive</a:t>
                </a:r>
                <a:r>
                  <a:rPr lang="zh-CN" altLang="en-US" dirty="0"/>
                  <a:t> </a:t>
                </a:r>
                <a:r>
                  <a:rPr lang="en-US" altLang="zh-CN" dirty="0"/>
                  <a:t>a</a:t>
                </a:r>
                <a:r>
                  <a:rPr lang="zh-CN" altLang="en-US" dirty="0"/>
                  <a:t> </a:t>
                </a:r>
                <a:r>
                  <a:rPr lang="en-US" altLang="zh-CN" dirty="0"/>
                  <a:t>decision</a:t>
                </a:r>
                <a:r>
                  <a:rPr lang="zh-CN" altLang="en-US" dirty="0"/>
                  <a:t> </a:t>
                </a:r>
                <a:r>
                  <a:rPr lang="en-US" altLang="zh-CN" dirty="0"/>
                  <a:t>tree</a:t>
                </a:r>
              </a:p>
              <a:p>
                <a:pPr lvl="1"/>
                <a:r>
                  <a:rPr lang="en-US" altLang="zh-CN" dirty="0"/>
                  <a:t>In</a:t>
                </a:r>
                <a:r>
                  <a:rPr lang="zh-CN" altLang="en-US" dirty="0"/>
                  <a:t> </a:t>
                </a:r>
                <a:r>
                  <a:rPr lang="en-US" altLang="zh-CN" dirty="0"/>
                  <a:t>each</a:t>
                </a:r>
                <a:r>
                  <a:rPr lang="zh-CN" altLang="en-US" dirty="0"/>
                  <a:t> </a:t>
                </a:r>
                <a:r>
                  <a:rPr lang="en-US" altLang="zh-CN" dirty="0"/>
                  <a:t>node,</a:t>
                </a:r>
                <a:r>
                  <a:rPr lang="zh-CN" altLang="en-US" dirty="0"/>
                  <a:t> </a:t>
                </a:r>
                <a:r>
                  <a:rPr lang="en-US" altLang="zh-CN" dirty="0"/>
                  <a:t>u</a:t>
                </a:r>
                <a:r>
                  <a:rPr lang="en-US" dirty="0"/>
                  <a:t>ses bagging on features </a:t>
                </a:r>
              </a:p>
              <a:p>
                <a:pPr lvl="1"/>
                <a:r>
                  <a:rPr lang="en-US" dirty="0"/>
                  <a:t>Given a total of </a:t>
                </a:r>
                <a14:m>
                  <m:oMath xmlns:m="http://schemas.openxmlformats.org/officeDocument/2006/math">
                    <m:r>
                      <a:rPr lang="en-US" altLang="zh-CN" i="1" dirty="0" smtClean="0">
                        <a:latin typeface="Cambria Math" panose="02040503050406030204" pitchFamily="18" charset="0"/>
                      </a:rPr>
                      <m:t>𝑑</m:t>
                    </m:r>
                  </m:oMath>
                </a14:m>
                <a:r>
                  <a:rPr lang="en-US" dirty="0"/>
                  <a:t> features, each </a:t>
                </a:r>
                <a:r>
                  <a:rPr lang="en-US" altLang="zh-CN" dirty="0"/>
                  <a:t>node</a:t>
                </a:r>
                <a:r>
                  <a:rPr lang="en-US" dirty="0"/>
                  <a:t> uses</a:t>
                </a:r>
                <a:r>
                  <a:rPr lang="zh-CN" altLang="en-US" dirty="0"/>
                  <a:t> </a:t>
                </a:r>
                <a14:m>
                  <m:oMath xmlns:m="http://schemas.openxmlformats.org/officeDocument/2006/math">
                    <m:func>
                      <m:funcPr>
                        <m:ctrlPr>
                          <a:rPr lang="zh-CN" altLang="en-US"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e>
                    </m:func>
                  </m:oMath>
                </a14:m>
                <a:r>
                  <a:rPr lang="en-US" dirty="0"/>
                  <a:t> randomly chosen features</a:t>
                </a:r>
                <a:r>
                  <a:rPr lang="en-US" altLang="zh-CN" dirty="0"/>
                  <a:t>.</a:t>
                </a:r>
                <a:r>
                  <a:rPr lang="zh-CN" altLang="en-US" dirty="0"/>
                  <a:t> </a:t>
                </a:r>
                <a:endParaRPr lang="en-US" altLang="zh-CN" dirty="0"/>
              </a:p>
              <a:p>
                <a:pPr lvl="1"/>
                <a:r>
                  <a:rPr lang="en-US" altLang="zh-CN" dirty="0"/>
                  <a:t>Split</a:t>
                </a:r>
                <a:r>
                  <a:rPr lang="zh-CN" altLang="en-US" dirty="0"/>
                  <a:t> </a:t>
                </a:r>
                <a:r>
                  <a:rPr lang="en-US" altLang="zh-CN" dirty="0"/>
                  <a:t>the</a:t>
                </a:r>
                <a:r>
                  <a:rPr lang="zh-CN" altLang="en-US" dirty="0"/>
                  <a:t> </a:t>
                </a:r>
                <a:r>
                  <a:rPr lang="en-US" altLang="zh-CN" dirty="0"/>
                  <a:t>node</a:t>
                </a:r>
                <a:r>
                  <a:rPr lang="zh-CN" altLang="en-US" dirty="0"/>
                  <a:t> </a:t>
                </a:r>
                <a:r>
                  <a:rPr lang="en-US" altLang="zh-CN" dirty="0"/>
                  <a:t>using</a:t>
                </a:r>
                <a:r>
                  <a:rPr lang="zh-CN" altLang="en-US" dirty="0"/>
                  <a:t> </a:t>
                </a:r>
                <a:r>
                  <a:rPr lang="en-US" dirty="0"/>
                  <a:t>splitting criterion </a:t>
                </a:r>
              </a:p>
              <a:p>
                <a:r>
                  <a:rPr lang="en-US" altLang="zh-CN" dirty="0"/>
                  <a:t>Each</a:t>
                </a:r>
                <a:r>
                  <a:rPr lang="zh-CN" altLang="en-US" dirty="0"/>
                  <a:t> </a:t>
                </a:r>
                <a:r>
                  <a:rPr lang="en-US" altLang="zh-CN" dirty="0"/>
                  <a:t>node</a:t>
                </a:r>
                <a:r>
                  <a:rPr lang="zh-CN" altLang="en-US" dirty="0"/>
                  <a:t> </a:t>
                </a:r>
                <a:r>
                  <a:rPr lang="en-US" altLang="zh-CN" dirty="0"/>
                  <a:t>will</a:t>
                </a:r>
                <a:r>
                  <a:rPr lang="zh-CN" altLang="en-US" dirty="0"/>
                  <a:t> </a:t>
                </a:r>
                <a:r>
                  <a:rPr lang="en-US" altLang="zh-CN" dirty="0"/>
                  <a:t>split</a:t>
                </a:r>
                <a:r>
                  <a:rPr lang="zh-CN" altLang="en-US" dirty="0"/>
                  <a:t> </a:t>
                </a:r>
                <a:r>
                  <a:rPr lang="en-US" altLang="zh-CN" dirty="0"/>
                  <a:t>the</a:t>
                </a:r>
                <a:r>
                  <a:rPr lang="zh-CN" altLang="en-US" dirty="0"/>
                  <a:t> </a:t>
                </a:r>
                <a:r>
                  <a:rPr lang="en-US" altLang="zh-CN" dirty="0"/>
                  <a:t>training</a:t>
                </a:r>
                <a:r>
                  <a:rPr lang="zh-CN" altLang="en-US" dirty="0"/>
                  <a:t> </a:t>
                </a:r>
                <a:r>
                  <a:rPr lang="en-US" altLang="zh-CN" dirty="0"/>
                  <a:t>data</a:t>
                </a:r>
                <a:r>
                  <a:rPr lang="zh-CN" altLang="en-US" dirty="0"/>
                  <a:t> </a:t>
                </a:r>
                <a:r>
                  <a:rPr lang="en-US" altLang="zh-CN" dirty="0"/>
                  <a:t>differently</a:t>
                </a:r>
                <a:r>
                  <a:rPr lang="zh-CN" altLang="en-US" dirty="0"/>
                  <a:t> </a:t>
                </a:r>
                <a:r>
                  <a:rPr lang="en-US" altLang="zh-CN" dirty="0"/>
                  <a:t>at</a:t>
                </a:r>
                <a:r>
                  <a:rPr lang="zh-CN" altLang="en-US" dirty="0"/>
                  <a:t> </a:t>
                </a:r>
                <a:r>
                  <a:rPr lang="en-US" altLang="zh-CN" dirty="0"/>
                  <a:t>leaves</a:t>
                </a:r>
              </a:p>
              <a:p>
                <a:r>
                  <a:rPr lang="en-US" altLang="zh-CN" dirty="0"/>
                  <a:t>Prediction</a:t>
                </a:r>
                <a:r>
                  <a:rPr lang="zh-CN" altLang="en-US" dirty="0"/>
                  <a:t> </a:t>
                </a:r>
                <a:r>
                  <a:rPr lang="en-US" altLang="zh-CN" dirty="0"/>
                  <a:t>for</a:t>
                </a:r>
                <a:r>
                  <a:rPr lang="zh-CN" altLang="en-US" dirty="0"/>
                  <a:t> </a:t>
                </a:r>
                <a:r>
                  <a:rPr lang="en-US" altLang="zh-CN" dirty="0"/>
                  <a:t>a</a:t>
                </a:r>
                <a:r>
                  <a:rPr lang="zh-CN" altLang="en-US" dirty="0"/>
                  <a:t> </a:t>
                </a:r>
                <a:r>
                  <a:rPr lang="en-US" altLang="zh-CN" dirty="0"/>
                  <a:t>test</a:t>
                </a:r>
                <a:r>
                  <a:rPr lang="zh-CN" altLang="en-US" dirty="0"/>
                  <a:t> </a:t>
                </a:r>
                <a:r>
                  <a:rPr lang="en-US" altLang="zh-CN" dirty="0"/>
                  <a:t>example</a:t>
                </a:r>
                <a:r>
                  <a:rPr lang="zh-CN" altLang="en-US" dirty="0"/>
                  <a:t> </a:t>
                </a:r>
                <a:r>
                  <a:rPr lang="en-US" altLang="zh-CN" dirty="0"/>
                  <a:t>votes</a:t>
                </a:r>
                <a:r>
                  <a:rPr lang="zh-CN" altLang="en-US" dirty="0"/>
                  <a:t> </a:t>
                </a:r>
                <a:r>
                  <a:rPr lang="en-US" altLang="zh-CN" dirty="0"/>
                  <a:t>on/averages</a:t>
                </a:r>
                <a:r>
                  <a:rPr lang="zh-CN" altLang="en-US" dirty="0"/>
                  <a:t> </a:t>
                </a:r>
                <a:r>
                  <a:rPr lang="en-US" altLang="zh-CN" dirty="0"/>
                  <a:t>predictions</a:t>
                </a:r>
                <a:r>
                  <a:rPr lang="zh-CN" altLang="en-US" dirty="0"/>
                  <a:t> </a:t>
                </a:r>
                <a:r>
                  <a:rPr lang="en-US" altLang="zh-CN" dirty="0"/>
                  <a:t>form</a:t>
                </a:r>
                <a:r>
                  <a:rPr lang="zh-CN" altLang="en-US" dirty="0"/>
                  <a:t> </a:t>
                </a:r>
                <a:r>
                  <a:rPr lang="en-US" altLang="zh-CN" dirty="0"/>
                  <a:t>all</a:t>
                </a:r>
                <a:r>
                  <a:rPr lang="zh-CN" altLang="en-US" dirty="0"/>
                  <a:t> </a:t>
                </a:r>
                <a:r>
                  <a:rPr lang="en-US" altLang="zh-CN" dirty="0"/>
                  <a:t>DTs.</a:t>
                </a: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3"/>
                <a:stretch>
                  <a:fillRect t="-12" b="12"/>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779C0-518A-E068-8F55-0D9E6D1FA1C6}"/>
              </a:ext>
            </a:extLst>
          </p:cNvPr>
          <p:cNvSpPr>
            <a:spLocks noGrp="1"/>
          </p:cNvSpPr>
          <p:nvPr>
            <p:ph type="title"/>
          </p:nvPr>
        </p:nvSpPr>
        <p:spPr/>
        <p:txBody>
          <a:bodyPr/>
          <a:lstStyle/>
          <a:p>
            <a:r>
              <a:rPr lang="en-US" altLang="zh-CN" dirty="0"/>
              <a:t>Random</a:t>
            </a:r>
            <a:r>
              <a:rPr lang="zh-CN" altLang="en-US" dirty="0"/>
              <a:t> </a:t>
            </a:r>
            <a:r>
              <a:rPr lang="en-US" altLang="zh-CN" dirty="0"/>
              <a:t>Forest</a:t>
            </a:r>
            <a:r>
              <a:rPr lang="zh-CN" altLang="en-US" dirty="0"/>
              <a:t> </a:t>
            </a:r>
            <a:r>
              <a:rPr lang="en-US" altLang="zh-CN" dirty="0"/>
              <a:t>(RF)</a:t>
            </a:r>
            <a:endParaRPr kumimoji="1" lang="zh-CN" altLang="en-US" dirty="0"/>
          </a:p>
        </p:txBody>
      </p:sp>
      <p:pic>
        <p:nvPicPr>
          <p:cNvPr id="5" name="内容占位符 4">
            <a:extLst>
              <a:ext uri="{FF2B5EF4-FFF2-40B4-BE49-F238E27FC236}">
                <a16:creationId xmlns:a16="http://schemas.microsoft.com/office/drawing/2014/main" id="{B70BE646-901B-6A00-08D3-7421FD1112DB}"/>
              </a:ext>
            </a:extLst>
          </p:cNvPr>
          <p:cNvPicPr>
            <a:picLocks noGrp="1" noChangeAspect="1"/>
          </p:cNvPicPr>
          <p:nvPr>
            <p:ph idx="1"/>
          </p:nvPr>
        </p:nvPicPr>
        <p:blipFill>
          <a:blip r:embed="rId3"/>
          <a:stretch>
            <a:fillRect/>
          </a:stretch>
        </p:blipFill>
        <p:spPr>
          <a:xfrm>
            <a:off x="1794344" y="1676400"/>
            <a:ext cx="8603311" cy="3657600"/>
          </a:xfrm>
          <a:prstGeom prst="rect">
            <a:avLst/>
          </a:prstGeom>
        </p:spPr>
      </p:pic>
    </p:spTree>
    <p:extLst>
      <p:ext uri="{BB962C8B-B14F-4D97-AF65-F5344CB8AC3E}">
        <p14:creationId xmlns:p14="http://schemas.microsoft.com/office/powerpoint/2010/main" val="35508397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Boosting</a:t>
            </a:r>
            <a:endParaRPr lang="en-US" dirty="0"/>
          </a:p>
        </p:txBody>
      </p:sp>
      <p:sp>
        <p:nvSpPr>
          <p:cNvPr id="3" name="Content Placeholder 2"/>
          <p:cNvSpPr>
            <a:spLocks noGrp="1"/>
          </p:cNvSpPr>
          <p:nvPr>
            <p:ph idx="1"/>
          </p:nvPr>
        </p:nvSpPr>
        <p:spPr>
          <a:xfrm>
            <a:off x="731520" y="1408430"/>
            <a:ext cx="10754995" cy="4876800"/>
          </a:xfrm>
        </p:spPr>
        <p:txBody>
          <a:bodyPr>
            <a:normAutofit fontScale="80000" lnSpcReduction="10000"/>
          </a:bodyPr>
          <a:lstStyle/>
          <a:p>
            <a:r>
              <a:rPr lang="en-US" altLang="zh-CN" sz="3400" dirty="0"/>
              <a:t>Basic</a:t>
            </a:r>
            <a:r>
              <a:rPr lang="zh-CN" altLang="en-US" sz="3400" dirty="0"/>
              <a:t> </a:t>
            </a:r>
            <a:r>
              <a:rPr lang="en-US" altLang="zh-CN" sz="3400" dirty="0"/>
              <a:t>idea:</a:t>
            </a:r>
          </a:p>
          <a:p>
            <a:pPr lvl="1"/>
            <a:r>
              <a:rPr lang="en-US" altLang="zh-CN" sz="3100" dirty="0"/>
              <a:t>Take</a:t>
            </a:r>
            <a:r>
              <a:rPr lang="zh-CN" altLang="en-US" sz="3100" dirty="0"/>
              <a:t> </a:t>
            </a:r>
            <a:r>
              <a:rPr lang="en-US" altLang="zh-CN" sz="3100" dirty="0"/>
              <a:t>a</a:t>
            </a:r>
            <a:r>
              <a:rPr lang="zh-CN" altLang="en-US" sz="3100" dirty="0"/>
              <a:t> </a:t>
            </a:r>
            <a:r>
              <a:rPr lang="en-US" altLang="zh-CN" sz="3100" dirty="0"/>
              <a:t>weak</a:t>
            </a:r>
            <a:r>
              <a:rPr lang="zh-CN" altLang="en-US" sz="3100" dirty="0"/>
              <a:t> </a:t>
            </a:r>
            <a:r>
              <a:rPr lang="en-US" altLang="zh-CN" sz="3100" dirty="0"/>
              <a:t>learning</a:t>
            </a:r>
            <a:r>
              <a:rPr lang="zh-CN" altLang="en-US" sz="3100" dirty="0"/>
              <a:t> </a:t>
            </a:r>
            <a:r>
              <a:rPr lang="en-US" altLang="zh-CN" sz="3100" dirty="0"/>
              <a:t>algorithm</a:t>
            </a:r>
            <a:r>
              <a:rPr lang="zh-CN" altLang="en-US" sz="3100" dirty="0"/>
              <a:t> </a:t>
            </a:r>
            <a:r>
              <a:rPr lang="en-US" altLang="zh-CN" sz="3100" dirty="0"/>
              <a:t>(slightly</a:t>
            </a:r>
            <a:r>
              <a:rPr lang="zh-CN" altLang="en-US" sz="3100" dirty="0"/>
              <a:t> </a:t>
            </a:r>
            <a:r>
              <a:rPr lang="en-US" altLang="zh-CN" sz="3100" dirty="0"/>
              <a:t>better</a:t>
            </a:r>
            <a:r>
              <a:rPr lang="zh-CN" altLang="en-US" sz="3100" dirty="0"/>
              <a:t> </a:t>
            </a:r>
            <a:r>
              <a:rPr lang="en-US" altLang="zh-CN" sz="3100" dirty="0"/>
              <a:t>than</a:t>
            </a:r>
            <a:r>
              <a:rPr lang="zh-CN" altLang="en-US" sz="3100" dirty="0"/>
              <a:t> </a:t>
            </a:r>
            <a:r>
              <a:rPr lang="en-US" altLang="zh-CN" sz="3100" dirty="0"/>
              <a:t>random)</a:t>
            </a:r>
          </a:p>
          <a:p>
            <a:pPr lvl="1"/>
            <a:r>
              <a:rPr lang="en-US" altLang="zh-CN" sz="3100" dirty="0"/>
              <a:t>Turn</a:t>
            </a:r>
            <a:r>
              <a:rPr lang="zh-CN" altLang="en-US" sz="3100" dirty="0"/>
              <a:t> </a:t>
            </a:r>
            <a:r>
              <a:rPr lang="en-US" altLang="zh-CN" sz="3100" dirty="0"/>
              <a:t>it</a:t>
            </a:r>
            <a:r>
              <a:rPr lang="zh-CN" altLang="en-US" sz="3100" dirty="0"/>
              <a:t> </a:t>
            </a:r>
            <a:r>
              <a:rPr lang="en-US" altLang="zh-CN" sz="3100" dirty="0"/>
              <a:t>into</a:t>
            </a:r>
            <a:r>
              <a:rPr lang="zh-CN" altLang="en-US" sz="3100" dirty="0"/>
              <a:t> </a:t>
            </a:r>
            <a:r>
              <a:rPr lang="en-US" altLang="zh-CN" sz="3100" dirty="0"/>
              <a:t>an</a:t>
            </a:r>
            <a:r>
              <a:rPr lang="zh-CN" altLang="en-US" sz="3100" dirty="0"/>
              <a:t> </a:t>
            </a:r>
            <a:r>
              <a:rPr lang="en-US" altLang="zh-CN" sz="3100" dirty="0"/>
              <a:t>awesome</a:t>
            </a:r>
            <a:r>
              <a:rPr lang="zh-CN" altLang="en-US" sz="3100" dirty="0"/>
              <a:t> </a:t>
            </a:r>
            <a:r>
              <a:rPr lang="en-US" altLang="zh-CN" sz="3100" dirty="0"/>
              <a:t>one</a:t>
            </a:r>
            <a:r>
              <a:rPr lang="zh-CN" altLang="en-US" sz="3100" dirty="0"/>
              <a:t> </a:t>
            </a:r>
            <a:r>
              <a:rPr lang="en-US" altLang="zh-CN" sz="3100" dirty="0"/>
              <a:t>by</a:t>
            </a:r>
            <a:r>
              <a:rPr lang="zh-CN" altLang="en-US" sz="3100" dirty="0"/>
              <a:t> </a:t>
            </a:r>
            <a:r>
              <a:rPr lang="en-US" altLang="zh-CN" sz="3100" dirty="0"/>
              <a:t>making</a:t>
            </a:r>
            <a:r>
              <a:rPr lang="zh-CN" altLang="en-US" sz="3100" dirty="0"/>
              <a:t> </a:t>
            </a:r>
            <a:r>
              <a:rPr lang="en-US" altLang="zh-CN" sz="3100" dirty="0"/>
              <a:t>it</a:t>
            </a:r>
            <a:r>
              <a:rPr lang="zh-CN" altLang="en-US" sz="3100" dirty="0"/>
              <a:t> </a:t>
            </a:r>
            <a:r>
              <a:rPr lang="en-US" altLang="zh-CN" sz="3100" dirty="0"/>
              <a:t>focus</a:t>
            </a:r>
            <a:r>
              <a:rPr lang="zh-CN" altLang="en-US" sz="3100" dirty="0"/>
              <a:t> </a:t>
            </a:r>
            <a:r>
              <a:rPr lang="en-US" altLang="zh-CN" sz="3100" dirty="0"/>
              <a:t>on</a:t>
            </a:r>
            <a:r>
              <a:rPr lang="zh-CN" altLang="en-US" sz="3100" dirty="0"/>
              <a:t> </a:t>
            </a:r>
            <a:r>
              <a:rPr lang="en-US" altLang="zh-CN" sz="3100" dirty="0">
                <a:solidFill>
                  <a:srgbClr val="C00000"/>
                </a:solidFill>
              </a:rPr>
              <a:t>difficult</a:t>
            </a:r>
            <a:r>
              <a:rPr lang="zh-CN" altLang="en-US" sz="3100" dirty="0">
                <a:solidFill>
                  <a:srgbClr val="C00000"/>
                </a:solidFill>
              </a:rPr>
              <a:t> </a:t>
            </a:r>
            <a:r>
              <a:rPr lang="en-US" altLang="zh-CN" sz="3100" dirty="0"/>
              <a:t>samples</a:t>
            </a:r>
          </a:p>
          <a:p>
            <a:r>
              <a:rPr lang="en-US" altLang="zh-CN" sz="3400" dirty="0"/>
              <a:t>Most</a:t>
            </a:r>
            <a:r>
              <a:rPr lang="zh-CN" altLang="en-US" sz="3400" dirty="0"/>
              <a:t> </a:t>
            </a:r>
            <a:r>
              <a:rPr lang="en-US" altLang="zh-CN" sz="3400" dirty="0"/>
              <a:t>boosting</a:t>
            </a:r>
            <a:r>
              <a:rPr lang="zh-CN" altLang="en-US" sz="3400" dirty="0"/>
              <a:t> </a:t>
            </a:r>
            <a:r>
              <a:rPr lang="en-US" altLang="zh-CN" sz="3400" dirty="0"/>
              <a:t>algorithms</a:t>
            </a:r>
            <a:r>
              <a:rPr lang="zh-CN" altLang="en-US" sz="3400" dirty="0"/>
              <a:t> </a:t>
            </a:r>
            <a:r>
              <a:rPr lang="en-US" altLang="zh-CN" sz="3400" dirty="0"/>
              <a:t>follows</a:t>
            </a:r>
            <a:r>
              <a:rPr lang="zh-CN" altLang="en-US" sz="3400" dirty="0"/>
              <a:t> </a:t>
            </a:r>
            <a:r>
              <a:rPr lang="en-US" altLang="zh-CN" sz="3400" dirty="0"/>
              <a:t>these</a:t>
            </a:r>
            <a:r>
              <a:rPr lang="zh-CN" altLang="en-US" sz="3400" dirty="0"/>
              <a:t> </a:t>
            </a:r>
            <a:r>
              <a:rPr lang="en-US" altLang="zh-CN" sz="3400" dirty="0"/>
              <a:t>steps:</a:t>
            </a:r>
          </a:p>
          <a:p>
            <a:pPr marL="971550" lvl="1" indent="-514350">
              <a:buFont typeface="+mj-lt"/>
              <a:buAutoNum type="arabicPeriod"/>
            </a:pPr>
            <a:r>
              <a:rPr lang="en-US" altLang="zh-CN" sz="3100" dirty="0"/>
              <a:t>Train</a:t>
            </a:r>
            <a:r>
              <a:rPr lang="zh-CN" altLang="en-US" sz="3100" dirty="0"/>
              <a:t> </a:t>
            </a:r>
            <a:r>
              <a:rPr lang="en-US" altLang="zh-CN" sz="3100" dirty="0"/>
              <a:t>a</a:t>
            </a:r>
            <a:r>
              <a:rPr lang="zh-CN" altLang="en-US" sz="3100" dirty="0"/>
              <a:t> </a:t>
            </a:r>
            <a:r>
              <a:rPr lang="en-US" altLang="zh-CN" sz="3100" dirty="0"/>
              <a:t>weak</a:t>
            </a:r>
            <a:r>
              <a:rPr lang="zh-CN" altLang="en-US" sz="3100" dirty="0"/>
              <a:t> </a:t>
            </a:r>
            <a:r>
              <a:rPr lang="en-US" altLang="zh-CN" sz="3100" dirty="0"/>
              <a:t>model</a:t>
            </a:r>
            <a:r>
              <a:rPr lang="zh-CN" altLang="en-US" sz="3100" dirty="0"/>
              <a:t> </a:t>
            </a:r>
            <a:r>
              <a:rPr lang="en-US" altLang="zh-CN" sz="3100" dirty="0"/>
              <a:t>on</a:t>
            </a:r>
            <a:r>
              <a:rPr lang="zh-CN" altLang="en-US" sz="3100" dirty="0"/>
              <a:t> </a:t>
            </a:r>
            <a:r>
              <a:rPr lang="en-US" altLang="zh-CN" sz="3100" dirty="0"/>
              <a:t>some</a:t>
            </a:r>
            <a:r>
              <a:rPr lang="zh-CN" altLang="en-US" sz="3100" dirty="0"/>
              <a:t> </a:t>
            </a:r>
            <a:r>
              <a:rPr lang="en-US" altLang="zh-CN" sz="3100" dirty="0"/>
              <a:t>training</a:t>
            </a:r>
            <a:r>
              <a:rPr lang="zh-CN" altLang="en-US" sz="3100" dirty="0"/>
              <a:t> </a:t>
            </a:r>
            <a:r>
              <a:rPr lang="en-US" altLang="zh-CN" sz="3100" dirty="0"/>
              <a:t>data</a:t>
            </a:r>
          </a:p>
          <a:p>
            <a:pPr marL="971550" lvl="1" indent="-514350">
              <a:buFont typeface="+mj-lt"/>
              <a:buAutoNum type="arabicPeriod"/>
            </a:pPr>
            <a:r>
              <a:rPr lang="en-US" altLang="zh-CN" sz="3100" dirty="0"/>
              <a:t>Compute</a:t>
            </a:r>
            <a:r>
              <a:rPr lang="zh-CN" altLang="en-US" sz="3100" dirty="0"/>
              <a:t> </a:t>
            </a:r>
            <a:r>
              <a:rPr lang="en-US" altLang="zh-CN" sz="3100" dirty="0"/>
              <a:t>the</a:t>
            </a:r>
            <a:r>
              <a:rPr lang="zh-CN" altLang="en-US" sz="3100" dirty="0"/>
              <a:t> </a:t>
            </a:r>
            <a:r>
              <a:rPr lang="en-US" altLang="zh-CN" sz="3100" dirty="0"/>
              <a:t>error</a:t>
            </a:r>
            <a:r>
              <a:rPr lang="zh-CN" altLang="en-US" sz="3100" dirty="0"/>
              <a:t> </a:t>
            </a:r>
            <a:r>
              <a:rPr lang="en-US" altLang="zh-CN" sz="3100" dirty="0"/>
              <a:t>of</a:t>
            </a:r>
            <a:r>
              <a:rPr lang="zh-CN" altLang="en-US" sz="3100" dirty="0"/>
              <a:t> </a:t>
            </a:r>
            <a:r>
              <a:rPr lang="en-US" altLang="zh-CN" sz="3100" dirty="0"/>
              <a:t>the</a:t>
            </a:r>
            <a:r>
              <a:rPr lang="zh-CN" altLang="en-US" sz="3100" dirty="0"/>
              <a:t> </a:t>
            </a:r>
            <a:r>
              <a:rPr lang="en-US" altLang="zh-CN" sz="3100" dirty="0"/>
              <a:t>model</a:t>
            </a:r>
            <a:r>
              <a:rPr lang="zh-CN" altLang="en-US" sz="3100" dirty="0"/>
              <a:t> </a:t>
            </a:r>
            <a:r>
              <a:rPr lang="en-US" altLang="zh-CN" sz="3100" dirty="0"/>
              <a:t>on</a:t>
            </a:r>
            <a:r>
              <a:rPr lang="zh-CN" altLang="en-US" sz="3100" dirty="0"/>
              <a:t> </a:t>
            </a:r>
            <a:r>
              <a:rPr lang="en-US" altLang="zh-CN" sz="3100" dirty="0"/>
              <a:t>each</a:t>
            </a:r>
            <a:r>
              <a:rPr lang="zh-CN" altLang="en-US" sz="3100" dirty="0"/>
              <a:t> </a:t>
            </a:r>
            <a:r>
              <a:rPr lang="en-US" altLang="zh-CN" sz="3100" dirty="0"/>
              <a:t>training</a:t>
            </a:r>
            <a:r>
              <a:rPr lang="zh-CN" altLang="en-US" sz="3100" dirty="0"/>
              <a:t> </a:t>
            </a:r>
            <a:r>
              <a:rPr lang="en-US" altLang="zh-CN" sz="3100" dirty="0"/>
              <a:t>sample</a:t>
            </a:r>
          </a:p>
          <a:p>
            <a:pPr marL="971550" lvl="1" indent="-514350">
              <a:buFont typeface="+mj-lt"/>
              <a:buAutoNum type="arabicPeriod"/>
            </a:pPr>
            <a:r>
              <a:rPr lang="en-US" altLang="zh-CN" sz="3100" dirty="0"/>
              <a:t>Give</a:t>
            </a:r>
            <a:r>
              <a:rPr lang="zh-CN" altLang="en-US" sz="3100" dirty="0"/>
              <a:t> </a:t>
            </a:r>
            <a:r>
              <a:rPr lang="en-US" altLang="zh-CN" sz="3100" dirty="0"/>
              <a:t>higher</a:t>
            </a:r>
            <a:r>
              <a:rPr lang="zh-CN" altLang="en-US" sz="3100" dirty="0"/>
              <a:t> </a:t>
            </a:r>
            <a:r>
              <a:rPr lang="en-US" altLang="zh-CN" sz="3100" dirty="0"/>
              <a:t>importance</a:t>
            </a:r>
            <a:r>
              <a:rPr lang="zh-CN" altLang="en-US" sz="3100" dirty="0"/>
              <a:t> </a:t>
            </a:r>
            <a:r>
              <a:rPr lang="en-US" altLang="zh-CN" sz="3100" dirty="0"/>
              <a:t>to</a:t>
            </a:r>
            <a:r>
              <a:rPr lang="zh-CN" altLang="en-US" sz="3100" dirty="0"/>
              <a:t> </a:t>
            </a:r>
            <a:r>
              <a:rPr lang="en-US" altLang="zh-CN" sz="3100" dirty="0"/>
              <a:t>examples</a:t>
            </a:r>
            <a:r>
              <a:rPr lang="zh-CN" altLang="en-US" sz="3100" dirty="0"/>
              <a:t> </a:t>
            </a:r>
            <a:r>
              <a:rPr lang="en-US" altLang="zh-CN" sz="3100" dirty="0"/>
              <a:t>on</a:t>
            </a:r>
            <a:r>
              <a:rPr lang="zh-CN" altLang="en-US" sz="3100" dirty="0"/>
              <a:t> </a:t>
            </a:r>
            <a:r>
              <a:rPr lang="en-US" altLang="zh-CN" sz="3100" dirty="0"/>
              <a:t>which</a:t>
            </a:r>
            <a:r>
              <a:rPr lang="zh-CN" altLang="en-US" sz="3100" dirty="0"/>
              <a:t> </a:t>
            </a:r>
            <a:r>
              <a:rPr lang="en-US" altLang="zh-CN" sz="3100" dirty="0"/>
              <a:t>the</a:t>
            </a:r>
            <a:r>
              <a:rPr lang="zh-CN" altLang="en-US" sz="3100" dirty="0"/>
              <a:t> </a:t>
            </a:r>
            <a:r>
              <a:rPr lang="en-US" altLang="zh-CN" sz="3100" dirty="0"/>
              <a:t>model</a:t>
            </a:r>
            <a:r>
              <a:rPr lang="zh-CN" altLang="en-US" sz="3100" dirty="0"/>
              <a:t> </a:t>
            </a:r>
            <a:r>
              <a:rPr lang="en-US" altLang="zh-CN" sz="3100" dirty="0"/>
              <a:t>made</a:t>
            </a:r>
            <a:r>
              <a:rPr lang="zh-CN" altLang="en-US" sz="3100" dirty="0"/>
              <a:t> </a:t>
            </a:r>
            <a:r>
              <a:rPr lang="en-US" altLang="zh-CN" sz="3100" dirty="0"/>
              <a:t>mistakes</a:t>
            </a:r>
          </a:p>
          <a:p>
            <a:pPr marL="971550" lvl="1" indent="-514350">
              <a:buFont typeface="+mj-lt"/>
              <a:buAutoNum type="arabicPeriod"/>
            </a:pPr>
            <a:r>
              <a:rPr lang="en-US" altLang="zh-CN" sz="3100" dirty="0"/>
              <a:t>Re-train</a:t>
            </a:r>
            <a:r>
              <a:rPr lang="zh-CN" altLang="en-US" sz="3100" dirty="0"/>
              <a:t> </a:t>
            </a:r>
            <a:r>
              <a:rPr lang="en-US" altLang="zh-CN" sz="3100" dirty="0"/>
              <a:t>the</a:t>
            </a:r>
            <a:r>
              <a:rPr lang="zh-CN" altLang="en-US" sz="3100" dirty="0"/>
              <a:t> </a:t>
            </a:r>
            <a:r>
              <a:rPr lang="en-US" altLang="zh-CN" sz="3100" dirty="0"/>
              <a:t>model</a:t>
            </a:r>
            <a:r>
              <a:rPr lang="zh-CN" altLang="en-US" sz="3100" dirty="0"/>
              <a:t> </a:t>
            </a:r>
            <a:r>
              <a:rPr lang="en-US" altLang="zh-CN" sz="3100" dirty="0"/>
              <a:t>using</a:t>
            </a:r>
            <a:r>
              <a:rPr lang="zh-CN" altLang="en-US" sz="3100" dirty="0"/>
              <a:t> </a:t>
            </a:r>
            <a:r>
              <a:rPr lang="en-US" altLang="zh-CN" sz="3100" dirty="0"/>
              <a:t>“</a:t>
            </a:r>
            <a:r>
              <a:rPr lang="en-US" altLang="zh-CN" sz="3100" dirty="0">
                <a:solidFill>
                  <a:srgbClr val="0070C0"/>
                </a:solidFill>
              </a:rPr>
              <a:t>importance</a:t>
            </a:r>
            <a:r>
              <a:rPr lang="zh-CN" altLang="en-US" sz="3100" dirty="0">
                <a:solidFill>
                  <a:srgbClr val="0070C0"/>
                </a:solidFill>
              </a:rPr>
              <a:t> </a:t>
            </a:r>
            <a:r>
              <a:rPr lang="en-US" altLang="zh-CN" sz="3100" dirty="0">
                <a:solidFill>
                  <a:srgbClr val="0070C0"/>
                </a:solidFill>
              </a:rPr>
              <a:t>weighted</a:t>
            </a:r>
            <a:r>
              <a:rPr lang="en-US" altLang="zh-CN" sz="3100" dirty="0"/>
              <a:t>”</a:t>
            </a:r>
            <a:r>
              <a:rPr lang="zh-CN" altLang="en-US" sz="3100" dirty="0"/>
              <a:t> </a:t>
            </a:r>
            <a:r>
              <a:rPr lang="en-US" altLang="zh-CN" sz="3100" dirty="0"/>
              <a:t>training</a:t>
            </a:r>
            <a:r>
              <a:rPr lang="zh-CN" altLang="en-US" sz="3100" dirty="0"/>
              <a:t> </a:t>
            </a:r>
            <a:r>
              <a:rPr lang="en-US" altLang="zh-CN" sz="3100" dirty="0"/>
              <a:t>examples</a:t>
            </a:r>
          </a:p>
          <a:p>
            <a:pPr marL="971550" lvl="1" indent="-514350">
              <a:buFont typeface="+mj-lt"/>
              <a:buAutoNum type="arabicPeriod"/>
            </a:pPr>
            <a:r>
              <a:rPr lang="en-US" altLang="zh-CN" sz="3100" dirty="0"/>
              <a:t>Go</a:t>
            </a:r>
            <a:r>
              <a:rPr lang="zh-CN" altLang="en-US" sz="3100" dirty="0"/>
              <a:t> </a:t>
            </a:r>
            <a:r>
              <a:rPr lang="en-US" altLang="zh-CN" sz="3100" dirty="0"/>
              <a:t>back</a:t>
            </a:r>
            <a:r>
              <a:rPr lang="zh-CN" altLang="en-US" sz="3100" dirty="0"/>
              <a:t> </a:t>
            </a:r>
            <a:r>
              <a:rPr lang="en-US" altLang="zh-CN" sz="3100" dirty="0"/>
              <a:t>to</a:t>
            </a:r>
            <a:r>
              <a:rPr lang="zh-CN" altLang="en-US" sz="3100" dirty="0"/>
              <a:t> </a:t>
            </a:r>
            <a:r>
              <a:rPr lang="en-US" altLang="zh-CN" sz="3100" dirty="0"/>
              <a:t>step2.</a:t>
            </a:r>
          </a:p>
          <a:p>
            <a:pPr marL="571500" indent="-514350"/>
            <a:r>
              <a:rPr lang="en-US" sz="3400" dirty="0"/>
              <a:t>Boosting is in fact a family of algorithms since there are many variants. Here, the most famous algorithm, AdaBoost is considered as an 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6595" y="1281430"/>
                <a:ext cx="10808970" cy="5440045"/>
              </a:xfrm>
            </p:spPr>
            <p:txBody>
              <a:bodyPr>
                <a:normAutofit/>
              </a:bodyPr>
              <a:lstStyle/>
              <a:p>
                <a:pPr marL="342900" lvl="1" indent="-342900"/>
                <a:r>
                  <a:rPr lang="en-US" sz="2800" dirty="0"/>
                  <a:t>Denote the distribution of the weights</a:t>
                </a:r>
                <a:r>
                  <a:rPr lang="zh-CN" altLang="en-US" sz="2800" dirty="0"/>
                  <a:t> </a:t>
                </a:r>
                <a:r>
                  <a:rPr lang="en-US" sz="2800" dirty="0"/>
                  <a:t>at the </a:t>
                </a:r>
                <a14:m>
                  <m:oMath xmlns:m="http://schemas.openxmlformats.org/officeDocument/2006/math">
                    <m:sSup>
                      <m:sSupPr>
                        <m:ctrlPr>
                          <a:rPr lang="en-US" sz="2800" i="1" dirty="0">
                            <a:latin typeface="Cambria Math" panose="02040503050406030204" pitchFamily="18" charset="0"/>
                          </a:rPr>
                        </m:ctrlPr>
                      </m:sSupPr>
                      <m:e>
                        <m:r>
                          <a:rPr lang="en-US" altLang="zh-CN" sz="2800" i="1" dirty="0">
                            <a:latin typeface="Cambria Math" panose="02040503050406030204" pitchFamily="18" charset="0"/>
                          </a:rPr>
                          <m:t>𝑡</m:t>
                        </m:r>
                      </m:e>
                      <m:sup>
                        <m:r>
                          <a:rPr lang="en-US" altLang="zh-CN" sz="2800" i="1" dirty="0">
                            <a:latin typeface="Cambria Math" panose="02040503050406030204" pitchFamily="18" charset="0"/>
                          </a:rPr>
                          <m:t>𝑡h</m:t>
                        </m:r>
                      </m:sup>
                    </m:sSup>
                  </m:oMath>
                </a14:m>
                <a:r>
                  <a:rPr lang="en-US" sz="2800" dirty="0"/>
                  <a:t> learning round as </a:t>
                </a:r>
                <a14:m>
                  <m:oMath xmlns:m="http://schemas.openxmlformats.org/officeDocument/2006/math">
                    <m:sSub>
                      <m:sSubPr>
                        <m:ctrlPr>
                          <a:rPr lang="en-US"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𝑡</m:t>
                        </m:r>
                      </m:sub>
                    </m:sSub>
                  </m:oMath>
                </a14:m>
                <a:endParaRPr lang="en-US" sz="2800" dirty="0"/>
              </a:p>
              <a:p>
                <a:pPr marL="514350" indent="-514350">
                  <a:buFont typeface="+mj-lt"/>
                  <a:buAutoNum type="arabicPeriod"/>
                </a:pPr>
                <a:r>
                  <a:rPr lang="en-US" altLang="zh-CN" dirty="0"/>
                  <a:t>Initialize</a:t>
                </a:r>
                <a:r>
                  <a:rPr lang="zh-CN" altLang="en-US" dirty="0"/>
                  <a:t> </a:t>
                </a:r>
                <a:r>
                  <a:rPr lang="en-US" altLang="zh-CN" dirty="0"/>
                  <a:t>equal</a:t>
                </a:r>
                <a:r>
                  <a:rPr lang="zh-CN" altLang="en-US" dirty="0"/>
                  <a:t> </a:t>
                </a:r>
                <a:r>
                  <a:rPr lang="en-US" altLang="zh-CN" dirty="0"/>
                  <a:t>weight</a:t>
                </a:r>
                <a:r>
                  <a:rPr lang="zh-CN" altLang="en-US" dirty="0"/>
                  <a:t> </a:t>
                </a:r>
                <a:r>
                  <a:rPr lang="en-US" altLang="zh-CN" dirty="0"/>
                  <a:t>to</a:t>
                </a:r>
                <a:r>
                  <a:rPr lang="zh-CN" altLang="en-US" dirty="0"/>
                  <a:t> </a:t>
                </a:r>
                <a:r>
                  <a:rPr lang="en-US" altLang="zh-CN" dirty="0"/>
                  <a:t>all</a:t>
                </a:r>
                <a:r>
                  <a:rPr lang="zh-CN" altLang="en-US" dirty="0"/>
                  <a:t> </a:t>
                </a:r>
                <a:r>
                  <a:rPr lang="en-US" altLang="zh-CN" dirty="0"/>
                  <a:t>the</a:t>
                </a:r>
                <a:r>
                  <a:rPr lang="zh-CN" altLang="en-US" dirty="0"/>
                  <a:t> </a:t>
                </a:r>
                <a:r>
                  <a:rPr lang="en-US" altLang="zh-CN" dirty="0"/>
                  <a:t>training</a:t>
                </a:r>
                <a:r>
                  <a:rPr lang="zh-CN" altLang="en-US" dirty="0"/>
                  <a:t> </a:t>
                </a:r>
                <a:r>
                  <a:rPr lang="en-US" altLang="zh-CN" dirty="0"/>
                  <a:t>example,</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𝑛</m:t>
                    </m:r>
                  </m:oMath>
                </a14:m>
                <a:r>
                  <a:rPr lang="en-US" dirty="0"/>
                  <a:t>.</a:t>
                </a:r>
              </a:p>
              <a:p>
                <a:pPr marL="514350" indent="-514350">
                  <a:buFont typeface="+mj-lt"/>
                  <a:buAutoNum type="arabicPeriod"/>
                </a:pPr>
                <a:r>
                  <a:rPr lang="en-US" dirty="0"/>
                  <a:t>From the training data set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𝑡</m:t>
                        </m:r>
                      </m:sub>
                    </m:sSub>
                  </m:oMath>
                </a14:m>
                <a:r>
                  <a:rPr lang="en-US" altLang="zh-CN" dirty="0"/>
                  <a:t>,</a:t>
                </a:r>
                <a:r>
                  <a:rPr lang="en-US" dirty="0"/>
                  <a:t> the algorithm generates a base learner</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 </a:t>
                </a:r>
                <a:r>
                  <a:rPr lang="en-US" altLang="zh-CN" dirty="0"/>
                  <a:t>by</a:t>
                </a:r>
                <a:r>
                  <a:rPr lang="zh-CN" altLang="en-US" dirty="0"/>
                  <a:t> </a:t>
                </a:r>
                <a:r>
                  <a:rPr lang="en-US" altLang="zh-CN" dirty="0"/>
                  <a:t>calling</a:t>
                </a:r>
                <a:r>
                  <a:rPr lang="zh-CN" altLang="en-US" dirty="0"/>
                  <a:t> </a:t>
                </a:r>
                <a:r>
                  <a:rPr lang="en-US" altLang="zh-CN" dirty="0"/>
                  <a:t>the</a:t>
                </a:r>
                <a:r>
                  <a:rPr lang="zh-CN" altLang="en-US" dirty="0"/>
                  <a:t> </a:t>
                </a:r>
                <a:r>
                  <a:rPr lang="en-US" altLang="zh-CN" dirty="0"/>
                  <a:t>base</a:t>
                </a:r>
                <a:r>
                  <a:rPr lang="zh-CN" altLang="en-US" dirty="0"/>
                  <a:t> </a:t>
                </a:r>
                <a:r>
                  <a:rPr lang="en-US" altLang="zh-CN" dirty="0"/>
                  <a:t>learning</a:t>
                </a:r>
                <a:r>
                  <a:rPr lang="zh-CN" altLang="en-US" dirty="0"/>
                  <a:t> </a:t>
                </a:r>
                <a:r>
                  <a:rPr lang="en-US" altLang="zh-CN" dirty="0"/>
                  <a:t>algorithm.</a:t>
                </a:r>
              </a:p>
              <a:p>
                <a:pPr marL="514350" indent="-514350">
                  <a:buFont typeface="+mj-lt"/>
                  <a:buAutoNum type="arabicPeriod"/>
                </a:pPr>
                <a:r>
                  <a:rPr lang="en-US" dirty="0"/>
                  <a:t>Then, it uses the training examples to test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en-US" dirty="0"/>
                  <a:t>, and the weights of the incorrectly classified</a:t>
                </a:r>
                <a:r>
                  <a:rPr lang="zh-CN" altLang="en-US" dirty="0"/>
                  <a:t> </a:t>
                </a:r>
                <a:r>
                  <a:rPr lang="en-US" dirty="0"/>
                  <a:t>examples will be </a:t>
                </a:r>
                <a:r>
                  <a:rPr lang="en-US" dirty="0">
                    <a:solidFill>
                      <a:srgbClr val="C00000"/>
                    </a:solidFill>
                  </a:rPr>
                  <a:t>increased</a:t>
                </a:r>
                <a:r>
                  <a:rPr lang="en-US" dirty="0"/>
                  <a:t>.</a:t>
                </a:r>
              </a:p>
              <a:p>
                <a:pPr marL="514350" indent="-514350">
                  <a:buFont typeface="+mj-lt"/>
                  <a:buAutoNum type="arabicPeriod"/>
                </a:pPr>
                <a:r>
                  <a:rPr lang="en-US" altLang="zh-CN" dirty="0"/>
                  <a:t>Updated</a:t>
                </a:r>
                <a:r>
                  <a:rPr lang="zh-CN" altLang="en-US" dirty="0"/>
                  <a:t> </a:t>
                </a:r>
                <a:r>
                  <a:rPr lang="en-US" altLang="zh-CN" dirty="0"/>
                  <a:t>weight</a:t>
                </a:r>
                <a:r>
                  <a:rPr lang="zh-CN" altLang="en-US" dirty="0"/>
                  <a:t> </a:t>
                </a:r>
                <a:r>
                  <a:rPr lang="en-US" altLang="zh-CN" dirty="0"/>
                  <a:t>distribution</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𝐷</m:t>
                        </m:r>
                      </m:e>
                      <m:sub>
                        <m:r>
                          <a:rPr lang="en-US" altLang="zh-CN">
                            <a:latin typeface="Cambria Math" panose="02040503050406030204" pitchFamily="18" charset="0"/>
                          </a:rPr>
                          <m:t>𝑡</m:t>
                        </m:r>
                        <m:r>
                          <a:rPr lang="en-US" altLang="zh-CN">
                            <a:latin typeface="Cambria Math" panose="02040503050406030204" pitchFamily="18" charset="0"/>
                          </a:rPr>
                          <m:t>+1</m:t>
                        </m:r>
                      </m:sub>
                    </m:sSub>
                  </m:oMath>
                </a14:m>
                <a:r>
                  <a:rPr lang="zh-CN" altLang="en-US" dirty="0"/>
                  <a:t> </a:t>
                </a:r>
                <a:r>
                  <a:rPr lang="en-US" altLang="zh-CN" dirty="0"/>
                  <a:t>is</a:t>
                </a:r>
                <a:r>
                  <a:rPr lang="zh-CN" altLang="en-US" dirty="0"/>
                  <a:t> </a:t>
                </a:r>
                <a:r>
                  <a:rPr lang="en-US" altLang="zh-CN" dirty="0"/>
                  <a:t>generated.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6595" y="1281430"/>
                <a:ext cx="10808970" cy="5440045"/>
              </a:xfrm>
              <a:blipFill>
                <a:blip r:embed="rId3"/>
                <a:stretch>
                  <a:fillRect l="-704" t="-93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480" y="1143000"/>
                <a:ext cx="10885805" cy="5440045"/>
              </a:xfrm>
            </p:spPr>
            <p:txBody>
              <a:bodyPr>
                <a:normAutofit/>
              </a:bodyPr>
              <a:lstStyle/>
              <a:p>
                <a:r>
                  <a:rPr lang="en-US" altLang="zh-CN" dirty="0"/>
                  <a:t>Repeat</a:t>
                </a:r>
                <a:r>
                  <a:rPr lang="zh-CN" altLang="en-US" dirty="0"/>
                  <a:t> </a:t>
                </a:r>
                <a:r>
                  <a:rPr lang="en-US" altLang="zh-CN" dirty="0"/>
                  <a:t>such</a:t>
                </a:r>
                <a:r>
                  <a:rPr lang="zh-CN" altLang="en-US" dirty="0"/>
                  <a:t> </a:t>
                </a:r>
                <a:r>
                  <a:rPr lang="en-US" altLang="zh-CN" dirty="0"/>
                  <a:t>procedure</a:t>
                </a:r>
                <a:r>
                  <a:rPr lang="zh-CN" altLang="en-US" dirty="0"/>
                  <a:t> </a:t>
                </a:r>
                <a:r>
                  <a:rPr lang="en-US" altLang="zh-CN" dirty="0"/>
                  <a:t>for</a:t>
                </a:r>
                <a:r>
                  <a:rPr lang="zh-CN" altLang="en-US" dirty="0"/>
                  <a:t> </a:t>
                </a:r>
                <a14:m>
                  <m:oMath xmlns:m="http://schemas.openxmlformats.org/officeDocument/2006/math">
                    <m:r>
                      <a:rPr lang="en-US" altLang="zh-CN" i="1" dirty="0">
                        <a:latin typeface="Cambria Math" panose="02040503050406030204" pitchFamily="18" charset="0"/>
                      </a:rPr>
                      <m:t>𝑇</m:t>
                    </m:r>
                  </m:oMath>
                </a14:m>
                <a:r>
                  <a:rPr lang="zh-CN" altLang="en-US" dirty="0"/>
                  <a:t> </a:t>
                </a:r>
                <a:r>
                  <a:rPr lang="en-US" altLang="zh-CN" dirty="0"/>
                  <a:t>times,</a:t>
                </a:r>
                <a:r>
                  <a:rPr lang="zh-CN" altLang="en-US" dirty="0"/>
                  <a:t> </a:t>
                </a:r>
                <a:r>
                  <a:rPr lang="en-US" altLang="zh-CN" dirty="0"/>
                  <a:t>each</a:t>
                </a:r>
                <a:r>
                  <a:rPr lang="zh-CN" altLang="en-US" dirty="0"/>
                  <a:t> </a:t>
                </a:r>
                <a:r>
                  <a:rPr lang="en-US" altLang="zh-CN" dirty="0"/>
                  <a:t>of</a:t>
                </a:r>
                <a:r>
                  <a:rPr lang="zh-CN" altLang="en-US" dirty="0"/>
                  <a:t> </a:t>
                </a:r>
                <a:r>
                  <a:rPr lang="en-US" altLang="zh-CN" dirty="0"/>
                  <a:t>which</a:t>
                </a:r>
                <a:r>
                  <a:rPr lang="zh-CN" altLang="en-US" dirty="0"/>
                  <a:t> </a:t>
                </a:r>
                <a:r>
                  <a:rPr lang="en-US" altLang="zh-CN" dirty="0"/>
                  <a:t>is</a:t>
                </a:r>
                <a:r>
                  <a:rPr lang="zh-CN" altLang="en-US" dirty="0"/>
                  <a:t> </a:t>
                </a:r>
                <a:r>
                  <a:rPr lang="en-US" altLang="zh-CN" dirty="0"/>
                  <a:t>called</a:t>
                </a:r>
                <a:r>
                  <a:rPr lang="zh-CN" altLang="en-US" dirty="0"/>
                  <a:t> </a:t>
                </a:r>
                <a:r>
                  <a:rPr lang="en-US" altLang="zh-CN" dirty="0"/>
                  <a:t>a</a:t>
                </a:r>
                <a:r>
                  <a:rPr lang="zh-CN" altLang="en-US" dirty="0"/>
                  <a:t> </a:t>
                </a:r>
                <a:r>
                  <a:rPr lang="en-US" altLang="zh-CN" dirty="0"/>
                  <a:t>round</a:t>
                </a:r>
              </a:p>
              <a:p>
                <a:pPr lvl="1"/>
                <a:r>
                  <a:rPr lang="en-US" sz="2400" dirty="0"/>
                  <a:t>final learner is derived by weighted majority voting of the T  base</a:t>
                </a:r>
                <a:r>
                  <a:rPr lang="zh-CN" altLang="en-US" sz="2400" dirty="0"/>
                  <a:t> </a:t>
                </a:r>
                <a:r>
                  <a:rPr lang="en-US" sz="2400" dirty="0"/>
                  <a:t>learners, where</a:t>
                </a:r>
                <a:r>
                  <a:rPr lang="zh-CN" altLang="en-US" sz="2400" dirty="0"/>
                  <a:t> </a:t>
                </a:r>
                <a:r>
                  <a:rPr lang="en-US" sz="2400" dirty="0"/>
                  <a:t>the weights of the learners are determined during the training process</a:t>
                </a:r>
              </a:p>
              <a:p>
                <a:pPr lvl="1"/>
                <a14:m>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𝑠𝑖𝑔𝑛</m:t>
                    </m:r>
                    <m:r>
                      <a:rPr lang="en-US" altLang="zh-CN" sz="2400" b="0" i="1" smtClean="0">
                        <a:latin typeface="Cambria Math" panose="02040503050406030204" pitchFamily="18" charset="0"/>
                      </a:rPr>
                      <m:t>(</m:t>
                    </m:r>
                    <m:nary>
                      <m:naryPr>
                        <m:chr m:val="∑"/>
                        <m:limLoc m:val="subSup"/>
                        <m:ctrlPr>
                          <a:rPr lang="is-IS" altLang="zh-CN" sz="2400" i="1">
                            <a:latin typeface="Cambria Math" panose="02040503050406030204" pitchFamily="18" charset="0"/>
                          </a:rPr>
                        </m:ctrlPr>
                      </m:naryPr>
                      <m:sub>
                        <m:r>
                          <m:rPr>
                            <m:brk m:alnAt="25"/>
                          </m:rP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𝑇</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b="0" i="1" smtClean="0">
                        <a:latin typeface="Cambria Math" panose="02040503050406030204" pitchFamily="18" charset="0"/>
                      </a:rPr>
                      <m:t>)</m:t>
                    </m:r>
                  </m:oMath>
                </a14:m>
                <a:r>
                  <a:rPr lang="zh-CN" altLang="en-US" sz="2400" dirty="0"/>
                  <a:t> </a:t>
                </a:r>
                <a:endParaRPr lang="en-US" sz="2400" dirty="0"/>
              </a:p>
              <a:p>
                <a:r>
                  <a:rPr lang="en-US" dirty="0"/>
                  <a:t>In practice, the base learning algorithm may be a</a:t>
                </a:r>
                <a:r>
                  <a:rPr lang="zh-CN" altLang="en-US" dirty="0"/>
                  <a:t> </a:t>
                </a:r>
                <a:r>
                  <a:rPr lang="en-US" dirty="0"/>
                  <a:t>learning algorithm which can use </a:t>
                </a:r>
                <a:r>
                  <a:rPr lang="en-US" dirty="0">
                    <a:solidFill>
                      <a:srgbClr val="0070C0"/>
                    </a:solidFill>
                  </a:rPr>
                  <a:t>weighted training examples directly</a:t>
                </a:r>
                <a:r>
                  <a:rPr lang="en-US" dirty="0"/>
                  <a:t>; otherwise the weights can be exploited by </a:t>
                </a:r>
                <a:r>
                  <a:rPr lang="en-US" dirty="0">
                    <a:solidFill>
                      <a:srgbClr val="0070C0"/>
                    </a:solidFill>
                  </a:rPr>
                  <a:t>sampling</a:t>
                </a:r>
                <a:r>
                  <a:rPr lang="zh-CN" altLang="en-US" dirty="0">
                    <a:solidFill>
                      <a:srgbClr val="0070C0"/>
                    </a:solidFill>
                  </a:rPr>
                  <a:t> </a:t>
                </a:r>
                <a:r>
                  <a:rPr lang="en-US" dirty="0">
                    <a:solidFill>
                      <a:srgbClr val="0070C0"/>
                    </a:solidFill>
                  </a:rPr>
                  <a:t>the training examples according to the weight distribution </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𝐷</m:t>
                        </m:r>
                      </m:e>
                      <m:sub>
                        <m:r>
                          <a:rPr lang="en-US" altLang="zh-CN" i="1">
                            <a:solidFill>
                              <a:srgbClr val="0070C0"/>
                            </a:solidFill>
                            <a:latin typeface="Cambria Math" panose="02040503050406030204" pitchFamily="18" charset="0"/>
                          </a:rPr>
                          <m:t>𝑡</m:t>
                        </m:r>
                      </m:sub>
                    </m:sSub>
                  </m:oMath>
                </a14:m>
                <a:r>
                  <a:rPr lang="en-US" dirty="0"/>
                  <a:t>.</a:t>
                </a: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65480" y="1143000"/>
                <a:ext cx="10885805" cy="5440045"/>
              </a:xfrm>
              <a:blipFill rotWithShape="1">
                <a:blip r:embed="rId2"/>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65238"/>
            <a:ext cx="7315733" cy="4786312"/>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2209800" y="1142842"/>
                <a:ext cx="8229600" cy="5121275"/>
              </a:xfrm>
              <a:ln>
                <a:solidFill>
                  <a:schemeClr val="tx1"/>
                </a:solidFill>
              </a:ln>
            </p:spPr>
            <p:txBody>
              <a:bodyPr>
                <a:normAutofit fontScale="77500" lnSpcReduction="20000"/>
              </a:bodyPr>
              <a:lstStyle/>
              <a:p>
                <a:pPr marL="0" indent="0">
                  <a:buNone/>
                </a:pPr>
                <a:r>
                  <a:rPr lang="en-US" altLang="zh-CN" sz="2600" b="1" dirty="0"/>
                  <a:t>Input</a:t>
                </a:r>
                <a:r>
                  <a:rPr lang="en-US" altLang="zh-CN" sz="2600" dirty="0"/>
                  <a:t>: </a:t>
                </a:r>
                <a14:m>
                  <m:oMath xmlns:m="http://schemas.openxmlformats.org/officeDocument/2006/math">
                    <m:r>
                      <a:rPr lang="en-US" altLang="zh-CN" sz="2600" i="1">
                        <a:latin typeface="Cambria Math" panose="02040503050406030204" pitchFamily="18" charset="0"/>
                      </a:rPr>
                      <m:t>𝐷</m:t>
                    </m:r>
                    <m:r>
                      <a:rPr lang="en-US" altLang="zh-CN" sz="2600" i="1">
                        <a:latin typeface="Cambria Math" panose="02040503050406030204" pitchFamily="18" charset="0"/>
                      </a:rPr>
                      <m:t>={</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1</m:t>
                                </m:r>
                              </m:e>
                            </m:d>
                          </m:sup>
                        </m:sSup>
                      </m:e>
                    </m:d>
                    <m:r>
                      <a:rPr lang="en-US" altLang="zh-CN" sz="2600" i="1">
                        <a:latin typeface="Cambria Math" panose="02040503050406030204" pitchFamily="18" charset="0"/>
                      </a:rPr>
                      <m:t>,</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2</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2</m:t>
                                </m:r>
                              </m:e>
                            </m:d>
                          </m:sup>
                        </m:sSup>
                      </m:e>
                    </m:d>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𝑚</m:t>
                            </m:r>
                          </m:e>
                        </m:d>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𝑚</m:t>
                            </m:r>
                          </m:e>
                        </m:d>
                      </m:sup>
                    </m:sSup>
                    <m:r>
                      <a:rPr lang="en-US" altLang="zh-CN" sz="2600" i="1">
                        <a:latin typeface="Cambria Math" panose="02040503050406030204" pitchFamily="18" charset="0"/>
                      </a:rPr>
                      <m:t>)}</m:t>
                    </m:r>
                  </m:oMath>
                </a14:m>
                <a:r>
                  <a:rPr lang="zh-CN" altLang="en-US" sz="2600" dirty="0"/>
                  <a:t>   </a:t>
                </a:r>
                <a:endParaRPr lang="en-US" altLang="zh-CN" sz="2600" dirty="0"/>
              </a:p>
              <a:p>
                <a:pPr marL="0" indent="0">
                  <a:buNone/>
                </a:pPr>
                <a:r>
                  <a:rPr lang="zh-CN" altLang="en-US" sz="2600" dirty="0"/>
                  <a:t>            </a:t>
                </a:r>
                <a:r>
                  <a:rPr lang="en-US" altLang="zh-CN" sz="2600" dirty="0"/>
                  <a:t>Base</a:t>
                </a:r>
                <a:r>
                  <a:rPr lang="zh-CN" altLang="en-US" sz="2600" dirty="0"/>
                  <a:t> </a:t>
                </a:r>
                <a:r>
                  <a:rPr lang="en-US" altLang="zh-CN" sz="2600" dirty="0"/>
                  <a:t>learning</a:t>
                </a:r>
                <a:r>
                  <a:rPr lang="zh-CN" altLang="en-US" sz="2600" dirty="0"/>
                  <a:t> </a:t>
                </a:r>
                <a:r>
                  <a:rPr lang="en-US" altLang="zh-CN" sz="2600" dirty="0"/>
                  <a:t>algorithm</a:t>
                </a:r>
                <a:r>
                  <a:rPr lang="zh-CN" altLang="en-US" sz="2600" dirty="0"/>
                  <a:t> </a:t>
                </a:r>
                <a14:m>
                  <m:oMath xmlns:m="http://schemas.openxmlformats.org/officeDocument/2006/math">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ℒ</m:t>
                    </m:r>
                  </m:oMath>
                </a14:m>
                <a:endParaRPr lang="en-US" altLang="zh-CN" sz="2600" b="0" dirty="0">
                  <a:ea typeface="Cambria Math" panose="02040503050406030204" pitchFamily="18" charset="0"/>
                  <a:cs typeface="Cambria Math" panose="02040503050406030204" pitchFamily="18" charset="0"/>
                </a:endParaRPr>
              </a:p>
              <a:p>
                <a:pPr marL="0" indent="0">
                  <a:buNone/>
                </a:pPr>
                <a:r>
                  <a:rPr lang="zh-CN" altLang="en-US" sz="2600" dirty="0"/>
                  <a:t>            </a:t>
                </a:r>
                <a:r>
                  <a:rPr lang="en-US" altLang="zh-CN" sz="2600" dirty="0"/>
                  <a:t>Number</a:t>
                </a:r>
                <a:r>
                  <a:rPr lang="zh-CN" altLang="en-US" sz="2600" dirty="0"/>
                  <a:t> </a:t>
                </a:r>
                <a:r>
                  <a:rPr lang="en-US" altLang="zh-CN" sz="2600" dirty="0"/>
                  <a:t>of</a:t>
                </a:r>
                <a:r>
                  <a:rPr lang="zh-CN" altLang="en-US" sz="2600" dirty="0"/>
                  <a:t> </a:t>
                </a:r>
                <a:r>
                  <a:rPr lang="en-US" altLang="zh-CN" sz="2600" dirty="0"/>
                  <a:t>learning</a:t>
                </a:r>
                <a:r>
                  <a:rPr lang="zh-CN" altLang="en-US" sz="2600" dirty="0"/>
                  <a:t> </a:t>
                </a:r>
                <a:r>
                  <a:rPr lang="en-US" altLang="zh-CN" sz="2600" dirty="0"/>
                  <a:t>rounds</a:t>
                </a:r>
                <a:r>
                  <a:rPr lang="zh-CN" altLang="en-US" sz="2600" dirty="0"/>
                  <a:t> </a:t>
                </a:r>
                <a14:m>
                  <m:oMath xmlns:m="http://schemas.openxmlformats.org/officeDocument/2006/math">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𝑇</m:t>
                    </m:r>
                  </m:oMath>
                </a14:m>
                <a:endParaRPr lang="en-US" sz="2600" dirty="0"/>
              </a:p>
              <a:p>
                <a:pPr marL="0" indent="0">
                  <a:buNone/>
                </a:pPr>
                <a:r>
                  <a:rPr lang="en-US" altLang="zh-CN" sz="2600" b="1" dirty="0"/>
                  <a:t>Process</a:t>
                </a:r>
                <a:r>
                  <a:rPr lang="en-US" altLang="zh-CN" sz="2600" dirty="0"/>
                  <a:t>:</a:t>
                </a:r>
              </a:p>
              <a:p>
                <a:pPr marL="0" indent="0">
                  <a:buNone/>
                </a:pPr>
                <a14:m>
                  <m:oMathPara xmlns:m="http://schemas.openxmlformats.org/officeDocument/2006/math">
                    <m:oMathParaPr>
                      <m:jc m:val="left"/>
                    </m:oMathParaPr>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b="0" i="1" smtClean="0">
                              <a:latin typeface="Cambria Math" panose="02040503050406030204" pitchFamily="18" charset="0"/>
                            </a:rPr>
                            <m:t>1</m:t>
                          </m:r>
                        </m:sub>
                      </m:sSub>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𝑥</m:t>
                          </m:r>
                        </m:e>
                      </m:d>
                      <m:r>
                        <a:rPr lang="en-US" altLang="zh-CN" sz="2600" b="0" i="0" smtClean="0">
                          <a:latin typeface="Cambria Math" panose="02040503050406030204" pitchFamily="18" charset="0"/>
                        </a:rPr>
                        <m:t>=1/</m:t>
                      </m:r>
                      <m:r>
                        <m:rPr>
                          <m:sty m:val="p"/>
                        </m:rPr>
                        <a:rPr lang="en-US" altLang="zh-CN" sz="2600" b="0" i="0" smtClean="0">
                          <a:latin typeface="Cambria Math" panose="02040503050406030204" pitchFamily="18" charset="0"/>
                        </a:rPr>
                        <m:t>m</m:t>
                      </m:r>
                    </m:oMath>
                  </m:oMathPara>
                </a14:m>
                <a:endParaRPr lang="en-US" altLang="zh-CN" sz="2600" dirty="0"/>
              </a:p>
              <a:p>
                <a:pPr marL="0" indent="0">
                  <a:buNone/>
                </a:pPr>
                <a:r>
                  <a:rPr lang="en-US" altLang="zh-CN" sz="2600" dirty="0"/>
                  <a:t>for</a:t>
                </a:r>
                <a:r>
                  <a:rPr lang="zh-CN" altLang="en-US" sz="2600" dirty="0"/>
                  <a:t> </a:t>
                </a:r>
                <a14:m>
                  <m:oMath xmlns:m="http://schemas.openxmlformats.org/officeDocument/2006/math">
                    <m:r>
                      <a:rPr lang="en-US" altLang="zh-CN" sz="2600" b="0" i="1" smtClean="0">
                        <a:latin typeface="Cambria Math" panose="02040503050406030204" pitchFamily="18" charset="0"/>
                      </a:rPr>
                      <m:t>𝑡</m:t>
                    </m:r>
                    <m:r>
                      <a:rPr lang="en-US" altLang="zh-CN" sz="2600" b="0" i="1" smtClean="0">
                        <a:latin typeface="Cambria Math" panose="02040503050406030204" pitchFamily="18" charset="0"/>
                      </a:rPr>
                      <m:t>=1,2,…,</m:t>
                    </m:r>
                    <m:r>
                      <a:rPr lang="en-US" altLang="zh-CN" sz="2600" b="0" i="1" smtClean="0">
                        <a:latin typeface="Cambria Math" panose="02040503050406030204" pitchFamily="18" charset="0"/>
                      </a:rPr>
                      <m:t>𝑇</m:t>
                    </m:r>
                  </m:oMath>
                </a14:m>
                <a:r>
                  <a:rPr lang="en-US" altLang="zh-CN" sz="2600" dirty="0"/>
                  <a:t>:</a:t>
                </a:r>
              </a:p>
              <a:p>
                <a:pPr marL="0" indent="0">
                  <a:buNone/>
                </a:pPr>
                <a:r>
                  <a:rPr lang="en-US" altLang="zh-CN" sz="2600" dirty="0"/>
                  <a:t>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h</m:t>
                        </m:r>
                      </m:e>
                      <m:sub>
                        <m:r>
                          <a:rPr lang="en-US" altLang="zh-CN" sz="2600" b="0" i="1" smtClean="0">
                            <a:latin typeface="Cambria Math" panose="02040503050406030204" pitchFamily="18" charset="0"/>
                          </a:rPr>
                          <m:t>𝑡</m:t>
                        </m:r>
                      </m:sub>
                    </m:sSub>
                    <m:r>
                      <a:rPr lang="en-US" altLang="zh-CN" sz="2600" b="0" i="1" smtClean="0">
                        <a:latin typeface="Cambria Math" panose="02040503050406030204" pitchFamily="18" charset="0"/>
                      </a:rPr>
                      <m:t>=</m:t>
                    </m:r>
                  </m:oMath>
                </a14:m>
                <a:r>
                  <a:rPr lang="zh-CN" altLang="en-US" sz="2600" dirty="0"/>
                  <a:t>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Cambria Math" panose="02040503050406030204" pitchFamily="18" charset="0"/>
                      </a:rPr>
                      <m:t>ℒ</m:t>
                    </m:r>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600" b="0" i="1" smtClean="0">
                        <a:latin typeface="Cambria Math" panose="02040503050406030204" pitchFamily="18" charset="0"/>
                      </a:rPr>
                      <m:t>𝐷</m:t>
                    </m:r>
                    <m:r>
                      <a:rPr lang="en-US" altLang="zh-CN" sz="2600" b="0" i="1" smtClean="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sub>
                    </m:sSub>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oMath>
                </a14:m>
                <a:endParaRPr lang="en-US" sz="2600" dirty="0"/>
              </a:p>
              <a:p>
                <a:pPr marL="0" indent="0">
                  <a:buNone/>
                </a:pPr>
                <a:r>
                  <a:rPr lang="en-US" sz="2600" dirty="0"/>
                  <a:t>	</a:t>
                </a:r>
                <a14:m>
                  <m:oMath xmlns:m="http://schemas.openxmlformats.org/officeDocument/2006/math">
                    <m:sSub>
                      <m:sSubPr>
                        <m:ctrlPr>
                          <a:rPr lang="en-US" altLang="zh-CN" sz="2600" i="1">
                            <a:latin typeface="Cambria Math" panose="02040503050406030204" pitchFamily="18" charset="0"/>
                          </a:rPr>
                        </m:ctrlPr>
                      </m:sSubPr>
                      <m:e>
                        <m:r>
                          <a:rPr lang="en-US" altLang="zh-CN" sz="2600" i="1" smtClean="0">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600" i="1">
                            <a:latin typeface="Cambria Math" panose="02040503050406030204" pitchFamily="18" charset="0"/>
                          </a:rPr>
                          <m:t>𝑡</m:t>
                        </m:r>
                      </m:sub>
                    </m:sSub>
                    <m:r>
                      <a:rPr lang="en-US" altLang="zh-CN" sz="2600" b="0" i="1" smtClean="0">
                        <a:latin typeface="Cambria Math" panose="02040503050406030204" pitchFamily="18" charset="0"/>
                      </a:rPr>
                      <m:t>=</m:t>
                    </m:r>
                    <m:nary>
                      <m:naryPr>
                        <m:chr m:val="∑"/>
                        <m:limLoc m:val="subSup"/>
                        <m:ctrlPr>
                          <a:rPr lang="is-IS" altLang="zh-CN" sz="2600" b="0" i="1" smtClean="0">
                            <a:latin typeface="Cambria Math" panose="02040503050406030204" pitchFamily="18" charset="0"/>
                          </a:rPr>
                        </m:ctrlPr>
                      </m:naryPr>
                      <m:sub>
                        <m:r>
                          <m:rPr>
                            <m:brk m:alnAt="25"/>
                          </m:rP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=1</m:t>
                        </m:r>
                      </m:sub>
                      <m:sup>
                        <m:r>
                          <a:rPr lang="en-US" altLang="zh-CN" sz="2600" b="0" i="1" smtClean="0">
                            <a:latin typeface="Cambria Math" panose="02040503050406030204" pitchFamily="18" charset="0"/>
                          </a:rPr>
                          <m:t>𝑚</m:t>
                        </m:r>
                      </m:sup>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sub>
                        </m:sSub>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𝑖</m:t>
                        </m:r>
                        <m:r>
                          <a:rPr lang="en-US" altLang="zh-CN" sz="2600" b="0" i="1" smtClean="0">
                            <a:latin typeface="Cambria Math" panose="02040503050406030204" pitchFamily="18" charset="0"/>
                          </a:rPr>
                          <m:t>)</m:t>
                        </m:r>
                      </m:e>
                    </m:nary>
                  </m:oMath>
                </a14:m>
                <a:r>
                  <a:rPr lang="en-US" altLang="zh-CN" sz="2600" dirty="0">
                    <a:ea typeface="Cambria Math" panose="02040503050406030204" pitchFamily="18" charset="0"/>
                    <a:cs typeface="Cambria Math" panose="02040503050406030204" pitchFamily="18" charset="0"/>
                  </a:rPr>
                  <a:t> </a:t>
                </a:r>
                <a14:m>
                  <m:oMath xmlns:m="http://schemas.openxmlformats.org/officeDocument/2006/math">
                    <m:r>
                      <a:rPr lang="en-US" altLang="zh-CN" sz="2600" i="1">
                        <a:latin typeface="Cambria Math" panose="02040503050406030204" pitchFamily="18" charset="0"/>
                        <a:ea typeface="Cambria Math" panose="02040503050406030204" pitchFamily="18" charset="0"/>
                        <a:cs typeface="Cambria Math" panose="02040503050406030204" pitchFamily="18" charset="0"/>
                      </a:rPr>
                      <m:t>𝕀</m:t>
                    </m:r>
                    <m:d>
                      <m:dPr>
                        <m:ctrlPr>
                          <a:rPr lang="en-US" altLang="zh-CN" sz="2600" i="1">
                            <a:latin typeface="Cambria Math" panose="02040503050406030204" pitchFamily="18" charset="0"/>
                            <a:ea typeface="Cambria Math" panose="02040503050406030204" pitchFamily="18" charset="0"/>
                            <a:cs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b="0" i="1" smtClean="0">
                                <a:latin typeface="Cambria Math" panose="02040503050406030204" pitchFamily="18" charset="0"/>
                              </a:rPr>
                              <m:t>𝑦</m:t>
                            </m:r>
                          </m:e>
                          <m:sup>
                            <m:d>
                              <m:dPr>
                                <m:ctrlPr>
                                  <a:rPr lang="en-US" altLang="zh-CN" sz="2600" i="1">
                                    <a:latin typeface="Cambria Math" panose="02040503050406030204" pitchFamily="18" charset="0"/>
                                  </a:rPr>
                                </m:ctrlPr>
                              </m:dPr>
                              <m:e>
                                <m:r>
                                  <a:rPr lang="en-US" altLang="zh-CN" sz="2600" i="1">
                                    <a:latin typeface="Cambria Math" panose="02040503050406030204" pitchFamily="18" charset="0"/>
                                  </a:rPr>
                                  <m:t>𝑖</m:t>
                                </m:r>
                              </m:e>
                            </m:d>
                          </m:sup>
                        </m:sSup>
                        <m:r>
                          <a:rPr lang="en-US" altLang="zh-CN" sz="26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h</m:t>
                            </m:r>
                          </m:e>
                          <m:sub>
                            <m:r>
                              <a:rPr lang="en-US" altLang="zh-CN" sz="2600" i="1">
                                <a:latin typeface="Cambria Math" panose="02040503050406030204" pitchFamily="18" charset="0"/>
                              </a:rPr>
                              <m:t>𝑡</m:t>
                            </m:r>
                          </m:sub>
                        </m:sSub>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𝑥</m:t>
                                </m:r>
                              </m:e>
                              <m:sup>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𝑖</m:t>
                                    </m:r>
                                  </m:e>
                                </m:d>
                              </m:sup>
                            </m:sSup>
                          </m:e>
                        </m:d>
                      </m:e>
                    </m:d>
                  </m:oMath>
                </a14:m>
                <a:r>
                  <a:rPr lang="zh-CN" altLang="en-US" sz="2600" dirty="0"/>
                  <a:t> </a:t>
                </a:r>
                <a:r>
                  <a:rPr lang="en-US" altLang="zh-CN" sz="2600" dirty="0"/>
                  <a:t>#</a:t>
                </a:r>
                <a:r>
                  <a:rPr lang="zh-CN" altLang="en-US" sz="2600" dirty="0"/>
                  <a:t> </a:t>
                </a:r>
                <a:r>
                  <a:rPr lang="en-US" altLang="zh-CN" sz="2600" dirty="0"/>
                  <a:t>compute</a:t>
                </a:r>
                <a:r>
                  <a:rPr lang="zh-CN" altLang="en-US" sz="2600" dirty="0"/>
                  <a:t> </a:t>
                </a:r>
                <a:r>
                  <a:rPr lang="en-US" altLang="zh-CN" sz="2600" dirty="0"/>
                  <a:t>weighted</a:t>
                </a:r>
                <a:r>
                  <a:rPr lang="zh-CN" altLang="en-US" sz="2600" dirty="0"/>
                  <a:t> </a:t>
                </a:r>
                <a:r>
                  <a:rPr lang="en-US" altLang="zh-CN" sz="2600" dirty="0"/>
                  <a:t>errors</a:t>
                </a:r>
              </a:p>
              <a:p>
                <a:pPr marL="0" indent="0">
                  <a:buNone/>
                </a:pPr>
                <a:r>
                  <a:rPr lang="en-US" altLang="zh-CN" sz="2600" dirty="0"/>
                  <a:t>	</a:t>
                </a:r>
                <a14:m>
                  <m:oMath xmlns:m="http://schemas.openxmlformats.org/officeDocument/2006/math">
                    <m:sSub>
                      <m:sSubPr>
                        <m:ctrlPr>
                          <a:rPr lang="en-US" altLang="zh-CN" sz="2600" i="1">
                            <a:latin typeface="Cambria Math" panose="02040503050406030204" pitchFamily="18" charset="0"/>
                          </a:rPr>
                        </m:ctrlPr>
                      </m:sSubPr>
                      <m:e>
                        <m:r>
                          <a:rPr lang="en-US" altLang="zh-CN" sz="2600" i="1" smtClean="0">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600" i="1">
                            <a:latin typeface="Cambria Math" panose="02040503050406030204" pitchFamily="18" charset="0"/>
                          </a:rPr>
                          <m:t>𝑡</m:t>
                        </m:r>
                      </m:sub>
                    </m:sSub>
                    <m:r>
                      <a:rPr lang="en-US" altLang="zh-CN" sz="2600" b="0" i="1" smtClean="0">
                        <a:latin typeface="Cambria Math" panose="02040503050406030204" pitchFamily="18" charset="0"/>
                      </a:rPr>
                      <m:t>=</m:t>
                    </m:r>
                    <m:f>
                      <m:fPr>
                        <m:ctrlPr>
                          <a:rPr lang="en-US" altLang="zh-CN" sz="2600" b="0" i="1" smtClean="0">
                            <a:latin typeface="Cambria Math" panose="02040503050406030204" pitchFamily="18" charset="0"/>
                          </a:rPr>
                        </m:ctrlPr>
                      </m:fPr>
                      <m:num>
                        <m:r>
                          <a:rPr lang="en-US" altLang="zh-CN" sz="2600" b="0" i="1" smtClean="0">
                            <a:latin typeface="Cambria Math" panose="02040503050406030204" pitchFamily="18" charset="0"/>
                          </a:rPr>
                          <m:t>1</m:t>
                        </m:r>
                      </m:num>
                      <m:den>
                        <m:r>
                          <a:rPr lang="en-US" altLang="zh-CN" sz="2600" b="0" i="1" smtClean="0">
                            <a:latin typeface="Cambria Math" panose="02040503050406030204" pitchFamily="18" charset="0"/>
                          </a:rPr>
                          <m:t>2</m:t>
                        </m:r>
                      </m:den>
                    </m:f>
                    <m:func>
                      <m:funcPr>
                        <m:ctrlPr>
                          <a:rPr lang="zh-CN" altLang="en-US" sz="2600" b="0" i="1" smtClean="0">
                            <a:latin typeface="Cambria Math" panose="02040503050406030204" pitchFamily="18" charset="0"/>
                          </a:rPr>
                        </m:ctrlPr>
                      </m:funcPr>
                      <m:fName>
                        <m:r>
                          <m:rPr>
                            <m:sty m:val="p"/>
                          </m:rPr>
                          <a:rPr lang="en-US" altLang="zh-CN" sz="2600" b="0" i="0" smtClean="0">
                            <a:latin typeface="Cambria Math" panose="02040503050406030204" pitchFamily="18" charset="0"/>
                          </a:rPr>
                          <m:t>log</m:t>
                        </m:r>
                      </m:fName>
                      <m:e>
                        <m:r>
                          <a:rPr lang="en-US" altLang="zh-CN" sz="2600" b="0" i="1" smtClean="0">
                            <a:latin typeface="Cambria Math" panose="02040503050406030204" pitchFamily="18" charset="0"/>
                          </a:rPr>
                          <m:t>(</m:t>
                        </m:r>
                        <m:f>
                          <m:fPr>
                            <m:ctrlPr>
                              <a:rPr lang="en-US" altLang="zh-CN" sz="2600" b="0" i="1" smtClean="0">
                                <a:latin typeface="Cambria Math" panose="02040503050406030204" pitchFamily="18" charset="0"/>
                              </a:rPr>
                            </m:ctrlPr>
                          </m:fPr>
                          <m:num>
                            <m:r>
                              <a:rPr lang="en-US" altLang="zh-CN" sz="2600" b="0" i="1" smtClean="0">
                                <a:latin typeface="Cambria Math" panose="02040503050406030204" pitchFamily="18" charset="0"/>
                              </a:rPr>
                              <m:t>1−</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600" i="1">
                                    <a:latin typeface="Cambria Math" panose="02040503050406030204" pitchFamily="18" charset="0"/>
                                  </a:rPr>
                                  <m:t>𝑡</m:t>
                                </m:r>
                              </m:sub>
                            </m:sSub>
                          </m:num>
                          <m:den>
                            <m:sSub>
                              <m:sSubPr>
                                <m:ctrlPr>
                                  <a:rPr lang="en-US" altLang="zh-CN" sz="2600" i="1">
                                    <a:latin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600" i="1">
                                    <a:latin typeface="Cambria Math" panose="02040503050406030204" pitchFamily="18" charset="0"/>
                                  </a:rPr>
                                  <m:t>𝑡</m:t>
                                </m:r>
                              </m:sub>
                            </m:sSub>
                          </m:den>
                        </m:f>
                        <m:r>
                          <a:rPr lang="en-US" altLang="zh-CN" sz="2600" b="0" i="1" smtClean="0">
                            <a:latin typeface="Cambria Math" panose="02040503050406030204" pitchFamily="18" charset="0"/>
                          </a:rPr>
                          <m:t>)</m:t>
                        </m:r>
                      </m:e>
                    </m:func>
                  </m:oMath>
                </a14:m>
                <a:r>
                  <a:rPr lang="zh-CN" altLang="en-US" sz="2600" dirty="0"/>
                  <a:t>  </a:t>
                </a:r>
                <a:r>
                  <a:rPr lang="en-US" altLang="zh-CN" sz="2600" dirty="0"/>
                  <a:t>#</a:t>
                </a:r>
                <a:r>
                  <a:rPr lang="zh-CN" altLang="en-US" sz="2600" dirty="0"/>
                  <a:t> </a:t>
                </a:r>
                <a:r>
                  <a:rPr lang="en-US" altLang="zh-CN" sz="2600" dirty="0"/>
                  <a:t>set</a:t>
                </a:r>
                <a:r>
                  <a:rPr lang="zh-CN" altLang="en-US" sz="2600" dirty="0"/>
                  <a:t> </a:t>
                </a:r>
                <a:r>
                  <a:rPr lang="en-US" altLang="zh-CN" sz="2600" dirty="0"/>
                  <a:t>importance</a:t>
                </a:r>
                <a:r>
                  <a:rPr lang="zh-CN" altLang="en-US" sz="2600" dirty="0"/>
                  <a:t> </a:t>
                </a:r>
                <a:r>
                  <a:rPr lang="en-US" altLang="zh-CN" sz="2600" dirty="0"/>
                  <a:t>of</a:t>
                </a:r>
                <a:r>
                  <a:rPr lang="zh-CN" altLang="en-US" sz="2600" dirty="0"/>
                  <a:t>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h</m:t>
                        </m:r>
                      </m:e>
                      <m:sub>
                        <m:r>
                          <a:rPr lang="en-US" altLang="zh-CN" sz="2600" i="1">
                            <a:latin typeface="Cambria Math" panose="02040503050406030204" pitchFamily="18" charset="0"/>
                          </a:rPr>
                          <m:t>𝑡</m:t>
                        </m:r>
                      </m:sub>
                    </m:sSub>
                  </m:oMath>
                </a14:m>
                <a:endParaRPr lang="en-US" sz="2600" dirty="0"/>
              </a:p>
              <a:p>
                <a:pPr marL="0" indent="0">
                  <a:buNone/>
                </a:pPr>
                <a:r>
                  <a:rPr lang="zh-CN" altLang="en-US" sz="2600" dirty="0"/>
                  <a:t>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r>
                          <a:rPr lang="en-US" altLang="zh-CN" sz="2600" b="0" i="1" smtClean="0">
                            <a:latin typeface="Cambria Math" panose="02040503050406030204" pitchFamily="18" charset="0"/>
                          </a:rPr>
                          <m:t>+1</m:t>
                        </m:r>
                      </m:sub>
                    </m:sSub>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e>
                    </m:d>
                    <m:r>
                      <a:rPr lang="en-US" altLang="zh-CN" sz="2600" b="0" i="0" smtClean="0">
                        <a:latin typeface="Cambria Math" panose="02040503050406030204" pitchFamily="18" charset="0"/>
                      </a:rPr>
                      <m:t>=</m:t>
                    </m:r>
                    <m:f>
                      <m:fPr>
                        <m:ctrlPr>
                          <a:rPr lang="en-US" altLang="zh-CN" sz="2600" b="0" i="1" smtClean="0">
                            <a:latin typeface="Cambria Math" panose="02040503050406030204" pitchFamily="18" charset="0"/>
                          </a:rPr>
                        </m:ctrlPr>
                      </m:fPr>
                      <m:num>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sub>
                        </m:sSub>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e>
                        </m:d>
                      </m:num>
                      <m:den>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𝑍</m:t>
                            </m:r>
                          </m:e>
                          <m:sub>
                            <m:r>
                              <a:rPr lang="en-US" altLang="zh-CN" sz="2600" b="0" i="1" smtClean="0">
                                <a:latin typeface="Cambria Math" panose="02040503050406030204" pitchFamily="18" charset="0"/>
                              </a:rPr>
                              <m:t>𝑡</m:t>
                            </m:r>
                          </m:sub>
                        </m:sSub>
                      </m:den>
                    </m:f>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d>
                      <m:dPr>
                        <m:begChr m:val="{"/>
                        <m:endChr m:val=""/>
                        <m:ctrlP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ctrlPr>
                      </m:dPr>
                      <m:e>
                        <m:eqArr>
                          <m:eqArrPr>
                            <m:ctrlPr>
                              <a:rPr lang="zh-CN" altLang="en-US" sz="2600" b="0" i="1" smtClean="0">
                                <a:latin typeface="Cambria Math" panose="02040503050406030204" pitchFamily="18" charset="0"/>
                                <a:ea typeface="Cambria Math" panose="02040503050406030204" pitchFamily="18" charset="0"/>
                                <a:cs typeface="Cambria Math" panose="02040503050406030204" pitchFamily="18" charset="0"/>
                              </a:rPr>
                            </m:ctrlPr>
                          </m:eqArrPr>
                          <m:e>
                            <m:func>
                              <m:funcPr>
                                <m:ctrlPr>
                                  <a:rPr lang="zh-CN" altLang="en-US" sz="2600" b="0" i="1" smtClean="0">
                                    <a:latin typeface="Cambria Math" panose="02040503050406030204" pitchFamily="18" charset="0"/>
                                    <a:ea typeface="Cambria Math" panose="02040503050406030204" pitchFamily="18" charset="0"/>
                                    <a:cs typeface="Cambria Math" panose="02040503050406030204" pitchFamily="18" charset="0"/>
                                  </a:rPr>
                                </m:ctrlPr>
                              </m:funcPr>
                              <m:fName>
                                <m:r>
                                  <m:rPr>
                                    <m:sty m:val="p"/>
                                  </m:rPr>
                                  <a:rPr lang="en-US" altLang="zh-CN" sz="2600" b="0" i="0" smtClean="0">
                                    <a:latin typeface="Cambria Math" panose="02040503050406030204" pitchFamily="18" charset="0"/>
                                    <a:ea typeface="Cambria Math" panose="02040503050406030204" pitchFamily="18" charset="0"/>
                                    <a:cs typeface="Cambria Math" panose="02040503050406030204" pitchFamily="18" charset="0"/>
                                  </a:rPr>
                                  <m:t>exp</m:t>
                                </m:r>
                              </m:fName>
                              <m:e>
                                <m:d>
                                  <m:dPr>
                                    <m:ctrlP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600" i="1">
                                            <a:latin typeface="Cambria Math" panose="02040503050406030204" pitchFamily="18" charset="0"/>
                                          </a:rPr>
                                          <m:t>𝑡</m:t>
                                        </m:r>
                                      </m:sub>
                                    </m:sSub>
                                  </m:e>
                                </m:d>
                              </m:e>
                            </m:func>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r>
                              <a:rPr lang="zh-CN" altLang="en-US" sz="2600" b="0" i="1" smtClean="0">
                                <a:latin typeface="Cambria Math" panose="02040503050406030204" pitchFamily="18" charset="0"/>
                                <a:ea typeface="Cambria Math" panose="02040503050406030204" pitchFamily="18" charset="0"/>
                                <a:cs typeface="Cambria Math" panose="02040503050406030204" pitchFamily="18" charset="0"/>
                              </a:rPr>
                              <m:t> </m:t>
                            </m:r>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𝑖𝑓</m:t>
                            </m:r>
                            <m:r>
                              <a:rPr lang="zh-CN" altLang="en-US" sz="2600" b="0" i="1" smtClean="0">
                                <a:latin typeface="Cambria Math" panose="02040503050406030204" pitchFamily="18" charset="0"/>
                                <a:ea typeface="Cambria Math" panose="02040503050406030204" pitchFamily="18" charset="0"/>
                                <a:cs typeface="Cambria Math" panose="02040503050406030204" pitchFamily="18" charset="0"/>
                              </a:rPr>
                              <m:t>  </m:t>
                            </m:r>
                            <m:sSub>
                              <m:sSubPr>
                                <m:ctrlPr>
                                  <a:rPr lang="en-US" altLang="zh-CN" sz="2600" i="1" smtClean="0">
                                    <a:latin typeface="Cambria Math" panose="02040503050406030204" pitchFamily="18" charset="0"/>
                                  </a:rPr>
                                </m:ctrlPr>
                              </m:sSubPr>
                              <m:e>
                                <m:r>
                                  <a:rPr lang="en-US" altLang="zh-CN" sz="2600" i="1">
                                    <a:latin typeface="Cambria Math" panose="02040503050406030204" pitchFamily="18" charset="0"/>
                                  </a:rPr>
                                  <m:t>h</m:t>
                                </m:r>
                              </m:e>
                              <m:sub>
                                <m:r>
                                  <a:rPr lang="en-US" altLang="zh-CN" sz="2600" i="1">
                                    <a:latin typeface="Cambria Math" panose="02040503050406030204" pitchFamily="18" charset="0"/>
                                  </a:rPr>
                                  <m:t>𝑡</m:t>
                                </m:r>
                              </m:sub>
                            </m:sSub>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e>
                            </m:d>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600" i="1">
                                <a:latin typeface="Cambria Math" panose="02040503050406030204" pitchFamily="18" charset="0"/>
                                <a:ea typeface="Cambria Math" panose="02040503050406030204" pitchFamily="18" charset="0"/>
                                <a:cs typeface="Cambria Math" panose="02040503050406030204" pitchFamily="18" charset="0"/>
                              </a:rPr>
                              <m:t>𝑦</m:t>
                            </m:r>
                          </m:e>
                          <m:e>
                            <m:func>
                              <m:funcPr>
                                <m:ctrlPr>
                                  <a:rPr lang="zh-CN" altLang="en-US" sz="2600" i="1">
                                    <a:latin typeface="Cambria Math" panose="02040503050406030204" pitchFamily="18" charset="0"/>
                                    <a:ea typeface="Cambria Math" panose="02040503050406030204" pitchFamily="18" charset="0"/>
                                    <a:cs typeface="Cambria Math" panose="02040503050406030204" pitchFamily="18" charset="0"/>
                                  </a:rPr>
                                </m:ctrlPr>
                              </m:funcPr>
                              <m:fName>
                                <m:r>
                                  <m:rPr>
                                    <m:sty m:val="p"/>
                                  </m:rPr>
                                  <a:rPr lang="en-US" altLang="zh-CN" sz="2600">
                                    <a:latin typeface="Cambria Math" panose="02040503050406030204" pitchFamily="18" charset="0"/>
                                    <a:ea typeface="Cambria Math" panose="02040503050406030204" pitchFamily="18" charset="0"/>
                                    <a:cs typeface="Cambria Math" panose="02040503050406030204" pitchFamily="18" charset="0"/>
                                  </a:rPr>
                                  <m:t>exp</m:t>
                                </m:r>
                              </m:fName>
                              <m:e>
                                <m:d>
                                  <m:dPr>
                                    <m:ctrlPr>
                                      <a:rPr lang="en-US" altLang="zh-CN" sz="2600" i="1">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600" i="1">
                                            <a:latin typeface="Cambria Math" panose="02040503050406030204" pitchFamily="18" charset="0"/>
                                          </a:rPr>
                                          <m:t>𝑡</m:t>
                                        </m:r>
                                      </m:sub>
                                    </m:sSub>
                                  </m:e>
                                </m:d>
                              </m:e>
                            </m:func>
                            <m:r>
                              <a:rPr lang="en-US" altLang="zh-CN" sz="2600" b="0" i="1" smtClean="0">
                                <a:latin typeface="Cambria Math" panose="02040503050406030204" pitchFamily="18" charset="0"/>
                              </a:rPr>
                              <m:t>,</m:t>
                            </m:r>
                            <m:r>
                              <a:rPr lang="zh-CN" altLang="en-US" sz="2600" b="0" i="1" smtClean="0">
                                <a:latin typeface="Cambria Math" panose="02040503050406030204" pitchFamily="18" charset="0"/>
                              </a:rPr>
                              <m:t> </m:t>
                            </m:r>
                            <m:r>
                              <a:rPr lang="en-US" altLang="zh-CN" sz="2600" b="0" i="1" smtClean="0">
                                <a:latin typeface="Cambria Math" panose="02040503050406030204" pitchFamily="18" charset="0"/>
                              </a:rPr>
                              <m:t>𝑖𝑓</m:t>
                            </m:r>
                            <m:r>
                              <a:rPr lang="zh-CN" altLang="en-US" sz="2600" b="0" i="1" smtClean="0">
                                <a:latin typeface="Cambria Math" panose="02040503050406030204" pitchFamily="18" charset="0"/>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h</m:t>
                                </m:r>
                              </m:e>
                              <m:sub>
                                <m:r>
                                  <a:rPr lang="en-US" altLang="zh-CN" sz="2600" i="1">
                                    <a:latin typeface="Cambria Math" panose="02040503050406030204" pitchFamily="18" charset="0"/>
                                  </a:rPr>
                                  <m:t>𝑡</m:t>
                                </m:r>
                              </m:sub>
                            </m:sSub>
                            <m:d>
                              <m:dPr>
                                <m:ctrlPr>
                                  <a:rPr lang="en-US" altLang="zh-CN" sz="2600" i="1">
                                    <a:latin typeface="Cambria Math" panose="02040503050406030204" pitchFamily="18" charset="0"/>
                                  </a:rPr>
                                </m:ctrlPr>
                              </m:dPr>
                              <m:e>
                                <m:r>
                                  <a:rPr lang="en-US" altLang="zh-CN" sz="2600" b="0" i="1" smtClean="0">
                                    <a:latin typeface="Cambria Math" panose="02040503050406030204" pitchFamily="18" charset="0"/>
                                  </a:rPr>
                                  <m:t>𝑥</m:t>
                                </m:r>
                              </m:e>
                            </m:d>
                            <m:r>
                              <a:rPr lang="en-US" altLang="zh-CN" sz="260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𝑦</m:t>
                            </m:r>
                          </m:e>
                        </m:eqArr>
                      </m:e>
                    </m:d>
                  </m:oMath>
                </a14:m>
                <a:r>
                  <a:rPr lang="zh-CN" altLang="en-US" sz="2600" b="0" dirty="0">
                    <a:ea typeface="Cambria Math" panose="02040503050406030204" pitchFamily="18" charset="0"/>
                    <a:cs typeface="Cambria Math" panose="02040503050406030204" pitchFamily="18" charset="0"/>
                  </a:rPr>
                  <a:t> </a:t>
                </a:r>
                <a:endParaRPr lang="en-US" altLang="zh-CN" sz="2600" b="0" dirty="0">
                  <a:ea typeface="Cambria Math" panose="02040503050406030204" pitchFamily="18" charset="0"/>
                  <a:cs typeface="Cambria Math" panose="02040503050406030204" pitchFamily="18" charset="0"/>
                </a:endParaRPr>
              </a:p>
              <a:p>
                <a:pPr marL="0" indent="0">
                  <a:buNone/>
                </a:pPr>
                <a:r>
                  <a:rPr lang="en-US" altLang="zh-CN" sz="2600" b="0" dirty="0">
                    <a:ea typeface="Cambria Math" panose="02040503050406030204" pitchFamily="18" charset="0"/>
                    <a:cs typeface="Cambria Math" panose="02040503050406030204" pitchFamily="18" charset="0"/>
                  </a:rPr>
                  <a:t>#</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update</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distribution</a:t>
                </a:r>
              </a:p>
              <a:p>
                <a:pPr marL="0" indent="0">
                  <a:buNone/>
                </a:pPr>
                <a:r>
                  <a:rPr lang="en-US" altLang="zh-CN" sz="2600" dirty="0">
                    <a:ea typeface="Cambria Math" panose="02040503050406030204" pitchFamily="18" charset="0"/>
                    <a:cs typeface="Cambria Math" panose="02040503050406030204" pitchFamily="18" charset="0"/>
                  </a:rPr>
                  <a:t>#</a:t>
                </a:r>
                <a:r>
                  <a:rPr lang="zh-CN" altLang="en-US" sz="2600" b="0" dirty="0">
                    <a:ea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𝑍</m:t>
                        </m:r>
                      </m:e>
                      <m:sub>
                        <m:r>
                          <a:rPr lang="en-US" altLang="zh-CN" sz="2600" b="0" i="1" smtClean="0">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is</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normalization</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factor</a:t>
                </a:r>
                <a:r>
                  <a:rPr lang="zh-CN" altLang="en-US" sz="2600" b="0" dirty="0">
                    <a:ea typeface="Cambria Math" panose="02040503050406030204" pitchFamily="18" charset="0"/>
                    <a:cs typeface="Cambria Math" panose="02040503050406030204" pitchFamily="18" charset="0"/>
                  </a:rPr>
                  <a:t> </a:t>
                </a:r>
                <a:r>
                  <a:rPr lang="en-US" altLang="zh-CN" sz="2600" dirty="0">
                    <a:ea typeface="Cambria Math" panose="02040503050406030204" pitchFamily="18" charset="0"/>
                    <a:cs typeface="Cambria Math" panose="02040503050406030204" pitchFamily="18" charset="0"/>
                  </a:rPr>
                  <a:t>which</a:t>
                </a:r>
                <a:r>
                  <a:rPr lang="zh-CN" altLang="en-US" sz="2600" dirty="0">
                    <a:ea typeface="Cambria Math" panose="02040503050406030204" pitchFamily="18" charset="0"/>
                    <a:cs typeface="Cambria Math" panose="02040503050406030204" pitchFamily="18" charset="0"/>
                  </a:rPr>
                  <a:t> </a:t>
                </a:r>
                <a:r>
                  <a:rPr lang="en-US" altLang="zh-CN" sz="2600" dirty="0">
                    <a:ea typeface="Cambria Math" panose="02040503050406030204" pitchFamily="18" charset="0"/>
                    <a:cs typeface="Cambria Math" panose="02040503050406030204" pitchFamily="18" charset="0"/>
                  </a:rPr>
                  <a:t>enables</a:t>
                </a:r>
                <a:r>
                  <a:rPr lang="zh-CN" altLang="en-US" sz="2600" dirty="0">
                    <a:ea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𝐷</m:t>
                        </m:r>
                      </m:e>
                      <m:sub>
                        <m:r>
                          <a:rPr lang="en-US" altLang="zh-CN" sz="2600" i="1">
                            <a:latin typeface="Cambria Math" panose="02040503050406030204" pitchFamily="18" charset="0"/>
                          </a:rPr>
                          <m:t>𝑡</m:t>
                        </m:r>
                        <m:r>
                          <a:rPr lang="en-US" altLang="zh-CN" sz="2600" i="1">
                            <a:latin typeface="Cambria Math" panose="02040503050406030204" pitchFamily="18" charset="0"/>
                          </a:rPr>
                          <m:t>+1</m:t>
                        </m:r>
                      </m:sub>
                    </m:sSub>
                  </m:oMath>
                </a14:m>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to</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be</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a</a:t>
                </a:r>
                <a:r>
                  <a:rPr lang="zh-CN" altLang="en-US" sz="2600" b="0" dirty="0">
                    <a:ea typeface="Cambria Math" panose="02040503050406030204" pitchFamily="18" charset="0"/>
                    <a:cs typeface="Cambria Math" panose="02040503050406030204" pitchFamily="18" charset="0"/>
                  </a:rPr>
                  <a:t> </a:t>
                </a:r>
                <a:r>
                  <a:rPr lang="en-US" altLang="zh-CN" sz="2600" b="0" dirty="0">
                    <a:ea typeface="Cambria Math" panose="02040503050406030204" pitchFamily="18" charset="0"/>
                    <a:cs typeface="Cambria Math" panose="02040503050406030204" pitchFamily="18" charset="0"/>
                  </a:rPr>
                  <a:t>distribution</a:t>
                </a:r>
              </a:p>
              <a:p>
                <a:pPr marL="0" indent="0">
                  <a:buNone/>
                </a:pPr>
                <a:endParaRPr lang="en-US" altLang="zh-CN" sz="2600" b="1" dirty="0"/>
              </a:p>
              <a:p>
                <a:pPr marL="0" indent="0">
                  <a:buNone/>
                </a:pPr>
                <a:r>
                  <a:rPr lang="en-US" altLang="zh-CN" sz="2600" b="1" dirty="0"/>
                  <a:t>Output</a:t>
                </a:r>
                <a:r>
                  <a:rPr lang="en-US" altLang="zh-CN" sz="2600" dirty="0"/>
                  <a:t>:</a:t>
                </a:r>
                <a:r>
                  <a:rPr lang="zh-CN" altLang="en-US" sz="2600" dirty="0"/>
                  <a:t> </a:t>
                </a:r>
                <a14:m>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nary>
                      <m:naryPr>
                        <m:chr m:val="∑"/>
                        <m:limLoc m:val="subSup"/>
                        <m:ctrlPr>
                          <a:rPr lang="is-IS" altLang="zh-CN" sz="2400" i="1">
                            <a:latin typeface="Cambria Math" panose="02040503050406030204" pitchFamily="18" charset="0"/>
                          </a:rPr>
                        </m:ctrlPr>
                      </m:naryPr>
                      <m:sub>
                        <m:r>
                          <m:rPr>
                            <m:brk m:alnAt="25"/>
                          </m:rP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𝑇</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i="1">
                        <a:latin typeface="Cambria Math" panose="02040503050406030204" pitchFamily="18" charset="0"/>
                      </a:rPr>
                      <m:t>)</m:t>
                    </m:r>
                    <m:r>
                      <m:rPr>
                        <m:nor/>
                      </m:rPr>
                      <a:rPr lang="zh-CN" altLang="en-US" sz="2400" dirty="0">
                        <a:latin typeface="Cambria Math" panose="02040503050406030204" pitchFamily="18" charset="0"/>
                      </a:rPr>
                      <m:t> </m:t>
                    </m:r>
                  </m:oMath>
                </a14:m>
                <a:endParaRPr lang="en-US" sz="2400" dirty="0"/>
              </a:p>
              <a:p>
                <a:pPr marL="0" indent="0">
                  <a:buNone/>
                </a:pPr>
                <a:endParaRPr lang="en-US" sz="2600" dirty="0"/>
              </a:p>
            </p:txBody>
          </p:sp>
        </mc:Choice>
        <mc:Fallback xmlns="">
          <p:sp>
            <p:nvSpPr>
              <p:cNvPr id="6" name="Content Placeholder 2"/>
              <p:cNvSpPr>
                <a:spLocks noRot="1" noChangeAspect="1" noMove="1" noResize="1" noEditPoints="1" noAdjustHandles="1" noChangeArrowheads="1" noChangeShapeType="1" noTextEdit="1"/>
              </p:cNvSpPr>
              <p:nvPr>
                <p:ph idx="1"/>
              </p:nvPr>
            </p:nvSpPr>
            <p:spPr>
              <a:xfrm>
                <a:off x="2209800" y="1142842"/>
                <a:ext cx="8229600" cy="5121275"/>
              </a:xfrm>
              <a:blipFill rotWithShape="1">
                <a:blip r:embed="rId2"/>
                <a:stretch>
                  <a:fillRect l="-77" t="-133" r="-77" b="-115"/>
                </a:stretch>
              </a:blipFill>
              <a:ln>
                <a:solidFill>
                  <a:schemeClr val="tx1"/>
                </a:solidFill>
              </a:ln>
            </p:spPr>
            <p:txBody>
              <a:bodyPr/>
              <a:lstStyle/>
              <a:p>
                <a:r>
                  <a:rPr lang="en-US" altLang="en-US">
                    <a:noFill/>
                  </a:rPr>
                  <a:t> </a:t>
                </a:r>
              </a:p>
            </p:txBody>
          </p:sp>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r>
              <a:rPr lang="zh-CN" altLang="en-US" dirty="0"/>
              <a:t> </a:t>
            </a:r>
            <a:r>
              <a:rPr lang="en-US" altLang="zh-CN" dirty="0"/>
              <a:t>Examples</a:t>
            </a:r>
            <a:endParaRPr lang="en-US" dirty="0"/>
          </a:p>
        </p:txBody>
      </p:sp>
      <p:sp>
        <p:nvSpPr>
          <p:cNvPr id="3" name="Content Placeholder 2"/>
          <p:cNvSpPr>
            <a:spLocks noGrp="1"/>
          </p:cNvSpPr>
          <p:nvPr>
            <p:ph idx="1"/>
          </p:nvPr>
        </p:nvSpPr>
        <p:spPr>
          <a:xfrm>
            <a:off x="1828800" y="1304643"/>
            <a:ext cx="8839200" cy="1362358"/>
          </a:xfrm>
        </p:spPr>
        <p:txBody>
          <a:bodyPr>
            <a:normAutofit/>
          </a:bodyPr>
          <a:lstStyle/>
          <a:p>
            <a:r>
              <a:rPr lang="en-US" altLang="zh-CN" dirty="0"/>
              <a:t>Consider</a:t>
            </a:r>
            <a:r>
              <a:rPr lang="zh-CN" altLang="en-US" dirty="0"/>
              <a:t> </a:t>
            </a:r>
            <a:r>
              <a:rPr lang="en-US" altLang="zh-CN" dirty="0"/>
              <a:t>binary</a:t>
            </a:r>
            <a:r>
              <a:rPr lang="zh-CN" altLang="en-US" dirty="0"/>
              <a:t> </a:t>
            </a:r>
            <a:r>
              <a:rPr lang="en-US" altLang="zh-CN" dirty="0"/>
              <a:t>classification</a:t>
            </a:r>
            <a:r>
              <a:rPr lang="zh-CN" altLang="en-US" dirty="0"/>
              <a:t> </a:t>
            </a:r>
            <a:r>
              <a:rPr lang="en-US" altLang="zh-CN" dirty="0"/>
              <a:t>with</a:t>
            </a:r>
            <a:r>
              <a:rPr lang="zh-CN" altLang="en-US" dirty="0"/>
              <a:t> </a:t>
            </a:r>
            <a:r>
              <a:rPr lang="en-US" altLang="zh-CN" dirty="0"/>
              <a:t>10</a:t>
            </a:r>
            <a:r>
              <a:rPr lang="zh-CN" altLang="en-US" dirty="0"/>
              <a:t> </a:t>
            </a:r>
            <a:r>
              <a:rPr lang="en-US" altLang="zh-CN" dirty="0"/>
              <a:t>training</a:t>
            </a:r>
            <a:r>
              <a:rPr lang="zh-CN" altLang="en-US" dirty="0"/>
              <a:t> </a:t>
            </a:r>
            <a:r>
              <a:rPr lang="en-US" altLang="zh-CN" dirty="0"/>
              <a:t>examples</a:t>
            </a:r>
          </a:p>
          <a:p>
            <a:endParaRPr lang="en-US" altLang="zh-CN" dirty="0"/>
          </a:p>
          <a:p>
            <a:endParaRPr lang="en-US" altLang="zh-CN" dirty="0"/>
          </a:p>
          <a:p>
            <a:endParaRPr lang="en-US" altLang="zh-CN" dirty="0"/>
          </a:p>
          <a:p>
            <a:pPr lvl="1"/>
            <a:endParaRPr lang="en-US" sz="2400"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847416" y="1989870"/>
              <a:ext cx="6096000" cy="1112520"/>
            </p:xfrm>
            <a:graphic>
              <a:graphicData uri="http://schemas.openxmlformats.org/drawingml/2006/table">
                <a:tbl>
                  <a:tblPr firstRow="1" bandRow="1">
                    <a:tableStyleId>{5C22544A-7EE6-4342-B048-85BDC9FD1C3A}</a:tableStyleId>
                  </a:tblPr>
                  <a:tblGrid>
                    <a:gridCol w="554355">
                      <a:extLst>
                        <a:ext uri="{9D8B030D-6E8A-4147-A177-3AD203B41FA5}">
                          <a16:colId xmlns:a16="http://schemas.microsoft.com/office/drawing/2014/main" val="20000"/>
                        </a:ext>
                      </a:extLst>
                    </a:gridCol>
                    <a:gridCol w="553720">
                      <a:extLst>
                        <a:ext uri="{9D8B030D-6E8A-4147-A177-3AD203B41FA5}">
                          <a16:colId xmlns:a16="http://schemas.microsoft.com/office/drawing/2014/main" val="20001"/>
                        </a:ext>
                      </a:extLst>
                    </a:gridCol>
                    <a:gridCol w="554355">
                      <a:extLst>
                        <a:ext uri="{9D8B030D-6E8A-4147-A177-3AD203B41FA5}">
                          <a16:colId xmlns:a16="http://schemas.microsoft.com/office/drawing/2014/main" val="20002"/>
                        </a:ext>
                      </a:extLst>
                    </a:gridCol>
                    <a:gridCol w="554355">
                      <a:extLst>
                        <a:ext uri="{9D8B030D-6E8A-4147-A177-3AD203B41FA5}">
                          <a16:colId xmlns:a16="http://schemas.microsoft.com/office/drawing/2014/main" val="20003"/>
                        </a:ext>
                      </a:extLst>
                    </a:gridCol>
                    <a:gridCol w="554355">
                      <a:extLst>
                        <a:ext uri="{9D8B030D-6E8A-4147-A177-3AD203B41FA5}">
                          <a16:colId xmlns:a16="http://schemas.microsoft.com/office/drawing/2014/main" val="20004"/>
                        </a:ext>
                      </a:extLst>
                    </a:gridCol>
                    <a:gridCol w="553720">
                      <a:extLst>
                        <a:ext uri="{9D8B030D-6E8A-4147-A177-3AD203B41FA5}">
                          <a16:colId xmlns:a16="http://schemas.microsoft.com/office/drawing/2014/main" val="20005"/>
                        </a:ext>
                      </a:extLst>
                    </a:gridCol>
                    <a:gridCol w="554355">
                      <a:extLst>
                        <a:ext uri="{9D8B030D-6E8A-4147-A177-3AD203B41FA5}">
                          <a16:colId xmlns:a16="http://schemas.microsoft.com/office/drawing/2014/main" val="20006"/>
                        </a:ext>
                      </a:extLst>
                    </a:gridCol>
                    <a:gridCol w="554355">
                      <a:extLst>
                        <a:ext uri="{9D8B030D-6E8A-4147-A177-3AD203B41FA5}">
                          <a16:colId xmlns:a16="http://schemas.microsoft.com/office/drawing/2014/main" val="20007"/>
                        </a:ext>
                      </a:extLst>
                    </a:gridCol>
                    <a:gridCol w="554355">
                      <a:extLst>
                        <a:ext uri="{9D8B030D-6E8A-4147-A177-3AD203B41FA5}">
                          <a16:colId xmlns:a16="http://schemas.microsoft.com/office/drawing/2014/main" val="20008"/>
                        </a:ext>
                      </a:extLst>
                    </a:gridCol>
                    <a:gridCol w="553720">
                      <a:extLst>
                        <a:ext uri="{9D8B030D-6E8A-4147-A177-3AD203B41FA5}">
                          <a16:colId xmlns:a16="http://schemas.microsoft.com/office/drawing/2014/main" val="20009"/>
                        </a:ext>
                      </a:extLst>
                    </a:gridCol>
                    <a:gridCol w="554355">
                      <a:extLst>
                        <a:ext uri="{9D8B030D-6E8A-4147-A177-3AD203B41FA5}">
                          <a16:colId xmlns:a16="http://schemas.microsoft.com/office/drawing/2014/main" val="20010"/>
                        </a:ext>
                      </a:extLst>
                    </a:gridCol>
                  </a:tblGrid>
                  <a:tr h="370840">
                    <a:tc>
                      <a:txBody>
                        <a:bodyPr/>
                        <a:lstStyle/>
                        <a:p>
                          <a:r>
                            <a:rPr lang="en-US" altLang="zh-CN" dirty="0"/>
                            <a:t>ID</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tc>
                      <a:txBody>
                        <a:bodyPr/>
                        <a:lstStyle/>
                        <a:p>
                          <a:r>
                            <a:rPr lang="en-US" altLang="zh-CN" dirty="0"/>
                            <a:t>10</a:t>
                          </a:r>
                          <a:endParaRPr 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𝑦</m:t>
                                </m:r>
                              </m:oMath>
                            </m:oMathPara>
                          </a14:m>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nvGraphicFramePr>
            <p:xfrm>
              <a:off x="2847416" y="1989870"/>
              <a:ext cx="6096000" cy="1112520"/>
            </p:xfrm>
            <a:graphic>
              <a:graphicData uri="http://schemas.openxmlformats.org/drawingml/2006/table">
                <a:tbl>
                  <a:tblPr firstRow="1" bandRow="1">
                    <a:tableStyleId>{5C22544A-7EE6-4342-B048-85BDC9FD1C3A}</a:tableStyleId>
                  </a:tblPr>
                  <a:tblGrid>
                    <a:gridCol w="554355"/>
                    <a:gridCol w="553720"/>
                    <a:gridCol w="554355"/>
                    <a:gridCol w="554355"/>
                    <a:gridCol w="554355"/>
                    <a:gridCol w="553720"/>
                    <a:gridCol w="554355"/>
                    <a:gridCol w="554355"/>
                    <a:gridCol w="554355"/>
                    <a:gridCol w="553720"/>
                    <a:gridCol w="554355"/>
                  </a:tblGrid>
                  <a:tr h="370840">
                    <a:tc>
                      <a:txBody>
                        <a:bodyPr/>
                        <a:lstStyle/>
                        <a:p>
                          <a:r>
                            <a:rPr lang="en-US" altLang="zh-CN" dirty="0" smtClean="0"/>
                            <a:t>ID</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c>
                      <a:txBody>
                        <a:bodyPr/>
                        <a:lstStyle/>
                        <a:p>
                          <a:r>
                            <a:rPr lang="en-US" altLang="zh-CN" dirty="0" smtClean="0"/>
                            <a:t>10</a:t>
                          </a:r>
                          <a:endParaRPr lang="en-US" dirty="0"/>
                        </a:p>
                      </a:txBody>
                      <a:tcPr/>
                    </a:tc>
                  </a:tr>
                  <a:tr h="370840">
                    <a:tc>
                      <a:txBody>
                        <a:bodyPr/>
                        <a:lstStyle/>
                        <a:p>
                          <a:endParaRPr lang="en-US"/>
                        </a:p>
                      </a:txBody>
                      <a:tcPr>
                        <a:blipFill>
                          <a:blip r:embed="rId2"/>
                        </a:blipFill>
                      </a:tcPr>
                    </a:tc>
                    <a:tc>
                      <a:txBody>
                        <a:bodyPr/>
                        <a:lstStyle/>
                        <a:p>
                          <a:r>
                            <a:rPr lang="en-US" altLang="zh-CN" dirty="0" smtClean="0"/>
                            <a:t>0</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r>
                  <a:tr h="370840">
                    <a:tc>
                      <a:txBody>
                        <a:bodyPr/>
                        <a:lstStyle/>
                        <a:p>
                          <a:endParaRPr lang="en-US"/>
                        </a:p>
                      </a:txBody>
                      <a:tcPr>
                        <a:blipFill>
                          <a:blip r:embed="rId2"/>
                        </a:blipFill>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r>
                </a:tbl>
              </a:graphicData>
            </a:graphic>
          </p:graphicFrame>
        </mc:Fallback>
      </mc:AlternateContent>
      <p:grpSp>
        <p:nvGrpSpPr>
          <p:cNvPr id="27" name="Group 26"/>
          <p:cNvGrpSpPr/>
          <p:nvPr/>
        </p:nvGrpSpPr>
        <p:grpSpPr>
          <a:xfrm>
            <a:off x="3047998" y="3429892"/>
            <a:ext cx="6096002" cy="381000"/>
            <a:chOff x="1330134" y="3695700"/>
            <a:chExt cx="6096002" cy="381000"/>
          </a:xfrm>
        </p:grpSpPr>
        <p:cxnSp>
          <p:nvCxnSpPr>
            <p:cNvPr id="8" name="Straight Connector 7"/>
            <p:cNvCxnSpPr/>
            <p:nvPr/>
          </p:nvCxnSpPr>
          <p:spPr>
            <a:xfrm>
              <a:off x="1330134" y="3910853"/>
              <a:ext cx="609600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1600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1981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400299"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180917"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594415"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2884392" y="3713854"/>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p:cNvSpPr/>
            <p:nvPr/>
          </p:nvSpPr>
          <p:spPr>
            <a:xfrm>
              <a:off x="3305733" y="3713853"/>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3751727" y="3713851"/>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520580" y="3729768"/>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5007913"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Rectangle 25"/>
              <p:cNvSpPr/>
              <p:nvPr/>
            </p:nvSpPr>
            <p:spPr>
              <a:xfrm>
                <a:off x="1880910" y="3989733"/>
                <a:ext cx="8029013" cy="1938020"/>
              </a:xfrm>
              <a:prstGeom prst="rect">
                <a:avLst/>
              </a:prstGeom>
            </p:spPr>
            <p:txBody>
              <a:bodyPr wrap="square">
                <a:spAutoFit/>
              </a:bodyPr>
              <a:lstStyle/>
              <a:p>
                <a:pPr marL="800100" lvl="1" indent="-342900">
                  <a:buFont typeface="Arial" panose="020B0604020202090204" pitchFamily="34" charset="0"/>
                  <a:buChar char="•"/>
                </a:pPr>
                <a:r>
                  <a:rPr lang="en-US" sz="2400" dirty="0">
                    <a:latin typeface="Calibri" panose="020F0702030404030204" pitchFamily="34" charset="0"/>
                    <a:ea typeface="Calibri" panose="020F0702030404030204" pitchFamily="34" charset="0"/>
                    <a:cs typeface="Calibri" panose="020F0702030404030204" pitchFamily="34" charset="0"/>
                  </a:rPr>
                  <a:t>Each of our weak </a:t>
                </a:r>
                <a:r>
                  <a:rPr lang="en-US" altLang="zh-CN" sz="2400" dirty="0">
                    <a:latin typeface="Calibri" panose="020F0702030404030204" pitchFamily="34" charset="0"/>
                    <a:ea typeface="Calibri" panose="020F0702030404030204" pitchFamily="34" charset="0"/>
                    <a:cs typeface="Calibri" panose="020F0702030404030204" pitchFamily="34" charset="0"/>
                  </a:rPr>
                  <a:t>classifiers</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sz="2400" dirty="0">
                    <a:latin typeface="Calibri" panose="020F0702030404030204" pitchFamily="34" charset="0"/>
                    <a:ea typeface="Calibri" panose="020F0702030404030204" pitchFamily="34" charset="0"/>
                    <a:cs typeface="Calibri" panose="020F0702030404030204" pitchFamily="34" charset="0"/>
                  </a:rPr>
                  <a:t>will be an </a:t>
                </a:r>
                <a:r>
                  <a:rPr lang="en-US" altLang="zh-CN" sz="2400" dirty="0">
                    <a:latin typeface="Calibri" panose="020F0702030404030204" pitchFamily="34" charset="0"/>
                    <a:ea typeface="Calibri" panose="020F0702030404030204" pitchFamily="34" charset="0"/>
                    <a:cs typeface="Calibri" panose="020F0702030404030204" pitchFamily="34" charset="0"/>
                  </a:rPr>
                  <a:t>x-</a:t>
                </a:r>
                <a:r>
                  <a:rPr lang="en-US" sz="2400" dirty="0">
                    <a:latin typeface="Calibri" panose="020F0702030404030204" pitchFamily="34" charset="0"/>
                    <a:ea typeface="Calibri" panose="020F0702030404030204" pitchFamily="34" charset="0"/>
                    <a:cs typeface="Calibri" panose="020F0702030404030204" pitchFamily="34" charset="0"/>
                  </a:rPr>
                  <a:t>axis</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sz="2400" dirty="0">
                    <a:latin typeface="Calibri" panose="020F0702030404030204" pitchFamily="34" charset="0"/>
                    <a:ea typeface="Calibri" panose="020F0702030404030204" pitchFamily="34" charset="0"/>
                    <a:cs typeface="Calibri" panose="020F0702030404030204" pitchFamily="34" charset="0"/>
                  </a:rPr>
                  <a:t>parallel linear classier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(decision</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stump</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or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one</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level</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decision</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tree).</a:t>
                </a:r>
              </a:p>
              <a:p>
                <a:pPr marL="800100" lvl="1" indent="-342900">
                  <a:buFont typeface="Arial" panose="020B0604020202090204" pitchFamily="34" charset="0"/>
                  <a:buChar char="•"/>
                </a:pPr>
                <a:r>
                  <a:rPr lang="en-US" altLang="zh-CN" sz="2400" dirty="0">
                    <a:latin typeface="Calibri" panose="020F0702030404030204" pitchFamily="34" charset="0"/>
                    <a:ea typeface="Calibri" panose="020F0702030404030204" pitchFamily="34" charset="0"/>
                    <a:cs typeface="Calibri" panose="020F0702030404030204" pitchFamily="34" charset="0"/>
                  </a:rPr>
                  <a:t>Initial</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setting</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of</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weight</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distribution:</a:t>
                </a:r>
              </a:p>
              <a:p>
                <a:pPr lvl="1"/>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=[0.1,0.1,…,0.1]</m:t>
                      </m:r>
                    </m:oMath>
                  </m:oMathPara>
                </a14:m>
                <a:endParaRPr lang="en-US" altLang="zh-CN" sz="2400" dirty="0"/>
              </a:p>
            </p:txBody>
          </p:sp>
        </mc:Choice>
        <mc:Fallback xmlns="">
          <p:sp>
            <p:nvSpPr>
              <p:cNvPr id="26" name="Rectangle 25"/>
              <p:cNvSpPr>
                <a:spLocks noRot="1" noChangeAspect="1" noMove="1" noResize="1" noEditPoints="1" noAdjustHandles="1" noChangeArrowheads="1" noChangeShapeType="1" noTextEdit="1"/>
              </p:cNvSpPr>
              <p:nvPr/>
            </p:nvSpPr>
            <p:spPr>
              <a:xfrm>
                <a:off x="1880910" y="3989733"/>
                <a:ext cx="8029013" cy="1938020"/>
              </a:xfrm>
              <a:prstGeom prst="rect">
                <a:avLst/>
              </a:prstGeom>
              <a:blipFill rotWithShape="1">
                <a:blip r:embed="rId3"/>
                <a:stretch>
                  <a:fillRect t="-1" r="1" b="1"/>
                </a:stretch>
              </a:blipFill>
            </p:spPr>
            <p:txBody>
              <a:bodyPr/>
              <a:lstStyle/>
              <a:p>
                <a:r>
                  <a:rPr lang="en-US" altLang="en-US">
                    <a:noFill/>
                  </a:rPr>
                  <a:t> </a:t>
                </a:r>
              </a:p>
            </p:txBody>
          </p:sp>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353671" y="3152455"/>
                <a:ext cx="9296400" cy="4066540"/>
              </a:xfrm>
              <a:prstGeom prst="rect">
                <a:avLst/>
              </a:prstGeom>
            </p:spPr>
            <p:txBody>
              <a:bodyPr wrap="square">
                <a:spAutoFit/>
              </a:bodyPr>
              <a:lstStyle/>
              <a:p>
                <a:pPr marL="800100" lvl="1" indent="-342900">
                  <a:buFont typeface="Arial" panose="020B0604020202090204" pitchFamily="34" charset="0"/>
                  <a:buChar char="•"/>
                </a:pPr>
                <a:r>
                  <a:rPr lang="en-US" altLang="zh-CN" sz="2400" b="1" dirty="0">
                    <a:latin typeface="Calibri" panose="020F0702030404030204" pitchFamily="34" charset="0"/>
                    <a:ea typeface="Calibri" panose="020F0702030404030204" pitchFamily="34" charset="0"/>
                    <a:cs typeface="Calibri" panose="020F0702030404030204" pitchFamily="34" charset="0"/>
                  </a:rPr>
                  <a:t>Round</a:t>
                </a:r>
                <a:r>
                  <a:rPr lang="zh-CN" altLang="en-US" sz="2400" b="1" dirty="0">
                    <a:latin typeface="Calibri" panose="020F0702030404030204" pitchFamily="34" charset="0"/>
                    <a:ea typeface="Calibri" panose="020F0702030404030204" pitchFamily="34" charset="0"/>
                    <a:cs typeface="Calibri" panose="020F0702030404030204" pitchFamily="34" charset="0"/>
                  </a:rPr>
                  <a:t> </a:t>
                </a:r>
                <a:r>
                  <a:rPr lang="en-US" altLang="zh-CN" sz="2400" b="1" dirty="0">
                    <a:latin typeface="Calibri" panose="020F0702030404030204" pitchFamily="34" charset="0"/>
                    <a:ea typeface="Calibri" panose="020F0702030404030204" pitchFamily="34" charset="0"/>
                    <a:cs typeface="Calibri" panose="020F0702030404030204" pitchFamily="34" charset="0"/>
                  </a:rPr>
                  <a:t>1</a:t>
                </a:r>
                <a:r>
                  <a:rPr lang="en-US" altLang="zh-CN" sz="2400" dirty="0">
                    <a:latin typeface="Calibri" panose="020F0702030404030204" pitchFamily="34" charset="0"/>
                    <a:ea typeface="Calibri" panose="020F0702030404030204" pitchFamily="34" charset="0"/>
                    <a:cs typeface="Calibri" panose="020F0702030404030204" pitchFamily="34" charset="0"/>
                  </a:rPr>
                  <a:t>:</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classifier</a:t>
                </a:r>
                <a:r>
                  <a:rPr lang="zh-CN" altLang="en-US" sz="24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&lt;2.5</m:t>
                            </m:r>
                          </m:e>
                          <m:e>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&gt;2.5</m:t>
                            </m:r>
                          </m:e>
                        </m:eqArr>
                      </m:e>
                    </m:d>
                  </m:oMath>
                </a14:m>
                <a:r>
                  <a:rPr lang="zh-CN" altLang="en-US" sz="2400" dirty="0"/>
                  <a:t> </a:t>
                </a:r>
                <a:endParaRPr lang="en-US" altLang="zh-CN" sz="2400" dirty="0"/>
              </a:p>
              <a:p>
                <a:pPr marL="1257300" lvl="2" indent="-342900">
                  <a:buFont typeface="Arial" panose="020B0604020202090204" pitchFamily="34" charset="0"/>
                  <a:buChar char="•"/>
                </a:pPr>
                <a:r>
                  <a:rPr lang="en-US" altLang="zh-CN" sz="2200" dirty="0">
                    <a:latin typeface="Calibri" panose="020F0702030404030204" pitchFamily="34" charset="0"/>
                    <a:ea typeface="Calibri" panose="020F0702030404030204" pitchFamily="34" charset="0"/>
                    <a:cs typeface="Calibri" panose="020F0702030404030204" pitchFamily="34" charset="0"/>
                  </a:rPr>
                  <a:t>Error</a:t>
                </a:r>
                <a:r>
                  <a:rPr lang="en-US" altLang="zh-CN" sz="2200" dirty="0"/>
                  <a:t>:</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=0.1</m:t>
                    </m:r>
                    <m:r>
                      <a:rPr lang="zh-CN" altLang="en-US" sz="2200" i="1">
                        <a:latin typeface="Cambria Math" panose="02040503050406030204" pitchFamily="18" charset="0"/>
                      </a:rPr>
                      <m:t>∗</m:t>
                    </m:r>
                    <m:r>
                      <a:rPr lang="en-US" altLang="zh-CN" sz="2200" i="1">
                        <a:latin typeface="Cambria Math" panose="02040503050406030204" pitchFamily="18" charset="0"/>
                      </a:rPr>
                      <m:t>3=0.3</m:t>
                    </m:r>
                  </m:oMath>
                </a14:m>
                <a:r>
                  <a:rPr lang="zh-CN" altLang="en-US" sz="2200" dirty="0"/>
                  <a:t> </a:t>
                </a:r>
                <a:endParaRPr lang="en-US" altLang="zh-CN" sz="2200" dirty="0"/>
              </a:p>
              <a:p>
                <a:pPr marL="1257300" lvl="2" indent="-342900">
                  <a:buFont typeface="Arial" panose="020B0604020202090204" pitchFamily="34" charset="0"/>
                  <a:buChar char="•"/>
                </a:pPr>
                <a:r>
                  <a:rPr lang="en-US" altLang="zh-CN" sz="2200" dirty="0">
                    <a:latin typeface="Calibri" panose="020F0702030404030204" pitchFamily="34" charset="0"/>
                    <a:ea typeface="Calibri" panose="020F0702030404030204" pitchFamily="34" charset="0"/>
                    <a:cs typeface="Calibri" panose="020F0702030404030204" pitchFamily="34" charset="0"/>
                  </a:rPr>
                  <a:t>Importance:</a:t>
                </a:r>
                <a:r>
                  <a:rPr lang="zh-CN" altLang="en-US" sz="22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200" i="1">
                            <a:latin typeface="Cambria Math" panose="02040503050406030204" pitchFamily="18" charset="0"/>
                            <a:ea typeface="Calibri" panose="020F0702030404030204" pitchFamily="34" charset="0"/>
                            <a:cs typeface="Calibri" panose="020F0702030404030204" pitchFamily="34" charset="0"/>
                          </a:rPr>
                        </m:ctrlPr>
                      </m:sSubPr>
                      <m:e>
                        <m:r>
                          <a:rPr lang="en-US" altLang="zh-CN" sz="2200" i="1">
                            <a:latin typeface="Cambria Math" panose="02040503050406030204" pitchFamily="18" charset="0"/>
                            <a:ea typeface="Calibri" panose="020F0702030404030204" pitchFamily="34" charset="0"/>
                            <a:cs typeface="Calibri" panose="020F0702030404030204" pitchFamily="34" charset="0"/>
                          </a:rPr>
                          <m:t>𝛼</m:t>
                        </m:r>
                      </m:e>
                      <m:sub>
                        <m:r>
                          <a:rPr lang="en-US" altLang="zh-CN" sz="2200" b="0" i="1" smtClean="0">
                            <a:latin typeface="Cambria Math" panose="02040503050406030204" pitchFamily="18" charset="0"/>
                            <a:ea typeface="Calibri" panose="020F0702030404030204" pitchFamily="34" charset="0"/>
                            <a:cs typeface="Calibri" panose="020F0702030404030204" pitchFamily="34" charset="0"/>
                          </a:rPr>
                          <m:t>1</m:t>
                        </m:r>
                      </m:sub>
                    </m:sSub>
                    <m:r>
                      <a:rPr lang="en-US" altLang="zh-CN" sz="2200" i="1">
                        <a:latin typeface="Cambria Math" panose="02040503050406030204" pitchFamily="18" charset="0"/>
                        <a:ea typeface="Calibri" panose="020F0702030404030204" pitchFamily="34" charset="0"/>
                        <a:cs typeface="Calibri" panose="020F0702030404030204" pitchFamily="34"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2</m:t>
                        </m:r>
                      </m:den>
                    </m:f>
                    <m:func>
                      <m:funcPr>
                        <m:ctrlPr>
                          <a:rPr lang="zh-CN" altLang="en-US" sz="2200" i="1">
                            <a:latin typeface="Cambria Math" panose="02040503050406030204" pitchFamily="18" charset="0"/>
                          </a:rPr>
                        </m:ctrlPr>
                      </m:funcPr>
                      <m:fName>
                        <m:r>
                          <m:rPr>
                            <m:sty m:val="p"/>
                          </m:rPr>
                          <a:rPr lang="en-US" altLang="zh-CN" sz="2200">
                            <a:latin typeface="Cambria Math" panose="02040503050406030204" pitchFamily="18" charset="0"/>
                          </a:rPr>
                          <m:t>log</m:t>
                        </m:r>
                      </m:fName>
                      <m:e>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200" b="0" i="1" smtClean="0">
                                    <a:latin typeface="Cambria Math" panose="02040503050406030204" pitchFamily="18" charset="0"/>
                                    <a:ea typeface="Cambria Math" panose="02040503050406030204" pitchFamily="18" charset="0"/>
                                    <a:cs typeface="Cambria Math" panose="02040503050406030204" pitchFamily="18" charset="0"/>
                                  </a:rPr>
                                  <m:t>1</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200" b="0" i="1" smtClean="0">
                                    <a:latin typeface="Cambria Math" panose="02040503050406030204" pitchFamily="18" charset="0"/>
                                    <a:ea typeface="Cambria Math" panose="02040503050406030204" pitchFamily="18" charset="0"/>
                                    <a:cs typeface="Cambria Math" panose="02040503050406030204" pitchFamily="18" charset="0"/>
                                  </a:rPr>
                                  <m:t>1</m:t>
                                </m:r>
                              </m:sub>
                            </m:sSub>
                          </m:den>
                        </m:f>
                        <m:r>
                          <a:rPr lang="en-US" altLang="zh-CN" sz="2200" i="1">
                            <a:latin typeface="Cambria Math" panose="02040503050406030204" pitchFamily="18" charset="0"/>
                          </a:rPr>
                          <m:t>)</m:t>
                        </m:r>
                      </m:e>
                    </m:func>
                  </m:oMath>
                </a14:m>
                <a:r>
                  <a:rPr lang="en-US" altLang="zh-CN" sz="2200" dirty="0">
                    <a:latin typeface="Calibri" panose="020F0702030404030204" pitchFamily="34" charset="0"/>
                    <a:ea typeface="Calibri" panose="020F0702030404030204" pitchFamily="34" charset="0"/>
                    <a:cs typeface="Calibri" panose="020F0702030404030204" pitchFamily="34" charset="0"/>
                  </a:rPr>
                  <a:t>=0.4236</a:t>
                </a:r>
              </a:p>
              <a:p>
                <a:pPr marL="1257300" lvl="2" indent="-342900">
                  <a:buFont typeface="Arial" panose="020B0604020202090204" pitchFamily="34" charset="0"/>
                  <a:buChar char="•"/>
                </a:pPr>
                <a:r>
                  <a:rPr lang="en-US" altLang="zh-CN" sz="2200" dirty="0">
                    <a:latin typeface="Calibri" panose="020F0702030404030204" pitchFamily="34" charset="0"/>
                    <a:ea typeface="Calibri" panose="020F0702030404030204" pitchFamily="34" charset="0"/>
                    <a:cs typeface="Calibri" panose="020F0702030404030204" pitchFamily="34" charset="0"/>
                  </a:rPr>
                  <a:t>Update</a:t>
                </a:r>
                <a:r>
                  <a:rPr lang="zh-CN" altLang="en-US" sz="2200" dirty="0">
                    <a:latin typeface="Calibri" panose="020F0702030404030204" pitchFamily="34" charset="0"/>
                    <a:ea typeface="Calibri" panose="020F0702030404030204" pitchFamily="34" charset="0"/>
                    <a:cs typeface="Calibri" panose="020F0702030404030204" pitchFamily="34" charset="0"/>
                  </a:rPr>
                  <a:t> </a:t>
                </a:r>
                <a:r>
                  <a:rPr lang="en-US" altLang="zh-CN" sz="2200" dirty="0">
                    <a:latin typeface="Calibri" panose="020F0702030404030204" pitchFamily="34" charset="0"/>
                    <a:ea typeface="Calibri" panose="020F0702030404030204" pitchFamily="34" charset="0"/>
                    <a:cs typeface="Calibri" panose="020F0702030404030204" pitchFamily="34" charset="0"/>
                  </a:rPr>
                  <a:t>weight</a:t>
                </a:r>
                <a:r>
                  <a:rPr lang="zh-CN" altLang="en-US" sz="2200" dirty="0">
                    <a:latin typeface="Calibri" panose="020F0702030404030204" pitchFamily="34" charset="0"/>
                    <a:ea typeface="Calibri" panose="020F0702030404030204" pitchFamily="34" charset="0"/>
                    <a:cs typeface="Calibri" panose="020F0702030404030204" pitchFamily="34" charset="0"/>
                  </a:rPr>
                  <a:t> </a:t>
                </a:r>
                <a:r>
                  <a:rPr lang="en-US" altLang="zh-CN" sz="2200" dirty="0">
                    <a:latin typeface="Calibri" panose="020F0702030404030204" pitchFamily="34" charset="0"/>
                    <a:ea typeface="Calibri" panose="020F0702030404030204" pitchFamily="34" charset="0"/>
                    <a:cs typeface="Calibri" panose="020F0702030404030204" pitchFamily="34" charset="0"/>
                  </a:rPr>
                  <a:t>distribution:</a:t>
                </a:r>
              </a:p>
              <a:p>
                <a:pPr marL="1257300" lvl="2" indent="-342900">
                  <a:buFont typeface="Arial" panose="020B0604020202090204" pitchFamily="34" charset="0"/>
                  <a:buChar char="•"/>
                </a:pP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𝐷</m:t>
                        </m:r>
                      </m:e>
                      <m:sub>
                        <m:r>
                          <a:rPr lang="en-US" altLang="zh-CN" sz="2200" b="0" i="1" smtClean="0">
                            <a:latin typeface="Cambria Math" panose="02040503050406030204" pitchFamily="18" charset="0"/>
                          </a:rPr>
                          <m:t>2</m:t>
                        </m:r>
                      </m:sub>
                    </m:sSub>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𝑖</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0.</m:t>
                        </m:r>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𝑧</m:t>
                        </m:r>
                      </m:den>
                    </m:f>
                    <m:r>
                      <a:rPr lang="zh-CN" altLang="en-US" sz="2200" b="0" i="1" smtClean="0">
                        <a:latin typeface="Cambria Math" panose="02040503050406030204" pitchFamily="18" charset="0"/>
                      </a:rPr>
                      <m:t>∗</m:t>
                    </m:r>
                    <m:func>
                      <m:funcPr>
                        <m:ctrlPr>
                          <a:rPr lang="zh-CN" altLang="en-US"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exp</m:t>
                        </m:r>
                      </m:fName>
                      <m:e>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−0.4236</m:t>
                            </m:r>
                          </m:e>
                        </m:d>
                        <m:r>
                          <a:rPr lang="en-US" altLang="zh-CN" sz="2200" b="0" i="1" smtClean="0">
                            <a:latin typeface="Cambria Math" panose="02040503050406030204" pitchFamily="18" charset="0"/>
                          </a:rPr>
                          <m:t>=0.0715</m:t>
                        </m:r>
                      </m:e>
                    </m:func>
                    <m:r>
                      <a:rPr lang="zh-CN" altLang="en-US" sz="2200" b="0" i="1" smtClean="0">
                        <a:latin typeface="Cambria Math" panose="02040503050406030204" pitchFamily="18" charset="0"/>
                      </a:rPr>
                      <m:t>   </m:t>
                    </m:r>
                    <m:r>
                      <a:rPr lang="en-US" altLang="zh-CN" sz="2200" b="0" i="1" smtClean="0">
                        <a:latin typeface="Cambria Math" panose="02040503050406030204" pitchFamily="18" charset="0"/>
                      </a:rPr>
                      <m:t>𝑓𝑜𝑟</m:t>
                    </m:r>
                    <m:r>
                      <a:rPr lang="zh-CN" altLang="en-US" sz="2200" b="0" i="1" smtClean="0">
                        <a:latin typeface="Cambria Math" panose="02040503050406030204" pitchFamily="18" charset="0"/>
                      </a:rPr>
                      <m:t> </m:t>
                    </m:r>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=1,2,3,4,5,6,10</m:t>
                    </m:r>
                  </m:oMath>
                </a14:m>
                <a:endParaRPr lang="en-US" altLang="zh-CN" sz="2200" b="0" dirty="0">
                  <a:latin typeface="Calibri" panose="020F0702030404030204" pitchFamily="34" charset="0"/>
                </a:endParaRPr>
              </a:p>
              <a:p>
                <a:pPr marL="1257300" lvl="2" indent="-342900">
                  <a:buFont typeface="Arial" panose="020B0604020202090204" pitchFamily="34" charset="0"/>
                  <a:buChar char="•"/>
                </a:pP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𝐷</m:t>
                        </m:r>
                      </m:e>
                      <m:sub>
                        <m:r>
                          <a:rPr lang="en-US" altLang="zh-CN" sz="2200" b="0" i="1" smtClean="0">
                            <a:latin typeface="Cambria Math" panose="02040503050406030204" pitchFamily="18" charset="0"/>
                          </a:rPr>
                          <m:t>2</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𝑖</m:t>
                        </m:r>
                      </m:e>
                    </m:d>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0.</m:t>
                        </m:r>
                        <m:r>
                          <a:rPr lang="en-US" altLang="zh-CN" sz="2200" b="0" i="1" smtClean="0">
                            <a:latin typeface="Cambria Math" panose="02040503050406030204" pitchFamily="18" charset="0"/>
                          </a:rPr>
                          <m:t>1</m:t>
                        </m:r>
                      </m:num>
                      <m:den>
                        <m:r>
                          <a:rPr lang="en-US" altLang="zh-CN" sz="2200" i="1">
                            <a:latin typeface="Cambria Math" panose="02040503050406030204" pitchFamily="18" charset="0"/>
                          </a:rPr>
                          <m:t>𝑧</m:t>
                        </m:r>
                      </m:den>
                    </m:f>
                    <m:r>
                      <a:rPr lang="zh-CN" altLang="en-US" sz="2200" i="1">
                        <a:latin typeface="Cambria Math" panose="02040503050406030204" pitchFamily="18" charset="0"/>
                      </a:rPr>
                      <m:t>∗</m:t>
                    </m:r>
                    <m:func>
                      <m:funcPr>
                        <m:ctrlPr>
                          <a:rPr lang="zh-CN" altLang="en-US" sz="2200" i="1">
                            <a:latin typeface="Cambria Math" panose="02040503050406030204" pitchFamily="18" charset="0"/>
                          </a:rPr>
                        </m:ctrlPr>
                      </m:funcPr>
                      <m:fName>
                        <m:r>
                          <m:rPr>
                            <m:sty m:val="p"/>
                          </m:rPr>
                          <a:rPr lang="en-US" altLang="zh-CN" sz="2200">
                            <a:latin typeface="Cambria Math" panose="02040503050406030204" pitchFamily="18" charset="0"/>
                          </a:rPr>
                          <m:t>exp</m:t>
                        </m:r>
                      </m:fName>
                      <m:e>
                        <m:d>
                          <m:dPr>
                            <m:ctrlPr>
                              <a:rPr lang="en-US" altLang="zh-CN" sz="2200" i="1">
                                <a:latin typeface="Cambria Math" panose="02040503050406030204" pitchFamily="18" charset="0"/>
                              </a:rPr>
                            </m:ctrlPr>
                          </m:dPr>
                          <m:e>
                            <m:r>
                              <a:rPr lang="en-US" altLang="zh-CN" sz="2200" i="1">
                                <a:latin typeface="Cambria Math" panose="02040503050406030204" pitchFamily="18" charset="0"/>
                              </a:rPr>
                              <m:t>0.4236</m:t>
                            </m:r>
                          </m:e>
                        </m:d>
                        <m:r>
                          <a:rPr lang="en-US" altLang="zh-CN" sz="2200" b="0" i="1" smtClean="0">
                            <a:latin typeface="Cambria Math" panose="02040503050406030204" pitchFamily="18" charset="0"/>
                          </a:rPr>
                          <m:t>=0.1666</m:t>
                        </m:r>
                      </m:e>
                    </m:func>
                    <m:r>
                      <a:rPr lang="zh-CN" altLang="en-US" sz="2200" i="1">
                        <a:latin typeface="Cambria Math" panose="02040503050406030204" pitchFamily="18" charset="0"/>
                      </a:rPr>
                      <m:t>   </m:t>
                    </m:r>
                    <m:r>
                      <a:rPr lang="en-US" altLang="zh-CN" sz="2200" i="1">
                        <a:latin typeface="Cambria Math" panose="02040503050406030204" pitchFamily="18" charset="0"/>
                      </a:rPr>
                      <m:t>𝑓𝑜𝑟</m:t>
                    </m:r>
                    <m:r>
                      <a:rPr lang="zh-CN" altLang="en-US" sz="2200" i="1">
                        <a:latin typeface="Cambria Math" panose="02040503050406030204" pitchFamily="18" charset="0"/>
                      </a:rPr>
                      <m:t> </m:t>
                    </m:r>
                    <m:r>
                      <a:rPr lang="en-US" altLang="zh-CN" sz="2200" i="1">
                        <a:latin typeface="Cambria Math" panose="02040503050406030204" pitchFamily="18" charset="0"/>
                      </a:rPr>
                      <m:t>𝑖</m:t>
                    </m:r>
                    <m:r>
                      <a:rPr lang="en-US" altLang="zh-CN" sz="2200" i="1">
                        <a:latin typeface="Cambria Math" panose="02040503050406030204" pitchFamily="18" charset="0"/>
                      </a:rPr>
                      <m:t>=7,8,9</m:t>
                    </m:r>
                  </m:oMath>
                </a14:m>
                <a:endParaRPr lang="en-US" altLang="zh-CN" sz="2200" b="0" dirty="0">
                  <a:latin typeface="Calibri" panose="020F0702030404030204" pitchFamily="34" charset="0"/>
                </a:endParaRPr>
              </a:p>
              <a:p>
                <a:pPr marL="1257300" lvl="2" indent="-342900">
                  <a:buFont typeface="Arial" panose="020B0604020202090204" pitchFamily="34" charset="0"/>
                  <a:buChar char="•"/>
                </a:pPr>
                <a:endParaRPr lang="en-US" altLang="zh-CN" sz="2400" b="0" dirty="0">
                  <a:latin typeface="Calibri" panose="020F0702030404030204" pitchFamily="34" charset="0"/>
                </a:endParaRPr>
              </a:p>
              <a:p>
                <a:pPr marL="1257300" lvl="2" indent="-342900">
                  <a:buFont typeface="Arial" panose="020B0604020202090204" pitchFamily="34" charset="0"/>
                  <a:buChar char="•"/>
                </a:pPr>
                <a:endParaRPr lang="en-US" altLang="zh-CN" sz="2400" dirty="0">
                  <a:latin typeface="Calibri" panose="020F0702030404030204" pitchFamily="34" charset="0"/>
                  <a:ea typeface="Calibri" panose="020F0702030404030204" pitchFamily="34" charset="0"/>
                  <a:cs typeface="Calibri" panose="020F0702030404030204" pitchFamily="34" charset="0"/>
                </a:endParaRPr>
              </a:p>
              <a:p>
                <a:pPr marL="1257300" lvl="2" indent="-342900">
                  <a:buFont typeface="Arial" panose="020B0604020202090204" pitchFamily="34" charset="0"/>
                  <a:buChar char="•"/>
                </a:pPr>
                <a:endParaRPr lang="en-US" sz="2400" dirty="0">
                  <a:latin typeface="Calibri" panose="020F0702030404030204" pitchFamily="34" charset="0"/>
                  <a:ea typeface="Calibri" panose="020F0702030404030204" pitchFamily="34" charset="0"/>
                  <a:cs typeface="Calibri" panose="020F07020304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353671" y="3152455"/>
                <a:ext cx="9296400" cy="4066540"/>
              </a:xfrm>
              <a:prstGeom prst="rect">
                <a:avLst/>
              </a:prstGeom>
              <a:blipFill rotWithShape="1">
                <a:blip r:embed="rId2"/>
                <a:stretch>
                  <a:fillRect l="-5" t="-8" r="5" b="8"/>
                </a:stretch>
              </a:blipFill>
            </p:spPr>
            <p:txBody>
              <a:bodyPr/>
              <a:lstStyle/>
              <a:p>
                <a:r>
                  <a:rPr lang="en-US" altLang="en-US">
                    <a:noFill/>
                  </a:rPr>
                  <a:t> </a:t>
                </a:r>
              </a:p>
            </p:txBody>
          </p:sp>
        </mc:Fallback>
      </mc:AlternateContent>
      <p:sp>
        <p:nvSpPr>
          <p:cNvPr id="2" name="Title 1"/>
          <p:cNvSpPr>
            <a:spLocks noGrp="1"/>
          </p:cNvSpPr>
          <p:nvPr>
            <p:ph type="title"/>
          </p:nvPr>
        </p:nvSpPr>
        <p:spPr/>
        <p:txBody>
          <a:bodyPr/>
          <a:lstStyle/>
          <a:p>
            <a:r>
              <a:rPr lang="en-US" altLang="zh-CN" dirty="0"/>
              <a:t>AdaBoost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850780" y="1449014"/>
              <a:ext cx="6096000" cy="1158875"/>
            </p:xfrm>
            <a:graphic>
              <a:graphicData uri="http://schemas.openxmlformats.org/drawingml/2006/table">
                <a:tbl>
                  <a:tblPr firstRow="1" bandRow="1">
                    <a:tableStyleId>{5C22544A-7EE6-4342-B048-85BDC9FD1C3A}</a:tableStyleId>
                  </a:tblPr>
                  <a:tblGrid>
                    <a:gridCol w="554355">
                      <a:extLst>
                        <a:ext uri="{9D8B030D-6E8A-4147-A177-3AD203B41FA5}">
                          <a16:colId xmlns:a16="http://schemas.microsoft.com/office/drawing/2014/main" val="20000"/>
                        </a:ext>
                      </a:extLst>
                    </a:gridCol>
                    <a:gridCol w="553720">
                      <a:extLst>
                        <a:ext uri="{9D8B030D-6E8A-4147-A177-3AD203B41FA5}">
                          <a16:colId xmlns:a16="http://schemas.microsoft.com/office/drawing/2014/main" val="20001"/>
                        </a:ext>
                      </a:extLst>
                    </a:gridCol>
                    <a:gridCol w="554355">
                      <a:extLst>
                        <a:ext uri="{9D8B030D-6E8A-4147-A177-3AD203B41FA5}">
                          <a16:colId xmlns:a16="http://schemas.microsoft.com/office/drawing/2014/main" val="20002"/>
                        </a:ext>
                      </a:extLst>
                    </a:gridCol>
                    <a:gridCol w="554355">
                      <a:extLst>
                        <a:ext uri="{9D8B030D-6E8A-4147-A177-3AD203B41FA5}">
                          <a16:colId xmlns:a16="http://schemas.microsoft.com/office/drawing/2014/main" val="20003"/>
                        </a:ext>
                      </a:extLst>
                    </a:gridCol>
                    <a:gridCol w="554355">
                      <a:extLst>
                        <a:ext uri="{9D8B030D-6E8A-4147-A177-3AD203B41FA5}">
                          <a16:colId xmlns:a16="http://schemas.microsoft.com/office/drawing/2014/main" val="20004"/>
                        </a:ext>
                      </a:extLst>
                    </a:gridCol>
                    <a:gridCol w="553720">
                      <a:extLst>
                        <a:ext uri="{9D8B030D-6E8A-4147-A177-3AD203B41FA5}">
                          <a16:colId xmlns:a16="http://schemas.microsoft.com/office/drawing/2014/main" val="20005"/>
                        </a:ext>
                      </a:extLst>
                    </a:gridCol>
                    <a:gridCol w="554355">
                      <a:extLst>
                        <a:ext uri="{9D8B030D-6E8A-4147-A177-3AD203B41FA5}">
                          <a16:colId xmlns:a16="http://schemas.microsoft.com/office/drawing/2014/main" val="20006"/>
                        </a:ext>
                      </a:extLst>
                    </a:gridCol>
                    <a:gridCol w="554355">
                      <a:extLst>
                        <a:ext uri="{9D8B030D-6E8A-4147-A177-3AD203B41FA5}">
                          <a16:colId xmlns:a16="http://schemas.microsoft.com/office/drawing/2014/main" val="20007"/>
                        </a:ext>
                      </a:extLst>
                    </a:gridCol>
                    <a:gridCol w="554355">
                      <a:extLst>
                        <a:ext uri="{9D8B030D-6E8A-4147-A177-3AD203B41FA5}">
                          <a16:colId xmlns:a16="http://schemas.microsoft.com/office/drawing/2014/main" val="20008"/>
                        </a:ext>
                      </a:extLst>
                    </a:gridCol>
                    <a:gridCol w="553720">
                      <a:extLst>
                        <a:ext uri="{9D8B030D-6E8A-4147-A177-3AD203B41FA5}">
                          <a16:colId xmlns:a16="http://schemas.microsoft.com/office/drawing/2014/main" val="20009"/>
                        </a:ext>
                      </a:extLst>
                    </a:gridCol>
                    <a:gridCol w="554355">
                      <a:extLst>
                        <a:ext uri="{9D8B030D-6E8A-4147-A177-3AD203B41FA5}">
                          <a16:colId xmlns:a16="http://schemas.microsoft.com/office/drawing/2014/main" val="20010"/>
                        </a:ext>
                      </a:extLst>
                    </a:gridCol>
                  </a:tblGrid>
                  <a:tr h="365760">
                    <a:tc>
                      <a:txBody>
                        <a:bodyPr/>
                        <a:lstStyle/>
                        <a:p>
                          <a:r>
                            <a:rPr lang="en-US" altLang="zh-CN" dirty="0"/>
                            <a:t>ID</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tc>
                      <a:txBody>
                        <a:bodyPr/>
                        <a:lstStyle/>
                        <a:p>
                          <a:r>
                            <a:rPr lang="en-US" altLang="zh-CN" dirty="0"/>
                            <a:t>10</a:t>
                          </a:r>
                          <a:endParaRPr lang="en-US" dirty="0"/>
                        </a:p>
                      </a:txBody>
                      <a:tcPr/>
                    </a:tc>
                    <a:extLst>
                      <a:ext uri="{0D108BD9-81ED-4DB2-BD59-A6C34878D82A}">
                        <a16:rowId xmlns:a16="http://schemas.microsoft.com/office/drawing/2014/main" val="10000"/>
                      </a:ext>
                    </a:extLst>
                  </a:tr>
                  <a:tr h="427355">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extLst>
                      <a:ext uri="{0D108BD9-81ED-4DB2-BD59-A6C34878D82A}">
                        <a16:rowId xmlns:a16="http://schemas.microsoft.com/office/drawing/2014/main" val="10001"/>
                      </a:ext>
                    </a:extLst>
                  </a:tr>
                  <a:tr h="36576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𝑦</m:t>
                                </m:r>
                              </m:oMath>
                            </m:oMathPara>
                          </a14:m>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nvGraphicFramePr>
            <p:xfrm>
              <a:off x="2850780" y="1449014"/>
              <a:ext cx="6096000" cy="1158875"/>
            </p:xfrm>
            <a:graphic>
              <a:graphicData uri="http://schemas.openxmlformats.org/drawingml/2006/table">
                <a:tbl>
                  <a:tblPr firstRow="1" bandRow="1">
                    <a:tableStyleId>{5C22544A-7EE6-4342-B048-85BDC9FD1C3A}</a:tableStyleId>
                  </a:tblPr>
                  <a:tblGrid>
                    <a:gridCol w="554355"/>
                    <a:gridCol w="553720"/>
                    <a:gridCol w="554355"/>
                    <a:gridCol w="554355"/>
                    <a:gridCol w="554355"/>
                    <a:gridCol w="553720"/>
                    <a:gridCol w="554355"/>
                    <a:gridCol w="554355"/>
                    <a:gridCol w="554355"/>
                    <a:gridCol w="553720"/>
                    <a:gridCol w="554355"/>
                  </a:tblGrid>
                  <a:tr h="365760">
                    <a:tc>
                      <a:txBody>
                        <a:bodyPr/>
                        <a:lstStyle/>
                        <a:p>
                          <a:r>
                            <a:rPr lang="en-US" altLang="zh-CN" dirty="0" smtClean="0"/>
                            <a:t>ID</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c>
                      <a:txBody>
                        <a:bodyPr/>
                        <a:lstStyle/>
                        <a:p>
                          <a:r>
                            <a:rPr lang="en-US" altLang="zh-CN" dirty="0" smtClean="0"/>
                            <a:t>10</a:t>
                          </a:r>
                          <a:endParaRPr lang="en-US" dirty="0"/>
                        </a:p>
                      </a:txBody>
                      <a:tcPr/>
                    </a:tc>
                  </a:tr>
                  <a:tr h="427355">
                    <a:tc>
                      <a:txBody>
                        <a:bodyPr/>
                        <a:lstStyle/>
                        <a:p>
                          <a:endParaRPr lang="en-US"/>
                        </a:p>
                      </a:txBody>
                      <a:tcPr>
                        <a:blipFill>
                          <a:blip r:embed="rId3"/>
                        </a:blipFill>
                      </a:tcPr>
                    </a:tc>
                    <a:tc>
                      <a:txBody>
                        <a:bodyPr/>
                        <a:lstStyle/>
                        <a:p>
                          <a:r>
                            <a:rPr lang="en-US" altLang="zh-CN" dirty="0" smtClean="0"/>
                            <a:t>0</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r>
                  <a:tr h="365760">
                    <a:tc>
                      <a:txBody>
                        <a:bodyPr/>
                        <a:lstStyle/>
                        <a:p>
                          <a:endParaRPr lang="en-US"/>
                        </a:p>
                      </a:txBody>
                      <a:tcPr>
                        <a:blipFill>
                          <a:blip r:embed="rId3"/>
                        </a:blipFill>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r>
                </a:tbl>
              </a:graphicData>
            </a:graphic>
          </p:graphicFrame>
        </mc:Fallback>
      </mc:AlternateContent>
      <p:grpSp>
        <p:nvGrpSpPr>
          <p:cNvPr id="27" name="Group 26"/>
          <p:cNvGrpSpPr/>
          <p:nvPr/>
        </p:nvGrpSpPr>
        <p:grpSpPr>
          <a:xfrm>
            <a:off x="3047998" y="2923855"/>
            <a:ext cx="6096002" cy="381000"/>
            <a:chOff x="1330134" y="3695700"/>
            <a:chExt cx="6096002" cy="381000"/>
          </a:xfrm>
        </p:grpSpPr>
        <p:cxnSp>
          <p:nvCxnSpPr>
            <p:cNvPr id="8" name="Straight Connector 7"/>
            <p:cNvCxnSpPr/>
            <p:nvPr/>
          </p:nvCxnSpPr>
          <p:spPr>
            <a:xfrm>
              <a:off x="1330134" y="3910853"/>
              <a:ext cx="609600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1600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1981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400299"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180917"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594415"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2884392" y="3713854"/>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p:cNvSpPr/>
            <p:nvPr/>
          </p:nvSpPr>
          <p:spPr>
            <a:xfrm>
              <a:off x="3305733" y="3713853"/>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3751727" y="3713851"/>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520580" y="3729768"/>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5007913"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Decision boundary</a:t>
            </a:r>
            <a:endParaRPr lang="en-US"/>
          </a:p>
        </p:txBody>
      </p:sp>
      <p:sp>
        <p:nvSpPr>
          <p:cNvPr id="17" name="TextBox 16"/>
          <p:cNvSpPr txBox="1"/>
          <p:nvPr>
            <p:custDataLst>
              <p:tags r:id="rId1"/>
            </p:custDataLst>
          </p:nvPr>
        </p:nvSpPr>
        <p:spPr>
          <a:xfrm>
            <a:off x="4851115" y="3608309"/>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1</a:t>
            </a:r>
          </a:p>
        </p:txBody>
      </p:sp>
      <p:sp>
        <p:nvSpPr>
          <p:cNvPr id="18" name="TextBox 17"/>
          <p:cNvSpPr txBox="1"/>
          <p:nvPr>
            <p:custDataLst>
              <p:tags r:id="rId2"/>
            </p:custDataLst>
          </p:nvPr>
        </p:nvSpPr>
        <p:spPr>
          <a:xfrm>
            <a:off x="2554669" y="1814800"/>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2</a:t>
            </a:r>
          </a:p>
        </p:txBody>
      </p:sp>
      <p:cxnSp>
        <p:nvCxnSpPr>
          <p:cNvPr id="19" name="Straight Arrow Connector 18"/>
          <p:cNvCxnSpPr/>
          <p:nvPr>
            <p:custDataLst>
              <p:tags r:id="rId3"/>
            </p:custDataLst>
          </p:nvPr>
        </p:nvCxnSpPr>
        <p:spPr>
          <a:xfrm flipV="1">
            <a:off x="3152472" y="1962735"/>
            <a:ext cx="0" cy="169512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custDataLst>
              <p:tags r:id="rId4"/>
            </p:custDataLst>
          </p:nvPr>
        </p:nvCxnSpPr>
        <p:spPr>
          <a:xfrm>
            <a:off x="3030329" y="3552418"/>
            <a:ext cx="1747602"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5"/>
            </p:custDataLst>
          </p:nvPr>
        </p:nvCxnSpPr>
        <p:spPr>
          <a:xfrm>
            <a:off x="3097683" y="3165491"/>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custDataLst>
              <p:tags r:id="rId6"/>
            </p:custDataLst>
          </p:nvPr>
        </p:nvCxnSpPr>
        <p:spPr>
          <a:xfrm>
            <a:off x="3102906" y="3555024"/>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custDataLst>
              <p:tags r:id="rId7"/>
            </p:custDataLst>
          </p:nvPr>
        </p:nvCxnSpPr>
        <p:spPr>
          <a:xfrm>
            <a:off x="3104333" y="2779250"/>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custDataLst>
              <p:tags r:id="rId8"/>
            </p:custDataLst>
          </p:nvPr>
        </p:nvCxnSpPr>
        <p:spPr>
          <a:xfrm>
            <a:off x="3109556" y="316878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custDataLst>
              <p:tags r:id="rId9"/>
            </p:custDataLst>
          </p:nvPr>
        </p:nvCxnSpPr>
        <p:spPr>
          <a:xfrm>
            <a:off x="3104792" y="2389937"/>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custDataLst>
              <p:tags r:id="rId10"/>
            </p:custDataLst>
          </p:nvPr>
        </p:nvCxnSpPr>
        <p:spPr>
          <a:xfrm>
            <a:off x="3110015" y="2779470"/>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rot="16200000">
            <a:off x="3685014" y="2978058"/>
            <a:ext cx="105224" cy="1165087"/>
            <a:chOff x="1144375" y="1474952"/>
            <a:chExt cx="105224" cy="1165087"/>
          </a:xfrm>
        </p:grpSpPr>
        <p:cxnSp>
          <p:nvCxnSpPr>
            <p:cNvPr id="37" name="Straight Arrow Connector 36"/>
            <p:cNvCxnSpPr/>
            <p:nvPr>
              <p:custDataLst>
                <p:tags r:id="rId39"/>
              </p:custDataLst>
            </p:nvPr>
          </p:nvCxnSpPr>
          <p:spPr>
            <a:xfrm>
              <a:off x="1144375" y="264003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custDataLst>
                <p:tags r:id="rId40"/>
              </p:custDataLst>
            </p:nvPr>
          </p:nvCxnSpPr>
          <p:spPr>
            <a:xfrm>
              <a:off x="1151025" y="225379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custDataLst>
                <p:tags r:id="rId41"/>
              </p:custDataLst>
            </p:nvPr>
          </p:nvCxnSpPr>
          <p:spPr>
            <a:xfrm>
              <a:off x="1146261" y="14749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42"/>
              </p:custDataLst>
            </p:nvPr>
          </p:nvCxnSpPr>
          <p:spPr>
            <a:xfrm>
              <a:off x="1151484" y="186448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233047" y="2082504"/>
            <a:ext cx="1413976" cy="1425485"/>
            <a:chOff x="1122116" y="1015119"/>
            <a:chExt cx="1413976" cy="1425485"/>
          </a:xfrm>
        </p:grpSpPr>
        <p:sp>
          <p:nvSpPr>
            <p:cNvPr id="42" name="Oval 41"/>
            <p:cNvSpPr/>
            <p:nvPr>
              <p:custDataLst>
                <p:tags r:id="rId21"/>
              </p:custDataLst>
            </p:nvPr>
          </p:nvSpPr>
          <p:spPr>
            <a:xfrm>
              <a:off x="1122116" y="179522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3" name="Oval 42"/>
            <p:cNvSpPr/>
            <p:nvPr>
              <p:custDataLst>
                <p:tags r:id="rId22"/>
              </p:custDataLst>
            </p:nvPr>
          </p:nvSpPr>
          <p:spPr>
            <a:xfrm>
              <a:off x="1204609" y="2021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5" name="Oval 44"/>
            <p:cNvSpPr/>
            <p:nvPr>
              <p:custDataLst>
                <p:tags r:id="rId23"/>
              </p:custDataLst>
            </p:nvPr>
          </p:nvSpPr>
          <p:spPr>
            <a:xfrm>
              <a:off x="1127889" y="15427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6" name="Oval 45"/>
            <p:cNvSpPr/>
            <p:nvPr>
              <p:custDataLst>
                <p:tags r:id="rId24"/>
              </p:custDataLst>
            </p:nvPr>
          </p:nvSpPr>
          <p:spPr>
            <a:xfrm>
              <a:off x="1384434" y="18888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7" name="Oval 46"/>
            <p:cNvSpPr/>
            <p:nvPr>
              <p:custDataLst>
                <p:tags r:id="rId25"/>
              </p:custDataLst>
            </p:nvPr>
          </p:nvSpPr>
          <p:spPr>
            <a:xfrm>
              <a:off x="1348695" y="2216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8" name="Oval 47"/>
            <p:cNvSpPr/>
            <p:nvPr>
              <p:custDataLst>
                <p:tags r:id="rId26"/>
              </p:custDataLst>
            </p:nvPr>
          </p:nvSpPr>
          <p:spPr>
            <a:xfrm>
              <a:off x="1537873" y="211444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49" name="Oval 48"/>
            <p:cNvSpPr/>
            <p:nvPr>
              <p:custDataLst>
                <p:tags r:id="rId27"/>
              </p:custDataLst>
            </p:nvPr>
          </p:nvSpPr>
          <p:spPr>
            <a:xfrm>
              <a:off x="1123402" y="22318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0" name="Cross 49"/>
            <p:cNvSpPr/>
            <p:nvPr>
              <p:custDataLst>
                <p:tags r:id="rId28"/>
              </p:custDataLst>
            </p:nvPr>
          </p:nvSpPr>
          <p:spPr>
            <a:xfrm rot="2734294">
              <a:off x="1839342" y="151042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1" name="Cross 50"/>
            <p:cNvSpPr/>
            <p:nvPr>
              <p:custDataLst>
                <p:tags r:id="rId29"/>
              </p:custDataLst>
            </p:nvPr>
          </p:nvSpPr>
          <p:spPr>
            <a:xfrm rot="2734294">
              <a:off x="1496419" y="114771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2" name="Cross 51"/>
            <p:cNvSpPr/>
            <p:nvPr>
              <p:custDataLst>
                <p:tags r:id="rId30"/>
              </p:custDataLst>
            </p:nvPr>
          </p:nvSpPr>
          <p:spPr>
            <a:xfrm rot="2734294">
              <a:off x="1790032" y="128027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3" name="Cross 52"/>
            <p:cNvSpPr/>
            <p:nvPr>
              <p:custDataLst>
                <p:tags r:id="rId31"/>
              </p:custDataLst>
            </p:nvPr>
          </p:nvSpPr>
          <p:spPr>
            <a:xfrm rot="2734294">
              <a:off x="1718996" y="1030771"/>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4" name="Cross 53"/>
            <p:cNvSpPr/>
            <p:nvPr>
              <p:custDataLst>
                <p:tags r:id="rId32"/>
              </p:custDataLst>
            </p:nvPr>
          </p:nvSpPr>
          <p:spPr>
            <a:xfrm rot="2734294">
              <a:off x="2099755" y="12327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5" name="Oval 54"/>
            <p:cNvSpPr/>
            <p:nvPr>
              <p:custDataLst>
                <p:tags r:id="rId33"/>
              </p:custDataLst>
            </p:nvPr>
          </p:nvSpPr>
          <p:spPr>
            <a:xfrm>
              <a:off x="1681443" y="22871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6" name="Cross 55"/>
            <p:cNvSpPr/>
            <p:nvPr>
              <p:custDataLst>
                <p:tags r:id="rId34"/>
              </p:custDataLst>
            </p:nvPr>
          </p:nvSpPr>
          <p:spPr>
            <a:xfrm rot="2734294">
              <a:off x="2184711" y="149792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7" name="Cross 56"/>
            <p:cNvSpPr/>
            <p:nvPr>
              <p:custDataLst>
                <p:tags r:id="rId35"/>
              </p:custDataLst>
            </p:nvPr>
          </p:nvSpPr>
          <p:spPr>
            <a:xfrm rot="2734294">
              <a:off x="2066327" y="17182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8" name="Cross 57"/>
            <p:cNvSpPr/>
            <p:nvPr>
              <p:custDataLst>
                <p:tags r:id="rId36"/>
              </p:custDataLst>
            </p:nvPr>
          </p:nvSpPr>
          <p:spPr>
            <a:xfrm rot="2734294">
              <a:off x="2184616" y="196531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59" name="Cross 58"/>
            <p:cNvSpPr/>
            <p:nvPr>
              <p:custDataLst>
                <p:tags r:id="rId37"/>
              </p:custDataLst>
            </p:nvPr>
          </p:nvSpPr>
          <p:spPr>
            <a:xfrm rot="2734294">
              <a:off x="2382183" y="170305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60" name="Cross 59"/>
            <p:cNvSpPr/>
            <p:nvPr>
              <p:custDataLst>
                <p:tags r:id="rId38"/>
              </p:custDataLst>
            </p:nvPr>
          </p:nvSpPr>
          <p:spPr>
            <a:xfrm rot="2734294">
              <a:off x="1948167" y="1015119"/>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grpSp>
      <p:sp>
        <p:nvSpPr>
          <p:cNvPr id="61" name="TextBox 60"/>
          <p:cNvSpPr txBox="1"/>
          <p:nvPr>
            <p:custDataLst>
              <p:tags r:id="rId11"/>
            </p:custDataLst>
          </p:nvPr>
        </p:nvSpPr>
        <p:spPr>
          <a:xfrm>
            <a:off x="3415897" y="3613214"/>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1</a:t>
            </a:r>
            <a:endParaRPr lang="en-US" sz="1600" baseline="-25000" dirty="0">
              <a:solidFill>
                <a:prstClr val="black"/>
              </a:solidFill>
              <a:latin typeface="Calibri" panose="020F0702030404030204"/>
            </a:endParaRPr>
          </a:p>
        </p:txBody>
      </p:sp>
      <p:sp>
        <p:nvSpPr>
          <p:cNvPr id="62" name="TextBox 61"/>
          <p:cNvSpPr txBox="1"/>
          <p:nvPr>
            <p:custDataLst>
              <p:tags r:id="rId12"/>
            </p:custDataLst>
          </p:nvPr>
        </p:nvSpPr>
        <p:spPr>
          <a:xfrm>
            <a:off x="3802243" y="3613300"/>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2</a:t>
            </a:r>
            <a:endParaRPr lang="en-US" sz="1600" baseline="-25000" dirty="0">
              <a:solidFill>
                <a:prstClr val="black"/>
              </a:solidFill>
              <a:latin typeface="Calibri" panose="020F0702030404030204"/>
            </a:endParaRPr>
          </a:p>
        </p:txBody>
      </p:sp>
      <p:sp>
        <p:nvSpPr>
          <p:cNvPr id="63" name="TextBox 62"/>
          <p:cNvSpPr txBox="1"/>
          <p:nvPr>
            <p:custDataLst>
              <p:tags r:id="rId13"/>
            </p:custDataLst>
          </p:nvPr>
        </p:nvSpPr>
        <p:spPr>
          <a:xfrm>
            <a:off x="4210584" y="3613300"/>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3</a:t>
            </a:r>
            <a:endParaRPr lang="en-US" sz="1600" baseline="-25000" dirty="0">
              <a:solidFill>
                <a:prstClr val="black"/>
              </a:solidFill>
              <a:latin typeface="Calibri" panose="020F0702030404030204"/>
            </a:endParaRPr>
          </a:p>
        </p:txBody>
      </p:sp>
      <p:sp>
        <p:nvSpPr>
          <p:cNvPr id="64" name="TextBox 63"/>
          <p:cNvSpPr txBox="1"/>
          <p:nvPr>
            <p:custDataLst>
              <p:tags r:id="rId14"/>
            </p:custDataLst>
          </p:nvPr>
        </p:nvSpPr>
        <p:spPr>
          <a:xfrm>
            <a:off x="2823410" y="3012556"/>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1</a:t>
            </a:r>
            <a:endParaRPr lang="en-US" sz="1600" baseline="-25000" dirty="0">
              <a:solidFill>
                <a:prstClr val="black"/>
              </a:solidFill>
              <a:latin typeface="Calibri" panose="020F0702030404030204"/>
            </a:endParaRPr>
          </a:p>
        </p:txBody>
      </p:sp>
      <p:sp>
        <p:nvSpPr>
          <p:cNvPr id="65" name="TextBox 64"/>
          <p:cNvSpPr txBox="1"/>
          <p:nvPr>
            <p:custDataLst>
              <p:tags r:id="rId15"/>
            </p:custDataLst>
          </p:nvPr>
        </p:nvSpPr>
        <p:spPr>
          <a:xfrm>
            <a:off x="2834027" y="2581815"/>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2</a:t>
            </a:r>
            <a:endParaRPr lang="en-US" sz="1600" baseline="-25000" dirty="0">
              <a:solidFill>
                <a:prstClr val="black"/>
              </a:solidFill>
              <a:latin typeface="Calibri" panose="020F0702030404030204"/>
            </a:endParaRPr>
          </a:p>
        </p:txBody>
      </p:sp>
      <p:sp>
        <p:nvSpPr>
          <p:cNvPr id="66" name="TextBox 65"/>
          <p:cNvSpPr txBox="1"/>
          <p:nvPr>
            <p:custDataLst>
              <p:tags r:id="rId16"/>
            </p:custDataLst>
          </p:nvPr>
        </p:nvSpPr>
        <p:spPr>
          <a:xfrm>
            <a:off x="2848652" y="2217312"/>
            <a:ext cx="274273" cy="338554"/>
          </a:xfrm>
          <a:prstGeom prst="rect">
            <a:avLst/>
          </a:prstGeom>
          <a:noFill/>
          <a:ln w="19050">
            <a:noFill/>
          </a:ln>
        </p:spPr>
        <p:txBody>
          <a:bodyPr wrap="square" rtlCol="0">
            <a:spAutoFit/>
          </a:bodyPr>
          <a:lstStyle/>
          <a:p>
            <a:r>
              <a:rPr lang="en-US" sz="1600" dirty="0">
                <a:solidFill>
                  <a:prstClr val="black"/>
                </a:solidFill>
                <a:latin typeface="Calibri" panose="020F0702030404030204"/>
              </a:rPr>
              <a:t>3</a:t>
            </a:r>
            <a:endParaRPr lang="en-US" sz="1600" baseline="-25000" dirty="0">
              <a:solidFill>
                <a:prstClr val="black"/>
              </a:solidFill>
              <a:latin typeface="Calibri" panose="020F0702030404030204"/>
            </a:endParaRPr>
          </a:p>
        </p:txBody>
      </p:sp>
      <mc:AlternateContent xmlns:mc="http://schemas.openxmlformats.org/markup-compatibility/2006" xmlns:a14="http://schemas.microsoft.com/office/drawing/2010/main">
        <mc:Choice Requires="a14">
          <p:sp>
            <p:nvSpPr>
              <p:cNvPr id="68" name="TextBox 67"/>
              <p:cNvSpPr txBox="1"/>
              <p:nvPr>
                <p:custDataLst>
                  <p:tags r:id="rId17"/>
                </p:custDataLst>
              </p:nvPr>
            </p:nvSpPr>
            <p:spPr>
              <a:xfrm>
                <a:off x="2716417" y="4225246"/>
                <a:ext cx="6642847" cy="523220"/>
              </a:xfrm>
              <a:prstGeom prst="rect">
                <a:avLst/>
              </a:prstGeom>
              <a:noFill/>
            </p:spPr>
            <p:txBody>
              <a:bodyPr wrap="square" rtlCol="0">
                <a:spAutoFit/>
              </a:bodyPr>
              <a:lstStyle/>
              <a:p>
                <a:r>
                  <a:rPr lang="en-US" sz="2800" dirty="0">
                    <a:solidFill>
                      <a:prstClr val="black"/>
                    </a:solidFill>
                    <a:latin typeface="Calibri" panose="020F0702030404030204"/>
                  </a:rPr>
                  <a:t>Predict “</a:t>
                </a:r>
                <a14:m>
                  <m:oMath xmlns:m="http://schemas.openxmlformats.org/officeDocument/2006/math">
                    <m:r>
                      <a:rPr lang="en-US" sz="2800" b="0" i="1" smtClean="0">
                        <a:solidFill>
                          <a:prstClr val="black"/>
                        </a:solidFill>
                        <a:latin typeface="Cambria Math" panose="02040503050406030204" pitchFamily="18" charset="0"/>
                      </a:rPr>
                      <m:t>𝑦</m:t>
                    </m:r>
                    <m:r>
                      <a:rPr lang="en-US" sz="2800" b="0" i="1" smtClean="0">
                        <a:solidFill>
                          <a:prstClr val="black"/>
                        </a:solidFill>
                        <a:latin typeface="Cambria Math" panose="02040503050406030204" pitchFamily="18" charset="0"/>
                      </a:rPr>
                      <m:t>=1</m:t>
                    </m:r>
                  </m:oMath>
                </a14:m>
                <a:r>
                  <a:rPr lang="en-US" sz="2800" dirty="0">
                    <a:solidFill>
                      <a:prstClr val="black"/>
                    </a:solidFill>
                    <a:latin typeface="Calibri" panose="020F0702030404030204"/>
                  </a:rPr>
                  <a:t>” if </a:t>
                </a:r>
                <a14:m>
                  <m:oMath xmlns:m="http://schemas.openxmlformats.org/officeDocument/2006/math">
                    <m:r>
                      <a:rPr lang="en-US" sz="2800" b="0" i="1" smtClean="0">
                        <a:solidFill>
                          <a:prstClr val="black"/>
                        </a:solidFill>
                        <a:latin typeface="Cambria Math" panose="02040503050406030204" pitchFamily="18" charset="0"/>
                      </a:rPr>
                      <m:t>−3+</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𝑥</m:t>
                        </m:r>
                      </m:e>
                      <m:sub>
                        <m:r>
                          <a:rPr lang="en-US" altLang="zh-CN" sz="2800" b="0" i="1" smtClean="0">
                            <a:solidFill>
                              <a:prstClr val="black"/>
                            </a:solidFill>
                            <a:latin typeface="Cambria Math" panose="02040503050406030204" pitchFamily="18" charset="0"/>
                          </a:rPr>
                          <m:t>1</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𝑥</m:t>
                        </m:r>
                      </m:e>
                      <m:sub>
                        <m:r>
                          <a:rPr lang="en-US" altLang="zh-CN" sz="2800" b="0" i="1" smtClean="0">
                            <a:solidFill>
                              <a:prstClr val="black"/>
                            </a:solidFill>
                            <a:latin typeface="Cambria Math" panose="02040503050406030204" pitchFamily="18" charset="0"/>
                          </a:rPr>
                          <m:t>2</m:t>
                        </m:r>
                      </m:sub>
                    </m:sSub>
                    <m:r>
                      <a:rPr lang="en-US" altLang="zh-CN" sz="2800" b="0" i="1" smtClean="0">
                        <a:solidFill>
                          <a:prstClr val="black"/>
                        </a:solidFill>
                        <a:latin typeface="Cambria Math" panose="02040503050406030204" pitchFamily="18" charset="0"/>
                        <a:ea typeface="Cambria Math" panose="02040503050406030204" pitchFamily="18" charset="0"/>
                      </a:rPr>
                      <m:t>≥0</m:t>
                    </m:r>
                  </m:oMath>
                </a14:m>
                <a:r>
                  <a:rPr lang="en-US" sz="2800" dirty="0">
                    <a:solidFill>
                      <a:prstClr val="black"/>
                    </a:solidFill>
                    <a:latin typeface="Calibri" panose="020F0702030404030204"/>
                  </a:rPr>
                  <a:t> </a:t>
                </a:r>
              </a:p>
            </p:txBody>
          </p:sp>
        </mc:Choice>
        <mc:Fallback xmlns="">
          <p:sp>
            <p:nvSpPr>
              <p:cNvPr id="68" name="TextBox 67"/>
              <p:cNvSpPr txBox="1">
                <a:spLocks noRot="1" noChangeAspect="1" noMove="1" noResize="1" noEditPoints="1" noAdjustHandles="1" noChangeArrowheads="1" noChangeShapeType="1" noTextEdit="1"/>
              </p:cNvSpPr>
              <p:nvPr>
                <p:custDataLst>
                  <p:tags r:id="rId44"/>
                </p:custDataLst>
              </p:nvPr>
            </p:nvSpPr>
            <p:spPr>
              <a:xfrm>
                <a:off x="2716417" y="4225246"/>
                <a:ext cx="6642847" cy="523220"/>
              </a:xfrm>
              <a:prstGeom prst="rect">
                <a:avLst/>
              </a:prstGeom>
              <a:blipFill rotWithShape="1">
                <a:blip r:embed="rId45"/>
                <a:stretch>
                  <a:fillRect l="-8" t="-113" r="10" b="109"/>
                </a:stretch>
              </a:blipFill>
            </p:spPr>
            <p:txBody>
              <a:bodyPr/>
              <a:lstStyle/>
              <a:p>
                <a:r>
                  <a:rPr lang="en-US" altLang="en-US">
                    <a:noFill/>
                  </a:rPr>
                  <a:t> </a:t>
                </a:r>
              </a:p>
            </p:txBody>
          </p:sp>
        </mc:Fallback>
      </mc:AlternateContent>
      <p:cxnSp>
        <p:nvCxnSpPr>
          <p:cNvPr id="4" name="Straight Connector 3"/>
          <p:cNvCxnSpPr>
            <a:stCxn id="66" idx="0"/>
          </p:cNvCxnSpPr>
          <p:nvPr>
            <p:custDataLst>
              <p:tags r:id="rId18"/>
            </p:custDataLst>
          </p:nvPr>
        </p:nvCxnSpPr>
        <p:spPr>
          <a:xfrm>
            <a:off x="2985789" y="2217312"/>
            <a:ext cx="1671347" cy="1669711"/>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custDataLst>
                  <p:tags r:id="rId19"/>
                </p:custDataLst>
              </p:nvPr>
            </p:nvSpPr>
            <p:spPr>
              <a:xfrm>
                <a:off x="2209800" y="4800600"/>
                <a:ext cx="6334125" cy="521970"/>
              </a:xfrm>
              <a:prstGeom prst="rect">
                <a:avLst/>
              </a:prstGeom>
              <a:noFill/>
            </p:spPr>
            <p:txBody>
              <a:bodyPr wrap="square" rtlCol="0">
                <a:spAutoFit/>
              </a:bodyPr>
              <a:lstStyle/>
              <a:p>
                <a:pPr lvl="1"/>
                <a:r>
                  <a:rPr lang="en-US" sz="2800" dirty="0">
                    <a:solidFill>
                      <a:prstClr val="black"/>
                    </a:solidFill>
                    <a:latin typeface="Calibri" panose="020F0702030404030204"/>
                  </a:rPr>
                  <a:t>Predict “</a:t>
                </a:r>
                <a14:m>
                  <m:oMath xmlns:m="http://schemas.openxmlformats.org/officeDocument/2006/math">
                    <m:r>
                      <a:rPr lang="en-US" altLang="zh-CN" sz="2800" i="1">
                        <a:solidFill>
                          <a:prstClr val="black"/>
                        </a:solidFill>
                        <a:latin typeface="Cambria Math" panose="02040503050406030204" pitchFamily="18" charset="0"/>
                      </a:rPr>
                      <m:t>𝑦</m:t>
                    </m:r>
                    <m:r>
                      <a:rPr lang="en-US" altLang="zh-CN" sz="2800" i="1">
                        <a:solidFill>
                          <a:prstClr val="black"/>
                        </a:solidFill>
                        <a:latin typeface="Cambria Math" panose="02040503050406030204" pitchFamily="18" charset="0"/>
                      </a:rPr>
                      <m:t>=0</m:t>
                    </m:r>
                  </m:oMath>
                </a14:m>
                <a:r>
                  <a:rPr lang="en-US" sz="2800" dirty="0">
                    <a:solidFill>
                      <a:prstClr val="black"/>
                    </a:solidFill>
                    <a:latin typeface="Calibri" panose="020F0702030404030204"/>
                  </a:rPr>
                  <a:t>” otherwise</a:t>
                </a:r>
              </a:p>
            </p:txBody>
          </p:sp>
        </mc:Choice>
        <mc:Fallback xmlns="">
          <p:sp>
            <p:nvSpPr>
              <p:cNvPr id="71" name="TextBox 70"/>
              <p:cNvSpPr txBox="1">
                <a:spLocks noRot="1" noChangeAspect="1" noMove="1" noResize="1" noEditPoints="1" noAdjustHandles="1" noChangeArrowheads="1" noChangeShapeType="1" noTextEdit="1"/>
              </p:cNvSpPr>
              <p:nvPr>
                <p:custDataLst>
                  <p:tags r:id="rId46"/>
                </p:custDataLst>
              </p:nvPr>
            </p:nvSpPr>
            <p:spPr>
              <a:xfrm>
                <a:off x="2209800" y="4800600"/>
                <a:ext cx="6334125" cy="521970"/>
              </a:xfrm>
              <a:prstGeom prst="rect">
                <a:avLst/>
              </a:prstGeom>
              <a:blipFill rotWithShape="1">
                <a:blip r:embed="rId47"/>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2"/>
              <p:cNvSpPr txBox="1"/>
              <p:nvPr>
                <p:custDataLst>
                  <p:tags r:id="rId20"/>
                </p:custDataLst>
              </p:nvPr>
            </p:nvSpPr>
            <p:spPr>
              <a:xfrm>
                <a:off x="4978533" y="2032059"/>
                <a:ext cx="6102774" cy="16004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m:rPr>
                          <m:nor/>
                        </m:rPr>
                        <a:rPr lang="zh-CN" altLang="en-US" sz="2400" dirty="0">
                          <a:latin typeface="Cambria Math" panose="02040503050406030204" pitchFamily="18" charset="0"/>
                        </a:rPr>
                        <m:t> </m:t>
                      </m:r>
                      <m:r>
                        <m:rPr>
                          <m:nor/>
                        </m:rPr>
                        <a:rPr lang="en-US" altLang="zh-CN" sz="2400" dirty="0">
                          <a:latin typeface="Cambria Math" panose="02040503050406030204" pitchFamily="18" charset="0"/>
                        </a:rPr>
                        <m:t>= </m:t>
                      </m:r>
                      <m:r>
                        <a:rPr lang="en-US" altLang="zh-CN" sz="2400" i="1">
                          <a:latin typeface="Cambria Math" panose="02040503050406030204" pitchFamily="18" charset="0"/>
                        </a:rPr>
                        <m:t>𝑔</m:t>
                      </m:r>
                      <m:r>
                        <a:rPr lang="en-US" altLang="zh-CN" sz="240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oMath>
                  </m:oMathPara>
                </a14:m>
                <a:endParaRPr lang="en-US" altLang="zh-CN" sz="2400" i="1" dirty="0"/>
              </a:p>
              <a:p>
                <a:endParaRPr lang="en-US" altLang="zh-CN" i="1" dirty="0"/>
              </a:p>
              <a:p>
                <a:r>
                  <a:rPr lang="en-US" altLang="zh-CN" sz="2400" dirty="0">
                    <a:latin typeface="+mj-lt"/>
                  </a:rPr>
                  <a:t>Suppose we have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=−3,</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=1,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=1</m:t>
                    </m:r>
                  </m:oMath>
                </a14:m>
                <a:endParaRPr lang="zh-CN" altLang="en-US" sz="2400" i="1" dirty="0"/>
              </a:p>
              <a:p>
                <a:endParaRPr lang="zh-CN" altLang="en-US" dirty="0"/>
              </a:p>
            </p:txBody>
          </p:sp>
        </mc:Choice>
        <mc:Fallback xmlns="">
          <p:sp>
            <p:nvSpPr>
              <p:cNvPr id="5" name="TextBox 2"/>
              <p:cNvSpPr txBox="1">
                <a:spLocks noRot="1" noChangeAspect="1" noMove="1" noResize="1" noEditPoints="1" noAdjustHandles="1" noChangeArrowheads="1" noChangeShapeType="1" noTextEdit="1"/>
              </p:cNvSpPr>
              <p:nvPr>
                <p:custDataLst>
                  <p:tags r:id="rId48"/>
                </p:custDataLst>
              </p:nvPr>
            </p:nvSpPr>
            <p:spPr>
              <a:xfrm>
                <a:off x="4978533" y="2032059"/>
                <a:ext cx="6102774" cy="1600438"/>
              </a:xfrm>
              <a:prstGeom prst="rect">
                <a:avLst/>
              </a:prstGeom>
              <a:blipFill rotWithShape="1">
                <a:blip r:embed="rId49"/>
                <a:stretch>
                  <a:fillRect l="-2" t="-4" r="9" b="1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635641" y="3156268"/>
                <a:ext cx="8910083" cy="3546475"/>
              </a:xfrm>
              <a:prstGeom prst="rect">
                <a:avLst/>
              </a:prstGeom>
            </p:spPr>
            <p:txBody>
              <a:bodyPr wrap="square">
                <a:spAutoFit/>
              </a:bodyPr>
              <a:lstStyle/>
              <a:p>
                <a:pPr marL="342900" indent="-342900">
                  <a:buFont typeface="Arial" panose="020B0604020202090204" pitchFamily="34" charset="0"/>
                  <a:buChar char="•"/>
                </a:pPr>
                <a:r>
                  <a:rPr lang="en-US" altLang="zh-CN" sz="2400" b="1" dirty="0">
                    <a:latin typeface="Calibri" panose="020F0702030404030204" pitchFamily="34" charset="0"/>
                    <a:ea typeface="Calibri" panose="020F0702030404030204" pitchFamily="34" charset="0"/>
                    <a:cs typeface="Calibri" panose="020F0702030404030204" pitchFamily="34" charset="0"/>
                  </a:rPr>
                  <a:t>Round</a:t>
                </a:r>
                <a:r>
                  <a:rPr lang="zh-CN" altLang="en-US" sz="2400" b="1" dirty="0">
                    <a:latin typeface="Calibri" panose="020F0702030404030204" pitchFamily="34" charset="0"/>
                    <a:ea typeface="Calibri" panose="020F0702030404030204" pitchFamily="34" charset="0"/>
                    <a:cs typeface="Calibri" panose="020F0702030404030204" pitchFamily="34" charset="0"/>
                  </a:rPr>
                  <a:t> </a:t>
                </a:r>
                <a:r>
                  <a:rPr lang="en-US" altLang="zh-CN" sz="2400" b="1" dirty="0">
                    <a:latin typeface="Calibri" panose="020F0702030404030204" pitchFamily="34" charset="0"/>
                    <a:ea typeface="Calibri" panose="020F0702030404030204" pitchFamily="34" charset="0"/>
                    <a:cs typeface="Calibri" panose="020F0702030404030204" pitchFamily="34" charset="0"/>
                  </a:rPr>
                  <a:t>2</a:t>
                </a:r>
                <a:r>
                  <a:rPr lang="en-US" altLang="zh-CN" sz="2400" dirty="0">
                    <a:latin typeface="Calibri" panose="020F0702030404030204" pitchFamily="34" charset="0"/>
                    <a:ea typeface="Calibri" panose="020F0702030404030204" pitchFamily="34" charset="0"/>
                    <a:cs typeface="Calibri" panose="020F0702030404030204" pitchFamily="34" charset="0"/>
                  </a:rPr>
                  <a:t>:</a:t>
                </a:r>
                <a:r>
                  <a:rPr lang="zh-CN" altLang="en-US" sz="2400" dirty="0">
                    <a:latin typeface="Calibri" panose="020F0702030404030204" pitchFamily="34" charset="0"/>
                    <a:ea typeface="Calibri" panose="020F0702030404030204" pitchFamily="34" charset="0"/>
                    <a:cs typeface="Calibri" panose="020F0702030404030204" pitchFamily="34" charset="0"/>
                  </a:rPr>
                  <a:t> </a:t>
                </a:r>
                <a:endParaRPr lang="en-US" altLang="zh-CN" sz="2400" dirty="0">
                  <a:latin typeface="Calibri" panose="020F0702030404030204" pitchFamily="34" charset="0"/>
                  <a:ea typeface="Calibri" panose="020F0702030404030204" pitchFamily="34" charset="0"/>
                  <a:cs typeface="Calibri" panose="020F0702030404030204" pitchFamily="34" charset="0"/>
                </a:endParaRPr>
              </a:p>
              <a:p>
                <a:pPr marL="342900"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r>
                      <a:rPr lang="en-US" altLang="zh-CN" sz="2000" i="1">
                        <a:latin typeface="Cambria Math" panose="02040503050406030204" pitchFamily="18" charset="0"/>
                      </a:rPr>
                      <m:t>0.1666</m:t>
                    </m:r>
                    <m:r>
                      <a:rPr lang="en-US" altLang="zh-CN" sz="2000" b="0" i="1" smtClean="0">
                        <a:latin typeface="Cambria Math" panose="02040503050406030204" pitchFamily="18" charset="0"/>
                      </a:rPr>
                      <m:t>,</m:t>
                    </m:r>
                    <m:r>
                      <a:rPr lang="en-US" altLang="zh-CN" sz="2000" i="1">
                        <a:latin typeface="Cambria Math" panose="02040503050406030204" pitchFamily="18" charset="0"/>
                      </a:rPr>
                      <m:t>0.1666</m:t>
                    </m:r>
                    <m:r>
                      <a:rPr lang="en-US" altLang="zh-CN" sz="2000" b="0" i="1" smtClean="0">
                        <a:latin typeface="Cambria Math" panose="02040503050406030204" pitchFamily="18" charset="0"/>
                      </a:rPr>
                      <m:t>,</m:t>
                    </m:r>
                    <m:r>
                      <a:rPr lang="en-US" altLang="zh-CN" sz="2000" i="1">
                        <a:latin typeface="Cambria Math" panose="02040503050406030204" pitchFamily="18" charset="0"/>
                      </a:rPr>
                      <m:t>0.1666</m:t>
                    </m:r>
                    <m:r>
                      <a:rPr lang="en-US" altLang="zh-CN" sz="2000" b="0" i="1" smtClean="0">
                        <a:latin typeface="Cambria Math" panose="02040503050406030204" pitchFamily="18" charset="0"/>
                      </a:rPr>
                      <m:t>,</m:t>
                    </m:r>
                    <m:r>
                      <a:rPr lang="en-US" altLang="zh-CN" sz="2000" i="1">
                        <a:latin typeface="Cambria Math" panose="02040503050406030204" pitchFamily="18" charset="0"/>
                      </a:rPr>
                      <m:t>0.0715</m:t>
                    </m:r>
                    <m:r>
                      <a:rPr lang="en-US" altLang="zh-CN" sz="2000" b="0" i="1" smtClean="0">
                        <a:latin typeface="Cambria Math" panose="02040503050406030204" pitchFamily="18" charset="0"/>
                      </a:rPr>
                      <m:t>]</m:t>
                    </m:r>
                  </m:oMath>
                </a14:m>
                <a:endParaRPr lang="en-US" altLang="zh-CN" sz="2000" dirty="0">
                  <a:latin typeface="Calibri" panose="020F0702030404030204" pitchFamily="34" charset="0"/>
                  <a:ea typeface="Calibri" panose="020F0702030404030204" pitchFamily="34" charset="0"/>
                  <a:cs typeface="Calibri" panose="020F0702030404030204" pitchFamily="34" charset="0"/>
                </a:endParaRPr>
              </a:p>
              <a:p>
                <a:pPr marL="342900" indent="-342900">
                  <a:buFont typeface="Arial" panose="020B0604020202090204" pitchFamily="34" charset="0"/>
                  <a:buChar char="•"/>
                </a:pPr>
                <a:r>
                  <a:rPr lang="en-US" altLang="zh-CN" sz="2400" dirty="0">
                    <a:latin typeface="Calibri" panose="020F0702030404030204" pitchFamily="34" charset="0"/>
                    <a:ea typeface="Calibri" panose="020F0702030404030204" pitchFamily="34" charset="0"/>
                    <a:cs typeface="Calibri" panose="020F0702030404030204" pitchFamily="34" charset="0"/>
                  </a:rPr>
                  <a:t>classifier</a:t>
                </a:r>
                <a:r>
                  <a:rPr lang="zh-CN" altLang="en-US" sz="24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&lt;8.5</m:t>
                            </m:r>
                          </m:e>
                          <m:e>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&gt;8.5</m:t>
                            </m:r>
                          </m:e>
                        </m:eqArr>
                      </m:e>
                    </m:d>
                  </m:oMath>
                </a14:m>
                <a:r>
                  <a:rPr lang="zh-CN" altLang="en-US" sz="2400" dirty="0"/>
                  <a:t> </a:t>
                </a:r>
                <a:endParaRPr lang="en-US" altLang="zh-CN" sz="2400" dirty="0"/>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Error</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0.0715</m:t>
                    </m:r>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3=0.2145</m:t>
                    </m:r>
                  </m:oMath>
                </a14:m>
                <a:endParaRPr lang="en-US" altLang="zh-CN" sz="2000" dirty="0"/>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Importance:</a:t>
                </a:r>
                <a:r>
                  <a:rPr lang="zh-CN" altLang="en-US" sz="20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000" i="1">
                            <a:latin typeface="Cambria Math" panose="02040503050406030204" pitchFamily="18" charset="0"/>
                            <a:ea typeface="Calibri" panose="020F0702030404030204" pitchFamily="34" charset="0"/>
                            <a:cs typeface="Calibri" panose="020F0702030404030204" pitchFamily="34" charset="0"/>
                          </a:rPr>
                        </m:ctrlPr>
                      </m:sSubPr>
                      <m:e>
                        <m:r>
                          <a:rPr lang="en-US" altLang="zh-CN" sz="2000" i="1">
                            <a:latin typeface="Cambria Math" panose="02040503050406030204" pitchFamily="18" charset="0"/>
                            <a:ea typeface="Calibri" panose="020F0702030404030204" pitchFamily="34" charset="0"/>
                            <a:cs typeface="Calibri" panose="020F0702030404030204" pitchFamily="34" charset="0"/>
                          </a:rPr>
                          <m:t>𝛼</m:t>
                        </m:r>
                      </m:e>
                      <m:sub>
                        <m:r>
                          <a:rPr lang="en-US" altLang="zh-CN" sz="2000" b="0" i="1" smtClean="0">
                            <a:latin typeface="Cambria Math" panose="02040503050406030204" pitchFamily="18" charset="0"/>
                            <a:ea typeface="Calibri" panose="020F0702030404030204" pitchFamily="34" charset="0"/>
                            <a:cs typeface="Calibri" panose="020F0702030404030204" pitchFamily="34" charset="0"/>
                          </a:rPr>
                          <m:t>2</m:t>
                        </m:r>
                      </m:sub>
                    </m:sSub>
                    <m:r>
                      <a:rPr lang="en-US" altLang="zh-CN" sz="2000" i="1">
                        <a:latin typeface="Cambria Math" panose="02040503050406030204" pitchFamily="18" charset="0"/>
                        <a:ea typeface="Calibri" panose="020F0702030404030204" pitchFamily="34" charset="0"/>
                        <a:cs typeface="Calibri" panose="020F0702030404030204" pitchFamily="34"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func>
                      <m:funcPr>
                        <m:ctrlPr>
                          <a:rPr lang="zh-CN" altLang="en-US"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rPr>
                                  <m:t>2</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rPr>
                                  <m:t>2</m:t>
                                </m:r>
                              </m:sub>
                            </m:sSub>
                          </m:den>
                        </m:f>
                        <m:r>
                          <a:rPr lang="en-US" altLang="zh-CN" sz="2000" i="1">
                            <a:latin typeface="Cambria Math" panose="02040503050406030204" pitchFamily="18" charset="0"/>
                          </a:rPr>
                          <m:t>)</m:t>
                        </m:r>
                      </m:e>
                    </m:func>
                  </m:oMath>
                </a14:m>
                <a:r>
                  <a:rPr lang="en-US" altLang="zh-CN" sz="2000" dirty="0">
                    <a:latin typeface="Calibri" panose="020F0702030404030204" pitchFamily="34" charset="0"/>
                    <a:ea typeface="Calibri" panose="020F0702030404030204" pitchFamily="34" charset="0"/>
                    <a:cs typeface="Calibri" panose="020F0702030404030204" pitchFamily="34" charset="0"/>
                  </a:rPr>
                  <a:t>=0.649</a:t>
                </a:r>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Update</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weight</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distribution:</a:t>
                </a:r>
              </a:p>
              <a:p>
                <a:pPr marL="800100" lvl="1"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0.045,0.045,0.045,0.167,0.167,0.167,0.106,0.106,0.106,0.045]</m:t>
                    </m:r>
                  </m:oMath>
                </a14:m>
                <a:endParaRPr lang="en-US" altLang="zh-CN" sz="2000" dirty="0">
                  <a:latin typeface="Calibri" panose="020F0702030404030204" pitchFamily="34" charset="0"/>
                  <a:ea typeface="Calibri" panose="020F0702030404030204" pitchFamily="34" charset="0"/>
                  <a:cs typeface="Calibri" panose="020F0702030404030204" pitchFamily="34" charset="0"/>
                </a:endParaRPr>
              </a:p>
              <a:p>
                <a:pPr marL="800100" lvl="1" indent="-342900">
                  <a:buFont typeface="Arial" panose="020B0604020202090204" pitchFamily="34" charset="0"/>
                  <a:buChar char="•"/>
                </a:pPr>
                <a:endParaRPr lang="en-US" sz="2400" dirty="0">
                  <a:latin typeface="Calibri" panose="020F0702030404030204" pitchFamily="34" charset="0"/>
                  <a:ea typeface="Calibri" panose="020F0702030404030204" pitchFamily="34" charset="0"/>
                  <a:cs typeface="Calibri" panose="020F07020304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635641" y="3156268"/>
                <a:ext cx="8910083" cy="3546475"/>
              </a:xfrm>
              <a:prstGeom prst="rect">
                <a:avLst/>
              </a:prstGeom>
              <a:blipFill rotWithShape="1">
                <a:blip r:embed="rId2"/>
                <a:stretch>
                  <a:fillRect l="-6" t="-9" r="3" b="9"/>
                </a:stretch>
              </a:blipFill>
            </p:spPr>
            <p:txBody>
              <a:bodyPr/>
              <a:lstStyle/>
              <a:p>
                <a:r>
                  <a:rPr lang="en-US" altLang="en-US">
                    <a:noFill/>
                  </a:rPr>
                  <a:t> </a:t>
                </a:r>
              </a:p>
            </p:txBody>
          </p:sp>
        </mc:Fallback>
      </mc:AlternateContent>
      <p:sp>
        <p:nvSpPr>
          <p:cNvPr id="2" name="Title 1"/>
          <p:cNvSpPr>
            <a:spLocks noGrp="1"/>
          </p:cNvSpPr>
          <p:nvPr>
            <p:ph type="title"/>
          </p:nvPr>
        </p:nvSpPr>
        <p:spPr/>
        <p:txBody>
          <a:bodyPr/>
          <a:lstStyle/>
          <a:p>
            <a:r>
              <a:rPr lang="en-US" altLang="zh-CN" dirty="0"/>
              <a:t>AdaBoost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590800" y="1335770"/>
              <a:ext cx="6742430" cy="117813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595630">
                      <a:extLst>
                        <a:ext uri="{9D8B030D-6E8A-4147-A177-3AD203B41FA5}">
                          <a16:colId xmlns:a16="http://schemas.microsoft.com/office/drawing/2014/main" val="20001"/>
                        </a:ext>
                      </a:extLst>
                    </a:gridCol>
                    <a:gridCol w="481330">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12775">
                      <a:extLst>
                        <a:ext uri="{9D8B030D-6E8A-4147-A177-3AD203B41FA5}">
                          <a16:colId xmlns:a16="http://schemas.microsoft.com/office/drawing/2014/main" val="20004"/>
                        </a:ext>
                      </a:extLst>
                    </a:gridCol>
                    <a:gridCol w="613410">
                      <a:extLst>
                        <a:ext uri="{9D8B030D-6E8A-4147-A177-3AD203B41FA5}">
                          <a16:colId xmlns:a16="http://schemas.microsoft.com/office/drawing/2014/main" val="20005"/>
                        </a:ext>
                      </a:extLst>
                    </a:gridCol>
                    <a:gridCol w="612775">
                      <a:extLst>
                        <a:ext uri="{9D8B030D-6E8A-4147-A177-3AD203B41FA5}">
                          <a16:colId xmlns:a16="http://schemas.microsoft.com/office/drawing/2014/main" val="20006"/>
                        </a:ext>
                      </a:extLst>
                    </a:gridCol>
                    <a:gridCol w="612775">
                      <a:extLst>
                        <a:ext uri="{9D8B030D-6E8A-4147-A177-3AD203B41FA5}">
                          <a16:colId xmlns:a16="http://schemas.microsoft.com/office/drawing/2014/main" val="20007"/>
                        </a:ext>
                      </a:extLst>
                    </a:gridCol>
                    <a:gridCol w="61341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612775">
                      <a:extLst>
                        <a:ext uri="{9D8B030D-6E8A-4147-A177-3AD203B41FA5}">
                          <a16:colId xmlns:a16="http://schemas.microsoft.com/office/drawing/2014/main" val="20010"/>
                        </a:ext>
                      </a:extLst>
                    </a:gridCol>
                  </a:tblGrid>
                  <a:tr h="392713">
                    <a:tc>
                      <a:txBody>
                        <a:bodyPr/>
                        <a:lstStyle/>
                        <a:p>
                          <a:r>
                            <a:rPr lang="en-US" altLang="zh-CN" dirty="0"/>
                            <a:t>ID</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tc>
                      <a:txBody>
                        <a:bodyPr/>
                        <a:lstStyle/>
                        <a:p>
                          <a:r>
                            <a:rPr lang="en-US" altLang="zh-CN" dirty="0"/>
                            <a:t>10</a:t>
                          </a:r>
                          <a:endParaRPr lang="en-US" dirty="0"/>
                        </a:p>
                      </a:txBody>
                      <a:tcPr/>
                    </a:tc>
                    <a:extLst>
                      <a:ext uri="{0D108BD9-81ED-4DB2-BD59-A6C34878D82A}">
                        <a16:rowId xmlns:a16="http://schemas.microsoft.com/office/drawing/2014/main" val="10000"/>
                      </a:ext>
                    </a:extLst>
                  </a:tr>
                  <a:tr h="392713">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extLst>
                      <a:ext uri="{0D108BD9-81ED-4DB2-BD59-A6C34878D82A}">
                        <a16:rowId xmlns:a16="http://schemas.microsoft.com/office/drawing/2014/main" val="10001"/>
                      </a:ext>
                    </a:extLst>
                  </a:tr>
                  <a:tr h="392713">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𝑦</m:t>
                                </m:r>
                              </m:oMath>
                            </m:oMathPara>
                          </a14:m>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nvGraphicFramePr>
            <p:xfrm>
              <a:off x="2590800" y="1335770"/>
              <a:ext cx="6742430" cy="1177925"/>
            </p:xfrm>
            <a:graphic>
              <a:graphicData uri="http://schemas.openxmlformats.org/drawingml/2006/table">
                <a:tbl>
                  <a:tblPr firstRow="1" bandRow="1">
                    <a:tableStyleId>{5C22544A-7EE6-4342-B048-85BDC9FD1C3A}</a:tableStyleId>
                  </a:tblPr>
                  <a:tblGrid>
                    <a:gridCol w="762000"/>
                    <a:gridCol w="595630"/>
                    <a:gridCol w="481330"/>
                    <a:gridCol w="612775"/>
                    <a:gridCol w="612775"/>
                    <a:gridCol w="613410"/>
                    <a:gridCol w="612775"/>
                    <a:gridCol w="612775"/>
                    <a:gridCol w="613410"/>
                    <a:gridCol w="612775"/>
                    <a:gridCol w="612775"/>
                  </a:tblGrid>
                  <a:tr h="392713">
                    <a:tc>
                      <a:txBody>
                        <a:bodyPr/>
                        <a:lstStyle/>
                        <a:p>
                          <a:r>
                            <a:rPr lang="en-US" altLang="zh-CN" dirty="0" smtClean="0"/>
                            <a:t>ID</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c>
                      <a:txBody>
                        <a:bodyPr/>
                        <a:lstStyle/>
                        <a:p>
                          <a:r>
                            <a:rPr lang="en-US" altLang="zh-CN" dirty="0" smtClean="0"/>
                            <a:t>10</a:t>
                          </a:r>
                          <a:endParaRPr lang="en-US" dirty="0"/>
                        </a:p>
                      </a:txBody>
                      <a:tcPr/>
                    </a:tc>
                  </a:tr>
                  <a:tr h="393065">
                    <a:tc>
                      <a:txBody>
                        <a:bodyPr/>
                        <a:lstStyle/>
                        <a:p>
                          <a:endParaRPr lang="en-US"/>
                        </a:p>
                      </a:txBody>
                      <a:tcPr>
                        <a:blipFill>
                          <a:blip r:embed="rId3"/>
                        </a:blipFill>
                      </a:tcPr>
                    </a:tc>
                    <a:tc>
                      <a:txBody>
                        <a:bodyPr/>
                        <a:lstStyle/>
                        <a:p>
                          <a:r>
                            <a:rPr lang="en-US" altLang="zh-CN" dirty="0" smtClean="0"/>
                            <a:t>0</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r>
                  <a:tr h="392430">
                    <a:tc>
                      <a:txBody>
                        <a:bodyPr/>
                        <a:lstStyle/>
                        <a:p>
                          <a:endParaRPr lang="en-US"/>
                        </a:p>
                      </a:txBody>
                      <a:tcPr>
                        <a:blipFill>
                          <a:blip r:embed="rId3"/>
                        </a:blipFill>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r>
                </a:tbl>
              </a:graphicData>
            </a:graphic>
          </p:graphicFrame>
        </mc:Fallback>
      </mc:AlternateContent>
      <p:grpSp>
        <p:nvGrpSpPr>
          <p:cNvPr id="27" name="Group 26"/>
          <p:cNvGrpSpPr/>
          <p:nvPr/>
        </p:nvGrpSpPr>
        <p:grpSpPr>
          <a:xfrm>
            <a:off x="3042682" y="2680440"/>
            <a:ext cx="6096002" cy="500103"/>
            <a:chOff x="1330134" y="3576597"/>
            <a:chExt cx="6096002" cy="500103"/>
          </a:xfrm>
        </p:grpSpPr>
        <p:cxnSp>
          <p:nvCxnSpPr>
            <p:cNvPr id="8" name="Straight Connector 7"/>
            <p:cNvCxnSpPr/>
            <p:nvPr/>
          </p:nvCxnSpPr>
          <p:spPr>
            <a:xfrm>
              <a:off x="1330134" y="3910853"/>
              <a:ext cx="609600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1600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1981200"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400299" y="3695700"/>
              <a:ext cx="381000"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056527" y="3590043"/>
              <a:ext cx="505390" cy="486657"/>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464420" y="3576597"/>
              <a:ext cx="510995" cy="500103"/>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2884392" y="3713854"/>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p:cNvSpPr/>
            <p:nvPr/>
          </p:nvSpPr>
          <p:spPr>
            <a:xfrm>
              <a:off x="3305733" y="3713853"/>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3751727" y="3713851"/>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520580" y="3729768"/>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4866717" y="3576597"/>
              <a:ext cx="522196" cy="500103"/>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9605682" y="1734671"/>
            <a:ext cx="309880" cy="368300"/>
          </a:xfrm>
          <a:prstGeom prst="rect">
            <a:avLst/>
          </a:prstGeom>
          <a:noFill/>
        </p:spPr>
        <p:txBody>
          <a:bodyPr wrap="none" rtlCol="0">
            <a:spAutoFit/>
          </a:bodyPr>
          <a:lstStyle/>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590800" y="1335770"/>
              <a:ext cx="6742430" cy="117813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595630">
                      <a:extLst>
                        <a:ext uri="{9D8B030D-6E8A-4147-A177-3AD203B41FA5}">
                          <a16:colId xmlns:a16="http://schemas.microsoft.com/office/drawing/2014/main" val="20001"/>
                        </a:ext>
                      </a:extLst>
                    </a:gridCol>
                    <a:gridCol w="481330">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12775">
                      <a:extLst>
                        <a:ext uri="{9D8B030D-6E8A-4147-A177-3AD203B41FA5}">
                          <a16:colId xmlns:a16="http://schemas.microsoft.com/office/drawing/2014/main" val="20004"/>
                        </a:ext>
                      </a:extLst>
                    </a:gridCol>
                    <a:gridCol w="613410">
                      <a:extLst>
                        <a:ext uri="{9D8B030D-6E8A-4147-A177-3AD203B41FA5}">
                          <a16:colId xmlns:a16="http://schemas.microsoft.com/office/drawing/2014/main" val="20005"/>
                        </a:ext>
                      </a:extLst>
                    </a:gridCol>
                    <a:gridCol w="612775">
                      <a:extLst>
                        <a:ext uri="{9D8B030D-6E8A-4147-A177-3AD203B41FA5}">
                          <a16:colId xmlns:a16="http://schemas.microsoft.com/office/drawing/2014/main" val="20006"/>
                        </a:ext>
                      </a:extLst>
                    </a:gridCol>
                    <a:gridCol w="612775">
                      <a:extLst>
                        <a:ext uri="{9D8B030D-6E8A-4147-A177-3AD203B41FA5}">
                          <a16:colId xmlns:a16="http://schemas.microsoft.com/office/drawing/2014/main" val="20007"/>
                        </a:ext>
                      </a:extLst>
                    </a:gridCol>
                    <a:gridCol w="61341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612775">
                      <a:extLst>
                        <a:ext uri="{9D8B030D-6E8A-4147-A177-3AD203B41FA5}">
                          <a16:colId xmlns:a16="http://schemas.microsoft.com/office/drawing/2014/main" val="20010"/>
                        </a:ext>
                      </a:extLst>
                    </a:gridCol>
                  </a:tblGrid>
                  <a:tr h="392713">
                    <a:tc>
                      <a:txBody>
                        <a:bodyPr/>
                        <a:lstStyle/>
                        <a:p>
                          <a:r>
                            <a:rPr lang="en-US" altLang="zh-CN" dirty="0"/>
                            <a:t>ID</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tc>
                      <a:txBody>
                        <a:bodyPr/>
                        <a:lstStyle/>
                        <a:p>
                          <a:r>
                            <a:rPr lang="en-US" altLang="zh-CN" dirty="0"/>
                            <a:t>10</a:t>
                          </a:r>
                          <a:endParaRPr lang="en-US" dirty="0"/>
                        </a:p>
                      </a:txBody>
                      <a:tcPr/>
                    </a:tc>
                    <a:extLst>
                      <a:ext uri="{0D108BD9-81ED-4DB2-BD59-A6C34878D82A}">
                        <a16:rowId xmlns:a16="http://schemas.microsoft.com/office/drawing/2014/main" val="10000"/>
                      </a:ext>
                    </a:extLst>
                  </a:tr>
                  <a:tr h="392713">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extLst>
                      <a:ext uri="{0D108BD9-81ED-4DB2-BD59-A6C34878D82A}">
                        <a16:rowId xmlns:a16="http://schemas.microsoft.com/office/drawing/2014/main" val="10001"/>
                      </a:ext>
                    </a:extLst>
                  </a:tr>
                  <a:tr h="392713">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𝑦</m:t>
                                </m:r>
                              </m:oMath>
                            </m:oMathPara>
                          </a14:m>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nvGraphicFramePr>
            <p:xfrm>
              <a:off x="2590800" y="1335770"/>
              <a:ext cx="6742430" cy="1177925"/>
            </p:xfrm>
            <a:graphic>
              <a:graphicData uri="http://schemas.openxmlformats.org/drawingml/2006/table">
                <a:tbl>
                  <a:tblPr firstRow="1" bandRow="1">
                    <a:tableStyleId>{5C22544A-7EE6-4342-B048-85BDC9FD1C3A}</a:tableStyleId>
                  </a:tblPr>
                  <a:tblGrid>
                    <a:gridCol w="762000"/>
                    <a:gridCol w="595630"/>
                    <a:gridCol w="481330"/>
                    <a:gridCol w="612775"/>
                    <a:gridCol w="612775"/>
                    <a:gridCol w="613410"/>
                    <a:gridCol w="612775"/>
                    <a:gridCol w="612775"/>
                    <a:gridCol w="613410"/>
                    <a:gridCol w="612775"/>
                    <a:gridCol w="612775"/>
                  </a:tblGrid>
                  <a:tr h="392713">
                    <a:tc>
                      <a:txBody>
                        <a:bodyPr/>
                        <a:lstStyle/>
                        <a:p>
                          <a:r>
                            <a:rPr lang="en-US" altLang="zh-CN" dirty="0" smtClean="0"/>
                            <a:t>ID</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c>
                      <a:txBody>
                        <a:bodyPr/>
                        <a:lstStyle/>
                        <a:p>
                          <a:r>
                            <a:rPr lang="en-US" altLang="zh-CN" dirty="0" smtClean="0"/>
                            <a:t>10</a:t>
                          </a:r>
                          <a:endParaRPr lang="en-US" dirty="0"/>
                        </a:p>
                      </a:txBody>
                      <a:tcPr/>
                    </a:tc>
                  </a:tr>
                  <a:tr h="393065">
                    <a:tc>
                      <a:txBody>
                        <a:bodyPr/>
                        <a:lstStyle/>
                        <a:p>
                          <a:endParaRPr lang="en-US"/>
                        </a:p>
                      </a:txBody>
                      <a:tcPr>
                        <a:blipFill>
                          <a:blip r:embed="rId2"/>
                        </a:blipFill>
                      </a:tcPr>
                    </a:tc>
                    <a:tc>
                      <a:txBody>
                        <a:bodyPr/>
                        <a:lstStyle/>
                        <a:p>
                          <a:r>
                            <a:rPr lang="en-US" altLang="zh-CN" dirty="0" smtClean="0"/>
                            <a:t>0</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r>
                  <a:tr h="392430">
                    <a:tc>
                      <a:txBody>
                        <a:bodyPr/>
                        <a:lstStyle/>
                        <a:p>
                          <a:endParaRPr lang="en-US"/>
                        </a:p>
                      </a:txBody>
                      <a:tcPr>
                        <a:blipFill>
                          <a:blip r:embed="rId2"/>
                        </a:blipFill>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r>
                </a:tbl>
              </a:graphicData>
            </a:graphic>
          </p:graphicFrame>
        </mc:Fallback>
      </mc:AlternateContent>
      <p:grpSp>
        <p:nvGrpSpPr>
          <p:cNvPr id="27" name="Group 26"/>
          <p:cNvGrpSpPr/>
          <p:nvPr/>
        </p:nvGrpSpPr>
        <p:grpSpPr>
          <a:xfrm>
            <a:off x="3042682" y="2771705"/>
            <a:ext cx="6096002" cy="468502"/>
            <a:chOff x="1330134" y="3667862"/>
            <a:chExt cx="6096002" cy="468502"/>
          </a:xfrm>
        </p:grpSpPr>
        <p:cxnSp>
          <p:nvCxnSpPr>
            <p:cNvPr id="8" name="Straight Connector 7"/>
            <p:cNvCxnSpPr/>
            <p:nvPr/>
          </p:nvCxnSpPr>
          <p:spPr>
            <a:xfrm>
              <a:off x="1330134" y="3910853"/>
              <a:ext cx="609600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1653432" y="3667862"/>
              <a:ext cx="327768" cy="408838"/>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2046194" y="3695700"/>
              <a:ext cx="316005"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423391" y="3695700"/>
              <a:ext cx="357908" cy="381000"/>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119725" y="3667862"/>
              <a:ext cx="442191" cy="408838"/>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561916" y="3667862"/>
              <a:ext cx="413499" cy="408838"/>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2808194" y="3667862"/>
              <a:ext cx="380998" cy="468502"/>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520580" y="3729768"/>
              <a:ext cx="304800" cy="344691"/>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4975415" y="3667862"/>
              <a:ext cx="413498" cy="408838"/>
            </a:xfrm>
            <a:prstGeom prst="mathMultiply">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Rectangle 17"/>
              <p:cNvSpPr/>
              <p:nvPr/>
            </p:nvSpPr>
            <p:spPr>
              <a:xfrm>
                <a:off x="1905000" y="3272380"/>
                <a:ext cx="8910083" cy="2870200"/>
              </a:xfrm>
              <a:prstGeom prst="rect">
                <a:avLst/>
              </a:prstGeom>
            </p:spPr>
            <p:txBody>
              <a:bodyPr wrap="square">
                <a:spAutoFit/>
              </a:bodyPr>
              <a:lstStyle/>
              <a:p>
                <a:pPr marL="342900" indent="-342900">
                  <a:buFont typeface="Arial" panose="020B0604020202090204" pitchFamily="34" charset="0"/>
                  <a:buChar char="•"/>
                </a:pPr>
                <a:r>
                  <a:rPr lang="en-US" altLang="zh-CN" sz="2400" b="1" dirty="0">
                    <a:latin typeface="Calibri" panose="020F0702030404030204" pitchFamily="34" charset="0"/>
                    <a:ea typeface="Calibri" panose="020F0702030404030204" pitchFamily="34" charset="0"/>
                    <a:cs typeface="Calibri" panose="020F0702030404030204" pitchFamily="34" charset="0"/>
                  </a:rPr>
                  <a:t>Round</a:t>
                </a:r>
                <a:r>
                  <a:rPr lang="zh-CN" altLang="en-US" sz="2400" b="1" dirty="0">
                    <a:latin typeface="Calibri" panose="020F0702030404030204" pitchFamily="34" charset="0"/>
                    <a:ea typeface="Calibri" panose="020F0702030404030204" pitchFamily="34" charset="0"/>
                    <a:cs typeface="Calibri" panose="020F0702030404030204" pitchFamily="34" charset="0"/>
                  </a:rPr>
                  <a:t> </a:t>
                </a:r>
                <a:r>
                  <a:rPr lang="en-US" altLang="zh-CN" sz="2400" b="1" dirty="0">
                    <a:latin typeface="Calibri" panose="020F0702030404030204" pitchFamily="34" charset="0"/>
                    <a:ea typeface="Calibri" panose="020F0702030404030204" pitchFamily="34" charset="0"/>
                    <a:cs typeface="Calibri" panose="020F0702030404030204" pitchFamily="34" charset="0"/>
                  </a:rPr>
                  <a:t>3</a:t>
                </a:r>
                <a:r>
                  <a:rPr lang="en-US" altLang="zh-CN" sz="2400" dirty="0">
                    <a:latin typeface="Calibri" panose="020F0702030404030204" pitchFamily="34" charset="0"/>
                    <a:ea typeface="Calibri" panose="020F0702030404030204" pitchFamily="34" charset="0"/>
                    <a:cs typeface="Calibri" panose="020F0702030404030204" pitchFamily="34" charset="0"/>
                  </a:rPr>
                  <a:t>:</a:t>
                </a:r>
                <a:r>
                  <a:rPr lang="zh-CN" altLang="en-US" sz="2400" dirty="0">
                    <a:latin typeface="Calibri" panose="020F0702030404030204" pitchFamily="34" charset="0"/>
                    <a:ea typeface="Calibri" panose="020F0702030404030204" pitchFamily="34" charset="0"/>
                    <a:cs typeface="Calibri" panose="020F0702030404030204" pitchFamily="34" charset="0"/>
                  </a:rPr>
                  <a:t> </a:t>
                </a:r>
                <a:endParaRPr lang="en-US" altLang="zh-CN" sz="2400" dirty="0">
                  <a:latin typeface="Calibri" panose="020F0702030404030204" pitchFamily="34" charset="0"/>
                  <a:ea typeface="Calibri" panose="020F0702030404030204" pitchFamily="34" charset="0"/>
                  <a:cs typeface="Calibri" panose="020F0702030404030204" pitchFamily="34" charset="0"/>
                </a:endParaRPr>
              </a:p>
              <a:p>
                <a:pPr marL="800100" lvl="1"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r>
                      <a:rPr lang="zh-CN" altLang="en-US" sz="2000" i="1">
                        <a:latin typeface="Cambria Math" panose="02040503050406030204" pitchFamily="18" charset="0"/>
                      </a:rPr>
                      <m:t> </m:t>
                    </m:r>
                    <m:r>
                      <a:rPr lang="en-US" altLang="zh-CN" sz="2000" i="1">
                        <a:latin typeface="Cambria Math" panose="02040503050406030204" pitchFamily="18" charset="0"/>
                      </a:rPr>
                      <m:t>0.045,0</m:t>
                    </m:r>
                    <m:r>
                      <a:rPr lang="en-US" altLang="zh-CN" sz="2000" b="0" i="1" smtClean="0">
                        <a:latin typeface="Cambria Math" panose="02040503050406030204" pitchFamily="18" charset="0"/>
                      </a:rPr>
                      <m:t>.</m:t>
                    </m:r>
                    <m:r>
                      <a:rPr lang="en-US" altLang="zh-CN" sz="2000" i="1">
                        <a:latin typeface="Cambria Math" panose="02040503050406030204" pitchFamily="18" charset="0"/>
                      </a:rPr>
                      <m:t>045,0</m:t>
                    </m:r>
                    <m:r>
                      <a:rPr lang="en-US" altLang="zh-CN" sz="2000" b="0" i="1" smtClean="0">
                        <a:latin typeface="Cambria Math" panose="02040503050406030204" pitchFamily="18" charset="0"/>
                      </a:rPr>
                      <m:t>.</m:t>
                    </m:r>
                    <m:r>
                      <a:rPr lang="en-US" altLang="zh-CN" sz="2000" i="1">
                        <a:latin typeface="Cambria Math" panose="02040503050406030204" pitchFamily="18" charset="0"/>
                      </a:rPr>
                      <m:t>045,0.167,0.167,0.167,0.106,0.106,0.106,0.045]</m:t>
                    </m:r>
                  </m:oMath>
                </a14:m>
                <a:endParaRPr lang="en-US" altLang="zh-CN" sz="2000" dirty="0">
                  <a:latin typeface="Calibri" panose="020F0702030404030204" pitchFamily="34" charset="0"/>
                  <a:ea typeface="Calibri" panose="020F0702030404030204" pitchFamily="34" charset="0"/>
                  <a:cs typeface="Calibri" panose="020F0702030404030204" pitchFamily="34" charset="0"/>
                </a:endParaRPr>
              </a:p>
              <a:p>
                <a:pPr marL="342900" indent="-342900">
                  <a:buFont typeface="Arial" panose="020B0604020202090204" pitchFamily="34" charset="0"/>
                  <a:buChar char="•"/>
                </a:pPr>
                <a:r>
                  <a:rPr lang="en-US" altLang="zh-CN" sz="2400" dirty="0">
                    <a:latin typeface="Calibri" panose="020F0702030404030204" pitchFamily="34" charset="0"/>
                    <a:ea typeface="Calibri" panose="020F0702030404030204" pitchFamily="34" charset="0"/>
                    <a:cs typeface="Calibri" panose="020F0702030404030204" pitchFamily="34" charset="0"/>
                  </a:rPr>
                  <a:t>classifier</a:t>
                </a:r>
                <a:r>
                  <a:rPr lang="zh-CN" altLang="en-US" sz="24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3</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b="0" i="1" smtClean="0">
                                <a:latin typeface="Cambria Math" panose="02040503050406030204" pitchFamily="18" charset="0"/>
                              </a:rPr>
                              <m:t>−</m:t>
                            </m:r>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&lt;5.5</m:t>
                            </m:r>
                          </m:e>
                          <m:e>
                            <m:r>
                              <a:rPr lang="en-US" altLang="zh-CN" sz="2400" i="1">
                                <a:latin typeface="Cambria Math" panose="02040503050406030204" pitchFamily="18" charset="0"/>
                              </a:rPr>
                              <m:t>1,</m:t>
                            </m:r>
                            <m:r>
                              <a:rPr lang="zh-CN" altLang="en-US" sz="2400" i="1">
                                <a:latin typeface="Cambria Math" panose="02040503050406030204" pitchFamily="18" charset="0"/>
                              </a:rPr>
                              <m:t>      </m:t>
                            </m:r>
                            <m:r>
                              <a:rPr lang="en-US" altLang="zh-CN" sz="2400" i="1">
                                <a:latin typeface="Cambria Math" panose="02040503050406030204" pitchFamily="18" charset="0"/>
                              </a:rPr>
                              <m:t>𝑖𝑓</m:t>
                            </m:r>
                            <m:r>
                              <a:rPr lang="zh-CN" altLang="en-US" sz="2400" i="1">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&gt;5.5</m:t>
                            </m:r>
                          </m:e>
                        </m:eqArr>
                      </m:e>
                    </m:d>
                  </m:oMath>
                </a14:m>
                <a:r>
                  <a:rPr lang="zh-CN" altLang="en-US" sz="2400" dirty="0"/>
                  <a:t> </a:t>
                </a:r>
                <a:endParaRPr lang="en-US" altLang="zh-CN" sz="2400" dirty="0"/>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Error</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0.045</m:t>
                    </m:r>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4=0.18</m:t>
                    </m:r>
                  </m:oMath>
                </a14:m>
                <a:endParaRPr lang="en-US" altLang="zh-CN" sz="2000" dirty="0"/>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Importance:</a:t>
                </a:r>
                <a:r>
                  <a:rPr lang="zh-CN" altLang="en-US" sz="20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000" i="1">
                            <a:latin typeface="Cambria Math" panose="02040503050406030204" pitchFamily="18" charset="0"/>
                            <a:ea typeface="Calibri" panose="020F0702030404030204" pitchFamily="34" charset="0"/>
                            <a:cs typeface="Calibri" panose="020F0702030404030204" pitchFamily="34" charset="0"/>
                          </a:rPr>
                        </m:ctrlPr>
                      </m:sSubPr>
                      <m:e>
                        <m:r>
                          <a:rPr lang="en-US" altLang="zh-CN" sz="2000" i="1">
                            <a:latin typeface="Cambria Math" panose="02040503050406030204" pitchFamily="18" charset="0"/>
                            <a:ea typeface="Calibri" panose="020F0702030404030204" pitchFamily="34" charset="0"/>
                            <a:cs typeface="Calibri" panose="020F0702030404030204" pitchFamily="34" charset="0"/>
                          </a:rPr>
                          <m:t>𝛼</m:t>
                        </m:r>
                      </m:e>
                      <m:sub>
                        <m:r>
                          <a:rPr lang="en-US" altLang="zh-CN" sz="2000" b="0" i="1" smtClean="0">
                            <a:latin typeface="Cambria Math" panose="02040503050406030204" pitchFamily="18" charset="0"/>
                            <a:ea typeface="Calibri" panose="020F0702030404030204" pitchFamily="34" charset="0"/>
                            <a:cs typeface="Calibri" panose="020F0702030404030204" pitchFamily="34" charset="0"/>
                          </a:rPr>
                          <m:t>3</m:t>
                        </m:r>
                      </m:sub>
                    </m:sSub>
                    <m:r>
                      <a:rPr lang="en-US" altLang="zh-CN" sz="2000" i="1">
                        <a:latin typeface="Cambria Math" panose="02040503050406030204" pitchFamily="18" charset="0"/>
                        <a:ea typeface="Calibri" panose="020F0702030404030204" pitchFamily="34" charset="0"/>
                        <a:cs typeface="Calibri" panose="020F0702030404030204" pitchFamily="34"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func>
                      <m:funcPr>
                        <m:ctrlPr>
                          <a:rPr lang="zh-CN" altLang="en-US"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3</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𝜖</m:t>
                                </m:r>
                              </m:e>
                              <m:sub>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3</m:t>
                                </m:r>
                              </m:sub>
                            </m:sSub>
                          </m:den>
                        </m:f>
                        <m:r>
                          <a:rPr lang="en-US" altLang="zh-CN" sz="2000" i="1">
                            <a:latin typeface="Cambria Math" panose="02040503050406030204" pitchFamily="18" charset="0"/>
                          </a:rPr>
                          <m:t>)</m:t>
                        </m:r>
                      </m:e>
                    </m:func>
                  </m:oMath>
                </a14:m>
                <a:r>
                  <a:rPr lang="en-US" altLang="zh-CN" sz="2000" dirty="0">
                    <a:latin typeface="Calibri" panose="020F0702030404030204" pitchFamily="34" charset="0"/>
                    <a:ea typeface="Calibri" panose="020F0702030404030204" pitchFamily="34" charset="0"/>
                    <a:cs typeface="Calibri" panose="020F0702030404030204" pitchFamily="34" charset="0"/>
                  </a:rPr>
                  <a:t>=0.758</a:t>
                </a:r>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Update</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weight</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distribution:</a:t>
                </a:r>
              </a:p>
              <a:p>
                <a:pPr marL="800100" lvl="1"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m:t>
                    </m:r>
                    <m:r>
                      <a:rPr lang="zh-CN" altLang="en-US" sz="2000" i="1">
                        <a:latin typeface="Cambria Math" panose="02040503050406030204" pitchFamily="18" charset="0"/>
                      </a:rPr>
                      <m:t> </m:t>
                    </m:r>
                    <m:r>
                      <a:rPr lang="en-US" altLang="zh-CN" sz="2000" i="1">
                        <a:latin typeface="Cambria Math" panose="02040503050406030204" pitchFamily="18" charset="0"/>
                      </a:rPr>
                      <m:t>0.</m:t>
                    </m:r>
                    <m:r>
                      <a:rPr lang="en-US" altLang="zh-CN" sz="2000" b="0" i="1" smtClean="0">
                        <a:latin typeface="Cambria Math" panose="02040503050406030204" pitchFamily="18" charset="0"/>
                      </a:rPr>
                      <m:t>125</m:t>
                    </m:r>
                    <m:r>
                      <a:rPr lang="en-US" altLang="zh-CN" sz="2000" i="1">
                        <a:latin typeface="Cambria Math" panose="02040503050406030204" pitchFamily="18" charset="0"/>
                      </a:rPr>
                      <m:t>,0</m:t>
                    </m:r>
                    <m:r>
                      <a:rPr lang="en-US" altLang="zh-CN" sz="2000" b="0" i="1" smtClean="0">
                        <a:latin typeface="Cambria Math" panose="02040503050406030204" pitchFamily="18" charset="0"/>
                      </a:rPr>
                      <m:t>.12</m:t>
                    </m:r>
                    <m:r>
                      <a:rPr lang="en-US" altLang="zh-CN" sz="2000" i="1">
                        <a:latin typeface="Cambria Math" panose="02040503050406030204" pitchFamily="18" charset="0"/>
                      </a:rPr>
                      <m:t>5,0</m:t>
                    </m:r>
                    <m:r>
                      <a:rPr lang="en-US" altLang="zh-CN" sz="2000" b="0" i="1" smtClean="0">
                        <a:latin typeface="Cambria Math" panose="02040503050406030204" pitchFamily="18" charset="0"/>
                      </a:rPr>
                      <m:t>.12</m:t>
                    </m:r>
                    <m:r>
                      <a:rPr lang="en-US" altLang="zh-CN" sz="2000" i="1">
                        <a:latin typeface="Cambria Math" panose="02040503050406030204" pitchFamily="18" charset="0"/>
                      </a:rPr>
                      <m:t>5,0.1</m:t>
                    </m:r>
                    <m:r>
                      <a:rPr lang="en-US" altLang="zh-CN" sz="2000" b="0" i="1" smtClean="0">
                        <a:latin typeface="Cambria Math" panose="02040503050406030204" pitchFamily="18" charset="0"/>
                      </a:rPr>
                      <m:t>02</m:t>
                    </m:r>
                    <m:r>
                      <a:rPr lang="en-US" altLang="zh-CN" sz="2000" i="1">
                        <a:latin typeface="Cambria Math" panose="02040503050406030204" pitchFamily="18" charset="0"/>
                      </a:rPr>
                      <m:t>,0.1</m:t>
                    </m:r>
                    <m:r>
                      <a:rPr lang="en-US" altLang="zh-CN" sz="2000" b="0" i="1" smtClean="0">
                        <a:latin typeface="Cambria Math" panose="02040503050406030204" pitchFamily="18" charset="0"/>
                      </a:rPr>
                      <m:t>02</m:t>
                    </m:r>
                    <m:r>
                      <a:rPr lang="en-US" altLang="zh-CN" sz="2000" i="1">
                        <a:latin typeface="Cambria Math" panose="02040503050406030204" pitchFamily="18" charset="0"/>
                      </a:rPr>
                      <m:t>,0.1</m:t>
                    </m:r>
                    <m:r>
                      <a:rPr lang="en-US" altLang="zh-CN" sz="2000" b="0" i="1" smtClean="0">
                        <a:latin typeface="Cambria Math" panose="02040503050406030204" pitchFamily="18" charset="0"/>
                      </a:rPr>
                      <m:t>02</m:t>
                    </m:r>
                    <m:r>
                      <a:rPr lang="en-US" altLang="zh-CN" sz="2000" i="1">
                        <a:latin typeface="Cambria Math" panose="02040503050406030204" pitchFamily="18" charset="0"/>
                      </a:rPr>
                      <m:t>,0.</m:t>
                    </m:r>
                    <m:r>
                      <a:rPr lang="en-US" altLang="zh-CN" sz="2000" b="0" i="1" smtClean="0">
                        <a:latin typeface="Cambria Math" panose="02040503050406030204" pitchFamily="18" charset="0"/>
                      </a:rPr>
                      <m:t>0</m:t>
                    </m:r>
                    <m:r>
                      <a:rPr lang="en-US" altLang="zh-CN" sz="2000" i="1">
                        <a:latin typeface="Cambria Math" panose="02040503050406030204" pitchFamily="18" charset="0"/>
                      </a:rPr>
                      <m:t>6</m:t>
                    </m:r>
                    <m:r>
                      <a:rPr lang="en-US" altLang="zh-CN" sz="2000" b="0" i="1" smtClean="0">
                        <a:latin typeface="Cambria Math" panose="02040503050406030204" pitchFamily="18" charset="0"/>
                      </a:rPr>
                      <m:t>5</m:t>
                    </m:r>
                    <m:r>
                      <a:rPr lang="en-US" altLang="zh-CN" sz="2000" i="1">
                        <a:latin typeface="Cambria Math" panose="02040503050406030204" pitchFamily="18" charset="0"/>
                      </a:rPr>
                      <m:t>,0.</m:t>
                    </m:r>
                    <m:r>
                      <a:rPr lang="en-US" altLang="zh-CN" sz="2000" i="1" smtClean="0">
                        <a:latin typeface="Cambria Math" panose="02040503050406030204" pitchFamily="18" charset="0"/>
                      </a:rPr>
                      <m:t> </m:t>
                    </m:r>
                    <m:r>
                      <a:rPr lang="en-US" altLang="zh-CN" sz="2000" i="1">
                        <a:latin typeface="Cambria Math" panose="02040503050406030204" pitchFamily="18" charset="0"/>
                      </a:rPr>
                      <m:t>06</m:t>
                    </m:r>
                    <m:r>
                      <a:rPr lang="en-US" altLang="zh-CN" sz="2000" b="0" i="1" smtClean="0">
                        <a:latin typeface="Cambria Math" panose="02040503050406030204" pitchFamily="18" charset="0"/>
                      </a:rPr>
                      <m:t>5</m:t>
                    </m:r>
                    <m:r>
                      <a:rPr lang="en-US" altLang="zh-CN" sz="2000" i="1">
                        <a:latin typeface="Cambria Math" panose="02040503050406030204" pitchFamily="18" charset="0"/>
                      </a:rPr>
                      <m:t>,0.06</m:t>
                    </m:r>
                    <m:r>
                      <a:rPr lang="en-US" altLang="zh-CN" sz="2000" b="0" i="1" smtClean="0">
                        <a:latin typeface="Cambria Math" panose="02040503050406030204" pitchFamily="18" charset="0"/>
                      </a:rPr>
                      <m:t>5</m:t>
                    </m:r>
                    <m:r>
                      <a:rPr lang="en-US" altLang="zh-CN" sz="2000" i="1">
                        <a:latin typeface="Cambria Math" panose="02040503050406030204" pitchFamily="18" charset="0"/>
                      </a:rPr>
                      <m:t>,0.</m:t>
                    </m:r>
                    <m:r>
                      <a:rPr lang="en-US" altLang="zh-CN" sz="2000" b="0" i="1" smtClean="0">
                        <a:latin typeface="Cambria Math" panose="02040503050406030204" pitchFamily="18" charset="0"/>
                      </a:rPr>
                      <m:t>12</m:t>
                    </m:r>
                    <m:r>
                      <a:rPr lang="en-US" altLang="zh-CN" sz="2000" i="1">
                        <a:latin typeface="Cambria Math" panose="02040503050406030204" pitchFamily="18" charset="0"/>
                      </a:rPr>
                      <m:t>5]</m:t>
                    </m:r>
                  </m:oMath>
                </a14:m>
                <a:endParaRPr lang="en-US" altLang="zh-CN" sz="2000" dirty="0">
                  <a:latin typeface="Calibri" panose="020F0702030404030204" pitchFamily="34" charset="0"/>
                  <a:ea typeface="Calibri" panose="020F0702030404030204" pitchFamily="34" charset="0"/>
                  <a:cs typeface="Calibri" panose="020F07020304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905000" y="3272380"/>
                <a:ext cx="8910083" cy="2870200"/>
              </a:xfrm>
              <a:prstGeom prst="rect">
                <a:avLst/>
              </a:prstGeom>
              <a:blipFill rotWithShape="1">
                <a:blip r:embed="rId3"/>
                <a:stretch>
                  <a:fillRect t="-8" r="4" b="8"/>
                </a:stretch>
              </a:blipFill>
            </p:spPr>
            <p:txBody>
              <a:bodyPr/>
              <a:lstStyle/>
              <a:p>
                <a:r>
                  <a:rPr lang="en-US" altLang="en-US">
                    <a:noFill/>
                  </a:rPr>
                  <a:t> </a:t>
                </a:r>
              </a:p>
            </p:txBody>
          </p:sp>
        </mc:Fallback>
      </mc:AlternateContent>
      <p:sp>
        <p:nvSpPr>
          <p:cNvPr id="3" name="TextBox 2"/>
          <p:cNvSpPr txBox="1"/>
          <p:nvPr/>
        </p:nvSpPr>
        <p:spPr>
          <a:xfrm>
            <a:off x="9605682" y="1734671"/>
            <a:ext cx="309880" cy="368300"/>
          </a:xfrm>
          <a:prstGeom prst="rect">
            <a:avLst/>
          </a:prstGeom>
          <a:noFill/>
        </p:spPr>
        <p:txBody>
          <a:bodyPr wrap="none" rtlCol="0">
            <a:spAutoFit/>
          </a:bodyPr>
          <a:lstStyle/>
          <a:p>
            <a:endParaRPr lang="en-US" dirty="0"/>
          </a:p>
        </p:txBody>
      </p:sp>
      <p:sp>
        <p:nvSpPr>
          <p:cNvPr id="20" name="Plus 19"/>
          <p:cNvSpPr/>
          <p:nvPr/>
        </p:nvSpPr>
        <p:spPr>
          <a:xfrm>
            <a:off x="4966736" y="2771705"/>
            <a:ext cx="380998" cy="468502"/>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lus 20"/>
          <p:cNvSpPr/>
          <p:nvPr/>
        </p:nvSpPr>
        <p:spPr>
          <a:xfrm>
            <a:off x="5386280" y="2777445"/>
            <a:ext cx="380998" cy="468502"/>
          </a:xfrm>
          <a:prstGeom prst="math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AdaBoost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590800" y="1335770"/>
              <a:ext cx="6742430" cy="15722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595630">
                      <a:extLst>
                        <a:ext uri="{9D8B030D-6E8A-4147-A177-3AD203B41FA5}">
                          <a16:colId xmlns:a16="http://schemas.microsoft.com/office/drawing/2014/main" val="20001"/>
                        </a:ext>
                      </a:extLst>
                    </a:gridCol>
                    <a:gridCol w="481330">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12775">
                      <a:extLst>
                        <a:ext uri="{9D8B030D-6E8A-4147-A177-3AD203B41FA5}">
                          <a16:colId xmlns:a16="http://schemas.microsoft.com/office/drawing/2014/main" val="20004"/>
                        </a:ext>
                      </a:extLst>
                    </a:gridCol>
                    <a:gridCol w="613410">
                      <a:extLst>
                        <a:ext uri="{9D8B030D-6E8A-4147-A177-3AD203B41FA5}">
                          <a16:colId xmlns:a16="http://schemas.microsoft.com/office/drawing/2014/main" val="20005"/>
                        </a:ext>
                      </a:extLst>
                    </a:gridCol>
                    <a:gridCol w="612775">
                      <a:extLst>
                        <a:ext uri="{9D8B030D-6E8A-4147-A177-3AD203B41FA5}">
                          <a16:colId xmlns:a16="http://schemas.microsoft.com/office/drawing/2014/main" val="20006"/>
                        </a:ext>
                      </a:extLst>
                    </a:gridCol>
                    <a:gridCol w="612775">
                      <a:extLst>
                        <a:ext uri="{9D8B030D-6E8A-4147-A177-3AD203B41FA5}">
                          <a16:colId xmlns:a16="http://schemas.microsoft.com/office/drawing/2014/main" val="20007"/>
                        </a:ext>
                      </a:extLst>
                    </a:gridCol>
                    <a:gridCol w="61341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612775">
                      <a:extLst>
                        <a:ext uri="{9D8B030D-6E8A-4147-A177-3AD203B41FA5}">
                          <a16:colId xmlns:a16="http://schemas.microsoft.com/office/drawing/2014/main" val="20010"/>
                        </a:ext>
                      </a:extLst>
                    </a:gridCol>
                  </a:tblGrid>
                  <a:tr h="393065">
                    <a:tc>
                      <a:txBody>
                        <a:bodyPr/>
                        <a:lstStyle/>
                        <a:p>
                          <a:r>
                            <a:rPr lang="en-US" altLang="zh-CN" dirty="0"/>
                            <a:t>ID</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tc>
                      <a:txBody>
                        <a:bodyPr/>
                        <a:lstStyle/>
                        <a:p>
                          <a:r>
                            <a:rPr lang="en-US" altLang="zh-CN" dirty="0"/>
                            <a:t>10</a:t>
                          </a:r>
                          <a:endParaRPr lang="en-US" dirty="0"/>
                        </a:p>
                      </a:txBody>
                      <a:tcPr/>
                    </a:tc>
                    <a:extLst>
                      <a:ext uri="{0D108BD9-81ED-4DB2-BD59-A6C34878D82A}">
                        <a16:rowId xmlns:a16="http://schemas.microsoft.com/office/drawing/2014/main" val="10000"/>
                      </a:ext>
                    </a:extLst>
                  </a:tr>
                  <a:tr h="393065">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5</a:t>
                          </a:r>
                          <a:endParaRPr lang="en-US" dirty="0"/>
                        </a:p>
                      </a:txBody>
                      <a:tcPr/>
                    </a:tc>
                    <a:tc>
                      <a:txBody>
                        <a:bodyPr/>
                        <a:lstStyle/>
                        <a:p>
                          <a:r>
                            <a:rPr lang="en-US" altLang="zh-CN" dirty="0"/>
                            <a:t>6</a:t>
                          </a:r>
                          <a:endParaRPr lang="en-US" dirty="0"/>
                        </a:p>
                      </a:txBody>
                      <a:tcPr/>
                    </a:tc>
                    <a:tc>
                      <a:txBody>
                        <a:bodyPr/>
                        <a:lstStyle/>
                        <a:p>
                          <a:r>
                            <a:rPr lang="en-US" altLang="zh-CN" dirty="0"/>
                            <a:t>7</a:t>
                          </a:r>
                          <a:endParaRPr lang="en-US" dirty="0"/>
                        </a:p>
                      </a:txBody>
                      <a:tcPr/>
                    </a:tc>
                    <a:tc>
                      <a:txBody>
                        <a:bodyPr/>
                        <a:lstStyle/>
                        <a:p>
                          <a:r>
                            <a:rPr lang="en-US" altLang="zh-CN" dirty="0"/>
                            <a:t>8</a:t>
                          </a:r>
                          <a:endParaRPr lang="en-US" dirty="0"/>
                        </a:p>
                      </a:txBody>
                      <a:tcPr/>
                    </a:tc>
                    <a:tc>
                      <a:txBody>
                        <a:bodyPr/>
                        <a:lstStyle/>
                        <a:p>
                          <a:r>
                            <a:rPr lang="en-US" altLang="zh-CN" dirty="0"/>
                            <a:t>9</a:t>
                          </a:r>
                          <a:endParaRPr lang="en-US" dirty="0"/>
                        </a:p>
                      </a:txBody>
                      <a:tcPr/>
                    </a:tc>
                    <a:extLst>
                      <a:ext uri="{0D108BD9-81ED-4DB2-BD59-A6C34878D82A}">
                        <a16:rowId xmlns:a16="http://schemas.microsoft.com/office/drawing/2014/main" val="10001"/>
                      </a:ext>
                    </a:extLst>
                  </a:tr>
                  <a:tr h="393065">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𝑦</m:t>
                                </m:r>
                              </m:oMath>
                            </m:oMathPara>
                          </a14:m>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002"/>
                      </a:ext>
                    </a:extLst>
                  </a:tr>
                  <a:tr h="393065">
                    <a:tc>
                      <a:txBody>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C00000"/>
                                    </a:solidFill>
                                    <a:latin typeface="Cambria Math" panose="02040503050406030204" pitchFamily="18" charset="0"/>
                                    <a:ea typeface="Calibri" panose="020F0702030404030204" pitchFamily="34" charset="0"/>
                                    <a:cs typeface="Calibri" panose="020F0702030404030204" pitchFamily="34" charset="0"/>
                                  </a:rPr>
                                  <m:t>𝐻</m:t>
                                </m:r>
                                <m:d>
                                  <m:dPr>
                                    <m:ctrlPr>
                                      <a:rPr lang="en-US" altLang="zh-CN" sz="1800" b="0" i="1" smtClean="0">
                                        <a:solidFill>
                                          <a:srgbClr val="C00000"/>
                                        </a:solidFill>
                                        <a:latin typeface="Cambria Math" panose="02040503050406030204" pitchFamily="18" charset="0"/>
                                        <a:ea typeface="Calibri" panose="020F0702030404030204" pitchFamily="34" charset="0"/>
                                        <a:cs typeface="Calibri" panose="020F0702030404030204" pitchFamily="34" charset="0"/>
                                      </a:rPr>
                                    </m:ctrlPr>
                                  </m:dPr>
                                  <m:e>
                                    <m:r>
                                      <a:rPr lang="en-US" altLang="zh-CN" sz="1800" b="0" i="1" smtClean="0">
                                        <a:solidFill>
                                          <a:srgbClr val="C00000"/>
                                        </a:solidFill>
                                        <a:latin typeface="Cambria Math" panose="02040503050406030204" pitchFamily="18" charset="0"/>
                                        <a:ea typeface="Calibri" panose="020F0702030404030204" pitchFamily="34" charset="0"/>
                                        <a:cs typeface="Calibri" panose="020F0702030404030204" pitchFamily="34" charset="0"/>
                                      </a:rPr>
                                      <m:t>𝑥</m:t>
                                    </m:r>
                                  </m:e>
                                </m:d>
                              </m:oMath>
                            </m:oMathPara>
                          </a14:m>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tc>
                      <a:txBody>
                        <a:bodyPr/>
                        <a:lstStyle/>
                        <a:p>
                          <a:r>
                            <a:rPr lang="en-US" altLang="zh-CN" dirty="0">
                              <a:solidFill>
                                <a:srgbClr val="C00000"/>
                              </a:solidFill>
                            </a:rPr>
                            <a:t>-1</a:t>
                          </a:r>
                          <a:endParaRPr lang="en-US" dirty="0">
                            <a:solidFill>
                              <a:srgbClr val="C00000"/>
                            </a:solidFill>
                          </a:endParaRPr>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nvGraphicFramePr>
            <p:xfrm>
              <a:off x="2590800" y="1335770"/>
              <a:ext cx="6742430" cy="1572260"/>
            </p:xfrm>
            <a:graphic>
              <a:graphicData uri="http://schemas.openxmlformats.org/drawingml/2006/table">
                <a:tbl>
                  <a:tblPr firstRow="1" bandRow="1">
                    <a:tableStyleId>{5C22544A-7EE6-4342-B048-85BDC9FD1C3A}</a:tableStyleId>
                  </a:tblPr>
                  <a:tblGrid>
                    <a:gridCol w="762000"/>
                    <a:gridCol w="595630"/>
                    <a:gridCol w="481330"/>
                    <a:gridCol w="612775"/>
                    <a:gridCol w="612775"/>
                    <a:gridCol w="613410"/>
                    <a:gridCol w="612775"/>
                    <a:gridCol w="612775"/>
                    <a:gridCol w="613410"/>
                    <a:gridCol w="612775"/>
                    <a:gridCol w="612775"/>
                  </a:tblGrid>
                  <a:tr h="393065">
                    <a:tc>
                      <a:txBody>
                        <a:bodyPr/>
                        <a:lstStyle/>
                        <a:p>
                          <a:r>
                            <a:rPr lang="en-US" altLang="zh-CN" dirty="0" smtClean="0"/>
                            <a:t>ID</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c>
                      <a:txBody>
                        <a:bodyPr/>
                        <a:lstStyle/>
                        <a:p>
                          <a:r>
                            <a:rPr lang="en-US" altLang="zh-CN" dirty="0" smtClean="0"/>
                            <a:t>10</a:t>
                          </a:r>
                          <a:endParaRPr lang="en-US" dirty="0"/>
                        </a:p>
                      </a:txBody>
                      <a:tcPr/>
                    </a:tc>
                  </a:tr>
                  <a:tr h="393065">
                    <a:tc>
                      <a:txBody>
                        <a:bodyPr/>
                        <a:lstStyle/>
                        <a:p>
                          <a:endParaRPr lang="en-US"/>
                        </a:p>
                      </a:txBody>
                      <a:tcPr>
                        <a:blipFill>
                          <a:blip r:embed="rId2"/>
                        </a:blipFill>
                      </a:tcPr>
                    </a:tc>
                    <a:tc>
                      <a:txBody>
                        <a:bodyPr/>
                        <a:lstStyle/>
                        <a:p>
                          <a:r>
                            <a:rPr lang="en-US" altLang="zh-CN" dirty="0" smtClean="0"/>
                            <a:t>0</a:t>
                          </a:r>
                          <a:endParaRPr lang="en-US" dirty="0"/>
                        </a:p>
                      </a:txBody>
                      <a:tcPr/>
                    </a:tc>
                    <a:tc>
                      <a:txBody>
                        <a:bodyPr/>
                        <a:lstStyle/>
                        <a:p>
                          <a:r>
                            <a:rPr lang="en-US" altLang="zh-CN" dirty="0" smtClean="0"/>
                            <a:t>1</a:t>
                          </a:r>
                          <a:endParaRPr lang="en-US" dirty="0"/>
                        </a:p>
                      </a:txBody>
                      <a:tcPr/>
                    </a:tc>
                    <a:tc>
                      <a:txBody>
                        <a:bodyPr/>
                        <a:lstStyle/>
                        <a:p>
                          <a:r>
                            <a:rPr lang="en-US" altLang="zh-CN" dirty="0" smtClean="0"/>
                            <a:t>2</a:t>
                          </a:r>
                          <a:endParaRPr lang="en-US" dirty="0"/>
                        </a:p>
                      </a:txBody>
                      <a:tcPr/>
                    </a:tc>
                    <a:tc>
                      <a:txBody>
                        <a:bodyPr/>
                        <a:lstStyle/>
                        <a:p>
                          <a:r>
                            <a:rPr lang="en-US" altLang="zh-CN" dirty="0" smtClean="0"/>
                            <a:t>3</a:t>
                          </a:r>
                          <a:endParaRPr lang="en-US" dirty="0"/>
                        </a:p>
                      </a:txBody>
                      <a:tcPr/>
                    </a:tc>
                    <a:tc>
                      <a:txBody>
                        <a:bodyPr/>
                        <a:lstStyle/>
                        <a:p>
                          <a:r>
                            <a:rPr lang="en-US" altLang="zh-CN" dirty="0" smtClean="0"/>
                            <a:t>4</a:t>
                          </a:r>
                          <a:endParaRPr lang="en-US" dirty="0"/>
                        </a:p>
                      </a:txBody>
                      <a:tcPr/>
                    </a:tc>
                    <a:tc>
                      <a:txBody>
                        <a:bodyPr/>
                        <a:lstStyle/>
                        <a:p>
                          <a:r>
                            <a:rPr lang="en-US" altLang="zh-CN" dirty="0" smtClean="0"/>
                            <a:t>5</a:t>
                          </a:r>
                          <a:endParaRPr lang="en-US" dirty="0"/>
                        </a:p>
                      </a:txBody>
                      <a:tcPr/>
                    </a:tc>
                    <a:tc>
                      <a:txBody>
                        <a:bodyPr/>
                        <a:lstStyle/>
                        <a:p>
                          <a:r>
                            <a:rPr lang="en-US" altLang="zh-CN" dirty="0" smtClean="0"/>
                            <a:t>6</a:t>
                          </a:r>
                          <a:endParaRPr lang="en-US" dirty="0"/>
                        </a:p>
                      </a:txBody>
                      <a:tcPr/>
                    </a:tc>
                    <a:tc>
                      <a:txBody>
                        <a:bodyPr/>
                        <a:lstStyle/>
                        <a:p>
                          <a:r>
                            <a:rPr lang="en-US" altLang="zh-CN" dirty="0" smtClean="0"/>
                            <a:t>7</a:t>
                          </a:r>
                          <a:endParaRPr lang="en-US" dirty="0"/>
                        </a:p>
                      </a:txBody>
                      <a:tcPr/>
                    </a:tc>
                    <a:tc>
                      <a:txBody>
                        <a:bodyPr/>
                        <a:lstStyle/>
                        <a:p>
                          <a:r>
                            <a:rPr lang="en-US" altLang="zh-CN" dirty="0" smtClean="0"/>
                            <a:t>8</a:t>
                          </a:r>
                          <a:endParaRPr lang="en-US" dirty="0"/>
                        </a:p>
                      </a:txBody>
                      <a:tcPr/>
                    </a:tc>
                    <a:tc>
                      <a:txBody>
                        <a:bodyPr/>
                        <a:lstStyle/>
                        <a:p>
                          <a:r>
                            <a:rPr lang="en-US" altLang="zh-CN" dirty="0" smtClean="0"/>
                            <a:t>9</a:t>
                          </a:r>
                          <a:endParaRPr lang="en-US" dirty="0"/>
                        </a:p>
                      </a:txBody>
                      <a:tcPr/>
                    </a:tc>
                  </a:tr>
                  <a:tr h="393065">
                    <a:tc>
                      <a:txBody>
                        <a:bodyPr/>
                        <a:lstStyle/>
                        <a:p>
                          <a:endParaRPr lang="en-US"/>
                        </a:p>
                      </a:txBody>
                      <a:tcPr>
                        <a:blipFill>
                          <a:blip r:embed="rId2"/>
                        </a:blipFill>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c>
                      <a:txBody>
                        <a:bodyPr/>
                        <a:lstStyle/>
                        <a:p>
                          <a:r>
                            <a:rPr lang="en-US" altLang="zh-CN" dirty="0" smtClean="0"/>
                            <a:t>-1</a:t>
                          </a:r>
                          <a:endParaRPr lang="en-US" dirty="0"/>
                        </a:p>
                      </a:txBody>
                      <a:tcPr/>
                    </a:tc>
                  </a:tr>
                  <a:tr h="393065">
                    <a:tc>
                      <a:txBody>
                        <a:bodyPr/>
                        <a:lstStyle/>
                        <a:p>
                          <a:endParaRPr lang="en-US"/>
                        </a:p>
                      </a:txBody>
                      <a:tcPr>
                        <a:blipFill>
                          <a:blip r:embed="rId2"/>
                        </a:blipFill>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c>
                      <a:txBody>
                        <a:bodyPr/>
                        <a:lstStyle/>
                        <a:p>
                          <a:r>
                            <a:rPr lang="en-US" altLang="zh-CN" dirty="0" smtClean="0">
                              <a:solidFill>
                                <a:srgbClr val="C00000"/>
                              </a:solidFill>
                            </a:rPr>
                            <a:t>-1</a:t>
                          </a:r>
                          <a:endParaRPr lang="en-US" dirty="0">
                            <a:solidFill>
                              <a:srgbClr val="C00000"/>
                            </a:solidFill>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18" name="Rectangle 17"/>
              <p:cNvSpPr/>
              <p:nvPr/>
            </p:nvSpPr>
            <p:spPr>
              <a:xfrm>
                <a:off x="1905000" y="3272380"/>
                <a:ext cx="8910083" cy="2554605"/>
              </a:xfrm>
              <a:prstGeom prst="rect">
                <a:avLst/>
              </a:prstGeom>
            </p:spPr>
            <p:txBody>
              <a:bodyPr wrap="square">
                <a:spAutoFit/>
              </a:bodyPr>
              <a:lstStyle/>
              <a:p>
                <a:pPr marL="342900" indent="-342900">
                  <a:buFont typeface="Arial" panose="020B0604020202090204" pitchFamily="34" charset="0"/>
                  <a:buChar char="•"/>
                </a:pPr>
                <a:r>
                  <a:rPr lang="en-US" altLang="zh-CN" sz="2400" dirty="0">
                    <a:latin typeface="Calibri" panose="020F0702030404030204" pitchFamily="34" charset="0"/>
                    <a:ea typeface="Calibri" panose="020F0702030404030204" pitchFamily="34" charset="0"/>
                    <a:cs typeface="Calibri" panose="020F0702030404030204" pitchFamily="34" charset="0"/>
                  </a:rPr>
                  <a:t>Output</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classifier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after</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three</a:t>
                </a:r>
                <a:r>
                  <a:rPr lang="zh-CN" altLang="en-US" sz="2400" dirty="0">
                    <a:latin typeface="Calibri" panose="020F0702030404030204" pitchFamily="34" charset="0"/>
                    <a:ea typeface="Calibri" panose="020F0702030404030204" pitchFamily="34" charset="0"/>
                    <a:cs typeface="Calibri" panose="020F0702030404030204" pitchFamily="34" charset="0"/>
                  </a:rPr>
                  <a:t> </a:t>
                </a:r>
                <a:r>
                  <a:rPr lang="en-US" altLang="zh-CN" sz="2400" dirty="0">
                    <a:latin typeface="Calibri" panose="020F0702030404030204" pitchFamily="34" charset="0"/>
                    <a:ea typeface="Calibri" panose="020F0702030404030204" pitchFamily="34" charset="0"/>
                    <a:cs typeface="Calibri" panose="020F0702030404030204" pitchFamily="34" charset="0"/>
                  </a:rPr>
                  <a:t>rounds:</a:t>
                </a:r>
              </a:p>
              <a:p>
                <a:pPr marL="800100" lvl="1"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&lt;2.5</m:t>
                            </m:r>
                          </m:e>
                          <m:e>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&gt;2.5</m:t>
                            </m:r>
                          </m:e>
                        </m:eqArr>
                      </m:e>
                    </m:d>
                  </m:oMath>
                </a14:m>
                <a:r>
                  <a:rPr lang="en-US" altLang="zh-CN" sz="2000" dirty="0">
                    <a:latin typeface="Calibri" panose="020F0702030404030204" pitchFamily="34" charset="0"/>
                    <a:ea typeface="Calibri" panose="020F0702030404030204" pitchFamily="34" charset="0"/>
                    <a:cs typeface="Calibri" panose="020F0702030404030204" pitchFamily="34" charset="0"/>
                  </a:rPr>
                  <a:t>,</a:t>
                </a:r>
                <a:r>
                  <a:rPr lang="zh-CN" altLang="en-US" sz="2000" dirty="0">
                    <a:latin typeface="Calibri" panose="020F0702030404030204" pitchFamily="34" charset="0"/>
                    <a:ea typeface="Calibri" panose="020F0702030404030204" pitchFamily="34" charset="0"/>
                    <a:cs typeface="Calibri" panose="020F07020304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&lt;8.5</m:t>
                            </m:r>
                          </m:e>
                          <m:e>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&gt;8.5</m:t>
                            </m:r>
                          </m:e>
                        </m:eqArr>
                      </m:e>
                    </m:d>
                  </m:oMath>
                </a14:m>
                <a:r>
                  <a:rPr lang="en-US" altLang="zh-CN" sz="2000" dirty="0">
                    <a:latin typeface="Calibri" panose="020F0702030404030204" pitchFamily="34" charset="0"/>
                    <a:ea typeface="Calibri" panose="020F0702030404030204" pitchFamily="34" charset="0"/>
                    <a:cs typeface="Calibri" panose="020F0702030404030204" pitchFamily="34" charset="0"/>
                  </a:rPr>
                  <a:t>,</a:t>
                </a:r>
                <a:r>
                  <a:rPr lang="zh-CN" altLang="en-US" sz="2000" dirty="0">
                    <a:latin typeface="Calibri" panose="020F0702030404030204" pitchFamily="34" charset="0"/>
                    <a:ea typeface="Calibri" panose="020F0702030404030204" pitchFamily="34" charset="0"/>
                    <a:cs typeface="Calibri" panose="020F0702030404030204" pitchFamily="34" charset="0"/>
                  </a:rPr>
                  <a:t> </a:t>
                </a:r>
                <a:endParaRPr lang="en-US" altLang="zh-CN" sz="2000" dirty="0">
                  <a:latin typeface="Calibri" panose="020F0702030404030204" pitchFamily="34" charset="0"/>
                  <a:ea typeface="Calibri" panose="020F0702030404030204" pitchFamily="34" charset="0"/>
                  <a:cs typeface="Calibri" panose="020F0702030404030204" pitchFamily="34" charset="0"/>
                </a:endParaRPr>
              </a:p>
              <a:p>
                <a:pPr marL="800100" lvl="1" indent="-342900">
                  <a:buFont typeface="Arial" panose="020B0604020202090204" pitchFamily="34" charset="0"/>
                  <a:buChar char="•"/>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b="0" i="1" smtClean="0">
                            <a:latin typeface="Cambria Math" panose="02040503050406030204" pitchFamily="18" charset="0"/>
                          </a:rPr>
                          <m:t>3</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b="0" i="1" smtClean="0">
                                <a:latin typeface="Cambria Math" panose="02040503050406030204" pitchFamily="18" charset="0"/>
                              </a:rPr>
                              <m:t>−</m:t>
                            </m:r>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&lt;5.5</m:t>
                            </m:r>
                          </m:e>
                          <m:e>
                            <m:r>
                              <a:rPr lang="en-US" altLang="zh-CN" sz="2000" i="1">
                                <a:latin typeface="Cambria Math" panose="02040503050406030204" pitchFamily="18" charset="0"/>
                              </a:rPr>
                              <m:t>1,</m:t>
                            </m:r>
                            <m:r>
                              <a:rPr lang="zh-CN" altLang="en-US" sz="2000" i="1">
                                <a:latin typeface="Cambria Math" panose="02040503050406030204" pitchFamily="18" charset="0"/>
                              </a:rPr>
                              <m:t>      </m:t>
                            </m:r>
                            <m:r>
                              <a:rPr lang="en-US" altLang="zh-CN" sz="2000" i="1">
                                <a:latin typeface="Cambria Math" panose="02040503050406030204" pitchFamily="18" charset="0"/>
                              </a:rPr>
                              <m:t>𝑖𝑓</m:t>
                            </m:r>
                            <m:r>
                              <a:rPr lang="zh-CN" altLang="en-US"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&gt;5.5</m:t>
                            </m:r>
                          </m:e>
                        </m:eqArr>
                      </m:e>
                    </m:d>
                  </m:oMath>
                </a14:m>
                <a:r>
                  <a:rPr lang="zh-CN" altLang="en-US" sz="2000" dirty="0"/>
                  <a:t> </a:t>
                </a:r>
                <a:endParaRPr lang="en-US" altLang="zh-CN" sz="2000" dirty="0"/>
              </a:p>
              <a:p>
                <a:pPr marL="800100" lvl="1" indent="-342900">
                  <a:buFont typeface="Arial" panose="020B0604020202090204" pitchFamily="34" charset="0"/>
                  <a:buChar char="•"/>
                </a:pPr>
                <a14:m>
                  <m:oMath xmlns:m="http://schemas.openxmlformats.org/officeDocument/2006/math">
                    <m:r>
                      <a:rPr lang="en-US" altLang="zh-CN" sz="2000" b="0" i="1" smtClean="0">
                        <a:latin typeface="Cambria Math" panose="02040503050406030204" pitchFamily="18" charset="0"/>
                        <a:ea typeface="Calibri" panose="020F0702030404030204" pitchFamily="34" charset="0"/>
                        <a:cs typeface="Calibri" panose="020F0702030404030204" pitchFamily="34" charset="0"/>
                      </a:rPr>
                      <m:t>𝐻</m:t>
                    </m:r>
                    <m:d>
                      <m:dPr>
                        <m:ctrlPr>
                          <a:rPr lang="en-US" altLang="zh-CN" sz="2000" b="0" i="1" smtClean="0">
                            <a:latin typeface="Cambria Math" panose="02040503050406030204" pitchFamily="18" charset="0"/>
                            <a:ea typeface="Calibri" panose="020F0702030404030204" pitchFamily="34" charset="0"/>
                            <a:cs typeface="Calibri" panose="020F0702030404030204" pitchFamily="34" charset="0"/>
                          </a:rPr>
                        </m:ctrlPr>
                      </m:dPr>
                      <m:e>
                        <m:r>
                          <a:rPr lang="en-US" altLang="zh-CN" sz="2000" b="0" i="1" smtClean="0">
                            <a:latin typeface="Cambria Math" panose="02040503050406030204" pitchFamily="18" charset="0"/>
                            <a:ea typeface="Calibri" panose="020F0702030404030204" pitchFamily="34" charset="0"/>
                            <a:cs typeface="Calibri" panose="020F0702030404030204" pitchFamily="34" charset="0"/>
                          </a:rPr>
                          <m:t>𝑥</m:t>
                        </m:r>
                      </m:e>
                    </m:d>
                    <m:r>
                      <a:rPr lang="en-US" altLang="zh-CN" sz="2000" b="0" i="1" smtClean="0">
                        <a:latin typeface="Cambria Math" panose="02040503050406030204" pitchFamily="18" charset="0"/>
                        <a:ea typeface="Calibri" panose="020F0702030404030204" pitchFamily="34" charset="0"/>
                        <a:cs typeface="Calibri" panose="020F0702030404030204" pitchFamily="34" charset="0"/>
                      </a:rPr>
                      <m:t>=</m:t>
                    </m:r>
                    <m:r>
                      <a:rPr lang="en-US" altLang="zh-CN" sz="2000" b="0" i="1" smtClean="0">
                        <a:latin typeface="Cambria Math" panose="02040503050406030204" pitchFamily="18" charset="0"/>
                        <a:ea typeface="Calibri" panose="020F0702030404030204" pitchFamily="34" charset="0"/>
                        <a:cs typeface="Calibri" panose="020F0702030404030204" pitchFamily="34" charset="0"/>
                      </a:rPr>
                      <m:t>𝑠𝑖𝑔𝑛</m:t>
                    </m:r>
                    <m:r>
                      <a:rPr lang="en-US" altLang="zh-CN" sz="2000" b="0" i="1" smtClean="0">
                        <a:latin typeface="Cambria Math" panose="02040503050406030204" pitchFamily="18" charset="0"/>
                        <a:ea typeface="Calibri" panose="020F0702030404030204" pitchFamily="34" charset="0"/>
                        <a:cs typeface="Calibri" panose="020F0702030404030204" pitchFamily="34" charset="0"/>
                      </a:rPr>
                      <m:t>(0.4236∗</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+0.649</m:t>
                    </m:r>
                    <m:r>
                      <a:rPr lang="zh-CN" altLang="en-US"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+0.758</m:t>
                    </m:r>
                    <m:r>
                      <a:rPr lang="zh-CN" altLang="en-US"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b="0" i="1" smtClean="0">
                            <a:latin typeface="Cambria Math" panose="02040503050406030204" pitchFamily="18" charset="0"/>
                          </a:rPr>
                          <m:t>3</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ea typeface="Calibri" panose="020F0702030404030204" pitchFamily="34" charset="0"/>
                        <a:cs typeface="Calibri" panose="020F0702030404030204" pitchFamily="34" charset="0"/>
                      </a:rPr>
                      <m:t>)</m:t>
                    </m:r>
                  </m:oMath>
                </a14:m>
                <a:endParaRPr lang="en-US" altLang="zh-CN" sz="2000" dirty="0">
                  <a:latin typeface="Calibri" panose="020F0702030404030204" pitchFamily="34" charset="0"/>
                  <a:ea typeface="Calibri" panose="020F0702030404030204" pitchFamily="34" charset="0"/>
                  <a:cs typeface="Calibri" panose="020F0702030404030204" pitchFamily="34" charset="0"/>
                </a:endParaRPr>
              </a:p>
              <a:p>
                <a:pPr marL="800100" lvl="1" indent="-342900">
                  <a:buFont typeface="Arial" panose="020B0604020202090204" pitchFamily="34" charset="0"/>
                  <a:buChar char="•"/>
                </a:pPr>
                <a:r>
                  <a:rPr lang="en-US" altLang="zh-CN" sz="2000" dirty="0">
                    <a:latin typeface="Calibri" panose="020F0702030404030204" pitchFamily="34" charset="0"/>
                    <a:ea typeface="Calibri" panose="020F0702030404030204" pitchFamily="34" charset="0"/>
                    <a:cs typeface="Calibri" panose="020F0702030404030204" pitchFamily="34" charset="0"/>
                  </a:rPr>
                  <a:t>Error:</a:t>
                </a:r>
                <a:r>
                  <a:rPr lang="zh-CN" altLang="en-US" sz="2000" dirty="0">
                    <a:latin typeface="Calibri" panose="020F0702030404030204" pitchFamily="34" charset="0"/>
                    <a:ea typeface="Calibri" panose="020F0702030404030204" pitchFamily="34" charset="0"/>
                    <a:cs typeface="Calibri" panose="020F0702030404030204" pitchFamily="34" charset="0"/>
                  </a:rPr>
                  <a:t> </a:t>
                </a:r>
                <a:r>
                  <a:rPr lang="en-US" altLang="zh-CN" sz="2000" dirty="0">
                    <a:latin typeface="Calibri" panose="020F0702030404030204" pitchFamily="34" charset="0"/>
                    <a:ea typeface="Calibri" panose="020F0702030404030204" pitchFamily="34" charset="0"/>
                    <a:cs typeface="Calibri" panose="020F0702030404030204" pitchFamily="34" charset="0"/>
                  </a:rPr>
                  <a:t>0.</a:t>
                </a:r>
              </a:p>
              <a:p>
                <a:pPr marL="342900" indent="-342900">
                  <a:buFont typeface="Arial" panose="020B0604020202090204" pitchFamily="34" charset="0"/>
                  <a:buChar char="•"/>
                </a:pPr>
                <a:r>
                  <a:rPr lang="en-US" sz="2000" dirty="0">
                    <a:latin typeface="Calibri" panose="020F0702030404030204" pitchFamily="34" charset="0"/>
                    <a:ea typeface="Calibri" panose="020F0702030404030204" pitchFamily="34" charset="0"/>
                    <a:cs typeface="Calibri" panose="020F0702030404030204" pitchFamily="34" charset="0"/>
                  </a:rPr>
                  <a:t> Multiple </a:t>
                </a:r>
                <a:r>
                  <a:rPr lang="en-US" sz="2000" dirty="0">
                    <a:solidFill>
                      <a:srgbClr val="C00000"/>
                    </a:solidFill>
                    <a:latin typeface="Calibri" panose="020F0702030404030204" pitchFamily="34" charset="0"/>
                    <a:ea typeface="Calibri" panose="020F0702030404030204" pitchFamily="34" charset="0"/>
                    <a:cs typeface="Calibri" panose="020F0702030404030204" pitchFamily="34" charset="0"/>
                  </a:rPr>
                  <a:t>weak, linear </a:t>
                </a:r>
                <a:r>
                  <a:rPr lang="en-US" altLang="zh-CN" sz="2000" dirty="0">
                    <a:solidFill>
                      <a:srgbClr val="C00000"/>
                    </a:solidFill>
                    <a:latin typeface="Calibri" panose="020F0702030404030204" pitchFamily="34" charset="0"/>
                    <a:ea typeface="Calibri" panose="020F0702030404030204" pitchFamily="34" charset="0"/>
                    <a:cs typeface="Calibri" panose="020F0702030404030204" pitchFamily="34" charset="0"/>
                  </a:rPr>
                  <a:t>classifiers</a:t>
                </a:r>
                <a:r>
                  <a:rPr lang="zh-CN" altLang="en-US" sz="2000" dirty="0">
                    <a:solidFill>
                      <a:srgbClr val="C00000"/>
                    </a:solidFill>
                    <a:latin typeface="Calibri" panose="020F0702030404030204" pitchFamily="34" charset="0"/>
                    <a:ea typeface="Calibri" panose="020F0702030404030204" pitchFamily="34" charset="0"/>
                    <a:cs typeface="Calibri" panose="020F0702030404030204" pitchFamily="34" charset="0"/>
                  </a:rPr>
                  <a:t> </a:t>
                </a:r>
                <a:r>
                  <a:rPr lang="en-US" sz="2000" dirty="0">
                    <a:latin typeface="Calibri" panose="020F0702030404030204" pitchFamily="34" charset="0"/>
                    <a:ea typeface="Calibri" panose="020F0702030404030204" pitchFamily="34" charset="0"/>
                    <a:cs typeface="Calibri" panose="020F0702030404030204" pitchFamily="34" charset="0"/>
                  </a:rPr>
                  <a:t>combined  to give a </a:t>
                </a:r>
                <a:r>
                  <a:rPr lang="en-US" sz="2000" dirty="0">
                    <a:solidFill>
                      <a:srgbClr val="C00000"/>
                    </a:solidFill>
                    <a:latin typeface="Calibri" panose="020F0702030404030204" pitchFamily="34" charset="0"/>
                    <a:ea typeface="Calibri" panose="020F0702030404030204" pitchFamily="34" charset="0"/>
                    <a:cs typeface="Calibri" panose="020F0702030404030204" pitchFamily="34" charset="0"/>
                  </a:rPr>
                  <a:t>strong, nonlinear classier</a:t>
                </a:r>
                <a:r>
                  <a:rPr lang="en-US" altLang="zh-CN" sz="2000" dirty="0">
                    <a:solidFill>
                      <a:srgbClr val="C00000"/>
                    </a:solidFill>
                    <a:latin typeface="Calibri" panose="020F0702030404030204" pitchFamily="34" charset="0"/>
                    <a:ea typeface="Calibri" panose="020F0702030404030204" pitchFamily="34" charset="0"/>
                    <a:cs typeface="Calibri" panose="020F0702030404030204" pitchFamily="34" charset="0"/>
                  </a:rPr>
                  <a:t>.</a:t>
                </a:r>
              </a:p>
            </p:txBody>
          </p:sp>
        </mc:Choice>
        <mc:Fallback xmlns="">
          <p:sp>
            <p:nvSpPr>
              <p:cNvPr id="18" name="Rectangle 17"/>
              <p:cNvSpPr>
                <a:spLocks noRot="1" noChangeAspect="1" noMove="1" noResize="1" noEditPoints="1" noAdjustHandles="1" noChangeArrowheads="1" noChangeShapeType="1" noTextEdit="1"/>
              </p:cNvSpPr>
              <p:nvPr/>
            </p:nvSpPr>
            <p:spPr>
              <a:xfrm>
                <a:off x="1905000" y="3272380"/>
                <a:ext cx="8910083" cy="2554605"/>
              </a:xfrm>
              <a:prstGeom prst="rect">
                <a:avLst/>
              </a:prstGeom>
              <a:blipFill rotWithShape="1">
                <a:blip r:embed="rId3"/>
                <a:stretch>
                  <a:fillRect t="-9" r="4" b="9"/>
                </a:stretch>
              </a:blipFill>
            </p:spPr>
            <p:txBody>
              <a:bodyPr/>
              <a:lstStyle/>
              <a:p>
                <a:r>
                  <a:rPr lang="en-US" altLang="en-US">
                    <a:noFill/>
                  </a:rPr>
                  <a:t> </a:t>
                </a:r>
              </a:p>
            </p:txBody>
          </p:sp>
        </mc:Fallback>
      </mc:AlternateContent>
      <p:sp>
        <p:nvSpPr>
          <p:cNvPr id="3" name="TextBox 2"/>
          <p:cNvSpPr txBox="1"/>
          <p:nvPr/>
        </p:nvSpPr>
        <p:spPr>
          <a:xfrm>
            <a:off x="9605682" y="1734671"/>
            <a:ext cx="309880" cy="368300"/>
          </a:xfrm>
          <a:prstGeom prst="rect">
            <a:avLst/>
          </a:prstGeom>
          <a:noFill/>
        </p:spPr>
        <p:txBody>
          <a:bodyPr wrap="none" rtlCol="0">
            <a:spAutoFit/>
          </a:bodyPr>
          <a:lstStyle/>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Boosting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Boosting algorithms can be shown to be minimizing a</a:t>
                </a:r>
                <a:r>
                  <a:rPr lang="en-US" altLang="zh-CN" dirty="0"/>
                  <a:t>n</a:t>
                </a:r>
                <a:r>
                  <a:rPr lang="zh-CN" altLang="en-US" dirty="0"/>
                  <a:t> </a:t>
                </a:r>
                <a:r>
                  <a:rPr lang="en-US" altLang="zh-CN" dirty="0"/>
                  <a:t>exponential</a:t>
                </a:r>
                <a:r>
                  <a:rPr lang="en-US" dirty="0"/>
                  <a:t> loss function</a:t>
                </a:r>
                <a:r>
                  <a:rPr lang="en-US" altLang="zh-CN" dirty="0"/>
                  <a:t>:</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𝑒𝑥𝑝</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e>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nary>
                      <m:naryPr>
                        <m:chr m:val="∑"/>
                        <m:limLoc m:val="subSup"/>
                        <m:ctrlPr>
                          <a:rPr lang="is-I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e>
                            </m:d>
                          </m:e>
                        </m:func>
                        <m:r>
                          <a:rPr lang="zh-CN" altLang="en-US" b="0" i="1" smtClean="0">
                            <a:latin typeface="Cambria Math" panose="02040503050406030204" pitchFamily="18" charset="0"/>
                          </a:rPr>
                          <m:t> </m:t>
                        </m:r>
                      </m:e>
                    </m:nary>
                    <m:r>
                      <a:rPr lang="zh-CN" altLang="en-US" b="0" i="1" smtClean="0">
                        <a:latin typeface="Cambria Math" panose="02040503050406030204" pitchFamily="18" charset="0"/>
                      </a:rPr>
                      <m:t> </m:t>
                    </m:r>
                  </m:oMath>
                </a14:m>
                <a:r>
                  <a:rPr lang="zh-CN" altLang="en-US" dirty="0"/>
                  <a:t> </a:t>
                </a:r>
                <a:endParaRPr lang="en-US" altLang="zh-CN" dirty="0"/>
              </a:p>
              <a:p>
                <a:pPr lvl="1"/>
                <a:r>
                  <a:rPr lang="en-US" altLang="zh-CN" sz="2400" dirty="0"/>
                  <a:t>where</a:t>
                </a:r>
                <a:r>
                  <a:rPr lang="zh-CN" altLang="en-US" sz="2400" dirty="0"/>
                  <a:t> </a:t>
                </a:r>
                <a14:m>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smtClean="0">
                        <a:latin typeface="Cambria Math" panose="02040503050406030204" pitchFamily="18" charset="0"/>
                      </a:rPr>
                      <m:t> </m:t>
                    </m:r>
                    <m:nary>
                      <m:naryPr>
                        <m:chr m:val="∑"/>
                        <m:limLoc m:val="subSup"/>
                        <m:ctrlPr>
                          <a:rPr lang="is-IS" altLang="zh-CN" sz="2400" i="1">
                            <a:latin typeface="Cambria Math" panose="02040503050406030204" pitchFamily="18" charset="0"/>
                          </a:rPr>
                        </m:ctrlPr>
                      </m:naryPr>
                      <m:sub>
                        <m:r>
                          <m:rPr>
                            <m:brk m:alnAt="25"/>
                          </m:rP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𝑇</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oMath>
                </a14:m>
                <a:endParaRPr lang="en-US" sz="2400" dirty="0"/>
              </a:p>
              <a:p>
                <a:pPr lvl="1"/>
                <a:r>
                  <a:rPr lang="en-US" altLang="zh-CN" sz="2400" dirty="0"/>
                  <a:t>For</a:t>
                </a:r>
                <a:r>
                  <a:rPr lang="zh-CN" altLang="en-US" sz="2400" dirty="0"/>
                  <a:t> </a:t>
                </a:r>
                <a:r>
                  <a:rPr lang="en-US" altLang="zh-CN" sz="2400" dirty="0"/>
                  <a:t>proof,</a:t>
                </a:r>
                <a:r>
                  <a:rPr lang="zh-CN" altLang="en-US" sz="2400" dirty="0"/>
                  <a:t> </a:t>
                </a:r>
                <a:r>
                  <a:rPr lang="en-US" altLang="zh-CN" sz="2400" dirty="0"/>
                  <a:t>refer</a:t>
                </a:r>
                <a:r>
                  <a:rPr lang="zh-CN" altLang="en-US" sz="2400" dirty="0"/>
                  <a:t> </a:t>
                </a:r>
                <a:r>
                  <a:rPr lang="en-US" altLang="zh-CN" sz="2400" dirty="0"/>
                  <a:t>to</a:t>
                </a:r>
                <a:r>
                  <a:rPr lang="zh-CN" altLang="en-US" sz="2400" dirty="0"/>
                  <a:t> </a:t>
                </a:r>
                <a:r>
                  <a:rPr lang="en-US" altLang="zh-CN" sz="2400" dirty="0"/>
                  <a:t>14.3</a:t>
                </a:r>
                <a:r>
                  <a:rPr lang="zh-CN" altLang="en-US" sz="2400" dirty="0"/>
                  <a:t> </a:t>
                </a:r>
                <a:r>
                  <a:rPr lang="en-US" altLang="zh-CN" sz="2400" dirty="0"/>
                  <a:t>boosting</a:t>
                </a:r>
                <a:r>
                  <a:rPr lang="zh-CN" altLang="en-US" sz="2400" dirty="0"/>
                  <a:t> </a:t>
                </a:r>
                <a:r>
                  <a:rPr lang="en-US" altLang="zh-CN" sz="2400" dirty="0"/>
                  <a:t>in</a:t>
                </a:r>
                <a:r>
                  <a:rPr lang="zh-CN" altLang="en-US" sz="2400" dirty="0"/>
                  <a:t> </a:t>
                </a:r>
                <a:r>
                  <a:rPr lang="en-US" altLang="zh-CN" sz="2400" dirty="0"/>
                  <a:t>“Pattern</a:t>
                </a:r>
                <a:r>
                  <a:rPr lang="zh-CN" altLang="en-US" sz="2400" dirty="0"/>
                  <a:t> </a:t>
                </a:r>
                <a:r>
                  <a:rPr lang="en-US" altLang="zh-CN" sz="2400" dirty="0"/>
                  <a:t>Recognition</a:t>
                </a:r>
                <a:r>
                  <a:rPr lang="zh-CN" altLang="en-US" sz="2400" dirty="0"/>
                  <a:t> </a:t>
                </a:r>
                <a:r>
                  <a:rPr lang="en-US" altLang="zh-CN" sz="2400" dirty="0"/>
                  <a:t>and</a:t>
                </a:r>
                <a:r>
                  <a:rPr lang="zh-CN" altLang="en-US" sz="2400" dirty="0"/>
                  <a:t> </a:t>
                </a:r>
                <a:r>
                  <a:rPr lang="en-US" altLang="zh-CN" sz="2400" dirty="0"/>
                  <a:t>Machine</a:t>
                </a:r>
                <a:r>
                  <a:rPr lang="zh-CN" altLang="en-US" sz="2400" dirty="0"/>
                  <a:t> </a:t>
                </a:r>
                <a:r>
                  <a:rPr lang="en-US" altLang="zh-CN" sz="2400" dirty="0"/>
                  <a:t>Learning”.</a:t>
                </a:r>
              </a:p>
              <a:p>
                <a:pPr lvl="1"/>
                <a:r>
                  <a:rPr lang="en-US" altLang="zh-CN" sz="2400" dirty="0"/>
                  <a:t>For proof, </a:t>
                </a:r>
                <a:r>
                  <a:rPr lang="zh-CN" altLang="en-US" sz="2400" dirty="0"/>
                  <a:t>西瓜书 </a:t>
                </a:r>
                <a:r>
                  <a:rPr lang="en-US" altLang="zh-CN" sz="2400" dirty="0"/>
                  <a:t>8.2</a:t>
                </a:r>
                <a:r>
                  <a:rPr lang="zh-CN" altLang="en-US" sz="2400" dirty="0"/>
                  <a:t> </a:t>
                </a:r>
                <a:r>
                  <a:rPr lang="en-US" altLang="zh-CN" sz="2400" dirty="0"/>
                  <a:t>boosting</a:t>
                </a:r>
              </a:p>
              <a:p>
                <a:r>
                  <a:rPr lang="en-US" altLang="zh-CN" dirty="0"/>
                  <a:t>Boosting</a:t>
                </a:r>
                <a:r>
                  <a:rPr lang="zh-CN" altLang="en-US" dirty="0"/>
                  <a:t> </a:t>
                </a:r>
                <a:r>
                  <a:rPr lang="en-US" altLang="zh-CN" dirty="0"/>
                  <a:t>will</a:t>
                </a:r>
                <a:r>
                  <a:rPr lang="zh-CN" altLang="en-US" dirty="0"/>
                  <a:t> </a:t>
                </a:r>
                <a:r>
                  <a:rPr lang="en-US" altLang="zh-CN" dirty="0"/>
                  <a:t>sequentially</a:t>
                </a:r>
                <a:r>
                  <a:rPr lang="zh-CN" altLang="en-US" dirty="0"/>
                  <a:t> </a:t>
                </a:r>
                <a:r>
                  <a:rPr lang="en-US" altLang="zh-CN" dirty="0"/>
                  <a:t>minimize</a:t>
                </a:r>
                <a:r>
                  <a:rPr lang="zh-CN" altLang="en-US" dirty="0"/>
                  <a:t> </a:t>
                </a:r>
                <a:r>
                  <a:rPr lang="en-US" altLang="zh-CN" dirty="0"/>
                  <a:t>the</a:t>
                </a:r>
                <a:r>
                  <a:rPr lang="zh-CN" altLang="en-US" dirty="0"/>
                  <a:t> </a:t>
                </a:r>
                <a:r>
                  <a:rPr lang="en-US" altLang="zh-CN" dirty="0"/>
                  <a:t>loss</a:t>
                </a:r>
                <a:r>
                  <a:rPr lang="zh-CN" altLang="en-US" dirty="0"/>
                  <a:t> </a:t>
                </a:r>
                <a:r>
                  <a:rPr lang="en-US" altLang="zh-CN" dirty="0"/>
                  <a:t>function,</a:t>
                </a:r>
                <a:r>
                  <a:rPr lang="zh-CN" altLang="en-US" dirty="0"/>
                  <a:t> </a:t>
                </a:r>
                <a:r>
                  <a:rPr lang="en-US" altLang="zh-CN" dirty="0"/>
                  <a:t>will</a:t>
                </a:r>
                <a:r>
                  <a:rPr lang="zh-CN" altLang="en-US" dirty="0"/>
                  <a:t> </a:t>
                </a:r>
                <a:r>
                  <a:rPr lang="en-US" altLang="zh-CN" dirty="0"/>
                  <a:t>reduce</a:t>
                </a:r>
                <a:r>
                  <a:rPr lang="zh-CN" altLang="en-US" dirty="0"/>
                  <a:t> </a:t>
                </a:r>
                <a:r>
                  <a:rPr lang="en-US" altLang="zh-CN" dirty="0"/>
                  <a:t>the</a:t>
                </a:r>
                <a:r>
                  <a:rPr lang="zh-CN" altLang="en-US" dirty="0"/>
                  <a:t> </a:t>
                </a:r>
                <a:r>
                  <a:rPr lang="en-US" altLang="zh-CN" dirty="0"/>
                  <a:t>bias.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1168" r="-694"/>
                </a:stretch>
              </a:blipFill>
            </p:spPr>
            <p:txBody>
              <a:bodyPr/>
              <a:lstStyle/>
              <a:p>
                <a:r>
                  <a:rPr lang="zh-CN" alt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Bagging</a:t>
            </a:r>
            <a:r>
              <a:rPr lang="zh-CN" altLang="en-US" dirty="0"/>
              <a:t> </a:t>
            </a:r>
            <a:r>
              <a:rPr lang="en-US" altLang="zh-CN" dirty="0"/>
              <a:t>vs</a:t>
            </a:r>
            <a:r>
              <a:rPr lang="zh-CN" altLang="en-US" dirty="0"/>
              <a:t> </a:t>
            </a:r>
            <a:r>
              <a:rPr lang="en-US" altLang="zh-CN" dirty="0"/>
              <a:t>Boosting</a:t>
            </a:r>
            <a:endParaRPr lang="en-US" dirty="0"/>
          </a:p>
        </p:txBody>
      </p:sp>
      <p:sp>
        <p:nvSpPr>
          <p:cNvPr id="3" name="Content Placeholder 2"/>
          <p:cNvSpPr>
            <a:spLocks noGrp="1"/>
          </p:cNvSpPr>
          <p:nvPr>
            <p:ph idx="1"/>
          </p:nvPr>
        </p:nvSpPr>
        <p:spPr/>
        <p:txBody>
          <a:bodyPr>
            <a:normAutofit/>
          </a:bodyPr>
          <a:lstStyle/>
          <a:p>
            <a:r>
              <a:rPr lang="en-US" altLang="zh-CN" dirty="0"/>
              <a:t>No</a:t>
            </a:r>
            <a:r>
              <a:rPr lang="zh-CN" altLang="en-US" dirty="0"/>
              <a:t> </a:t>
            </a:r>
            <a:r>
              <a:rPr lang="en-US" altLang="zh-CN" dirty="0"/>
              <a:t>clear</a:t>
            </a:r>
            <a:r>
              <a:rPr lang="zh-CN" altLang="en-US" dirty="0"/>
              <a:t> </a:t>
            </a:r>
            <a:r>
              <a:rPr lang="en-US" altLang="zh-CN" dirty="0"/>
              <a:t>winner,</a:t>
            </a:r>
            <a:r>
              <a:rPr lang="zh-CN" altLang="en-US" dirty="0"/>
              <a:t> </a:t>
            </a:r>
            <a:r>
              <a:rPr lang="en-US" altLang="zh-CN" dirty="0"/>
              <a:t>usually</a:t>
            </a:r>
            <a:r>
              <a:rPr lang="zh-CN" altLang="en-US" dirty="0"/>
              <a:t> </a:t>
            </a:r>
            <a:r>
              <a:rPr lang="en-US" altLang="zh-CN" dirty="0"/>
              <a:t>depends</a:t>
            </a:r>
            <a:r>
              <a:rPr lang="zh-CN" altLang="en-US" dirty="0"/>
              <a:t> </a:t>
            </a:r>
            <a:r>
              <a:rPr lang="en-US" altLang="zh-CN" dirty="0"/>
              <a:t>on</a:t>
            </a:r>
            <a:r>
              <a:rPr lang="zh-CN" altLang="en-US" dirty="0"/>
              <a:t> </a:t>
            </a:r>
            <a:r>
              <a:rPr lang="en-US" altLang="zh-CN" dirty="0"/>
              <a:t>the</a:t>
            </a:r>
            <a:r>
              <a:rPr lang="zh-CN" altLang="en-US" dirty="0"/>
              <a:t> </a:t>
            </a:r>
            <a:r>
              <a:rPr lang="en-US" altLang="zh-CN" dirty="0"/>
              <a:t>data</a:t>
            </a:r>
          </a:p>
          <a:p>
            <a:pPr marL="514350" indent="-514350">
              <a:buFont typeface="+mj-lt"/>
              <a:buAutoNum type="arabicPeriod"/>
            </a:pPr>
            <a:r>
              <a:rPr lang="en-US" altLang="zh-CN" dirty="0"/>
              <a:t>Bagging</a:t>
            </a:r>
            <a:r>
              <a:rPr lang="zh-CN" altLang="en-US" dirty="0"/>
              <a:t> </a:t>
            </a:r>
            <a:r>
              <a:rPr lang="en-US" altLang="zh-CN" dirty="0"/>
              <a:t>is</a:t>
            </a:r>
            <a:r>
              <a:rPr lang="zh-CN" altLang="en-US" dirty="0"/>
              <a:t> </a:t>
            </a:r>
            <a:r>
              <a:rPr lang="en-US" altLang="zh-CN" dirty="0"/>
              <a:t>computationally</a:t>
            </a:r>
            <a:r>
              <a:rPr lang="zh-CN" altLang="en-US" dirty="0"/>
              <a:t> </a:t>
            </a:r>
            <a:r>
              <a:rPr lang="en-US" altLang="zh-CN" dirty="0"/>
              <a:t>more</a:t>
            </a:r>
            <a:r>
              <a:rPr lang="zh-CN" altLang="en-US" dirty="0"/>
              <a:t> </a:t>
            </a:r>
            <a:r>
              <a:rPr lang="en-US" altLang="zh-CN" dirty="0"/>
              <a:t>efficient</a:t>
            </a:r>
            <a:r>
              <a:rPr lang="zh-CN" altLang="en-US" dirty="0"/>
              <a:t> </a:t>
            </a:r>
            <a:r>
              <a:rPr lang="en-US" altLang="zh-CN" dirty="0"/>
              <a:t>than</a:t>
            </a:r>
            <a:r>
              <a:rPr lang="zh-CN" altLang="en-US" dirty="0"/>
              <a:t> </a:t>
            </a:r>
            <a:r>
              <a:rPr lang="en-US" altLang="zh-CN" dirty="0"/>
              <a:t>boosting</a:t>
            </a:r>
          </a:p>
          <a:p>
            <a:pPr lvl="1"/>
            <a:r>
              <a:rPr lang="en-US" altLang="zh-CN" dirty="0"/>
              <a:t>Bagging</a:t>
            </a:r>
            <a:r>
              <a:rPr lang="zh-CN" altLang="en-US" dirty="0"/>
              <a:t> </a:t>
            </a:r>
            <a:r>
              <a:rPr lang="en-US" altLang="zh-CN" dirty="0"/>
              <a:t>can</a:t>
            </a:r>
            <a:r>
              <a:rPr lang="zh-CN" altLang="en-US" dirty="0"/>
              <a:t> </a:t>
            </a:r>
            <a:r>
              <a:rPr lang="en-US" altLang="zh-CN" dirty="0"/>
              <a:t>train</a:t>
            </a:r>
            <a:r>
              <a:rPr lang="zh-CN" altLang="en-US" dirty="0"/>
              <a:t> </a:t>
            </a:r>
            <a:r>
              <a:rPr lang="en-US" altLang="zh-CN" dirty="0"/>
              <a:t>the</a:t>
            </a:r>
            <a:r>
              <a:rPr lang="zh-CN" altLang="en-US" dirty="0"/>
              <a:t> </a:t>
            </a:r>
            <a:r>
              <a:rPr lang="en-US" altLang="zh-CN" dirty="0"/>
              <a:t>M</a:t>
            </a:r>
            <a:r>
              <a:rPr lang="zh-CN" altLang="en-US" dirty="0"/>
              <a:t> </a:t>
            </a:r>
            <a:r>
              <a:rPr lang="en-US" altLang="zh-CN" dirty="0"/>
              <a:t>models</a:t>
            </a:r>
            <a:r>
              <a:rPr lang="zh-CN" altLang="en-US" dirty="0"/>
              <a:t> </a:t>
            </a:r>
            <a:r>
              <a:rPr lang="en-US" altLang="zh-CN" dirty="0"/>
              <a:t>in</a:t>
            </a:r>
            <a:r>
              <a:rPr lang="zh-CN" altLang="en-US" dirty="0"/>
              <a:t> </a:t>
            </a:r>
            <a:r>
              <a:rPr lang="en-US" altLang="zh-CN" dirty="0"/>
              <a:t>parallel,</a:t>
            </a:r>
            <a:r>
              <a:rPr lang="zh-CN" altLang="en-US" dirty="0"/>
              <a:t> </a:t>
            </a:r>
            <a:r>
              <a:rPr lang="en-US" altLang="zh-CN" dirty="0"/>
              <a:t>boosting</a:t>
            </a:r>
            <a:r>
              <a:rPr lang="zh-CN" altLang="en-US" dirty="0"/>
              <a:t> </a:t>
            </a:r>
            <a:r>
              <a:rPr lang="en-US" altLang="zh-CN" dirty="0"/>
              <a:t>cannot.</a:t>
            </a:r>
          </a:p>
          <a:p>
            <a:pPr marL="514350" indent="-514350">
              <a:buFont typeface="+mj-lt"/>
              <a:buAutoNum type="arabicPeriod"/>
            </a:pPr>
            <a:r>
              <a:rPr lang="en-US" altLang="zh-CN" dirty="0"/>
              <a:t>Both</a:t>
            </a:r>
            <a:r>
              <a:rPr lang="zh-CN" altLang="en-US" dirty="0"/>
              <a:t> </a:t>
            </a:r>
            <a:r>
              <a:rPr lang="en-US" altLang="zh-CN" dirty="0"/>
              <a:t>reduce</a:t>
            </a:r>
            <a:r>
              <a:rPr lang="zh-CN" altLang="en-US" dirty="0"/>
              <a:t> </a:t>
            </a:r>
            <a:r>
              <a:rPr lang="en-US" altLang="zh-CN" dirty="0"/>
              <a:t>variance</a:t>
            </a:r>
            <a:r>
              <a:rPr lang="zh-CN" altLang="en-US" dirty="0"/>
              <a:t> </a:t>
            </a:r>
            <a:r>
              <a:rPr lang="en-US" altLang="zh-CN" dirty="0"/>
              <a:t>(and</a:t>
            </a:r>
            <a:r>
              <a:rPr lang="zh-CN" altLang="en-US" dirty="0"/>
              <a:t> </a:t>
            </a:r>
            <a:r>
              <a:rPr lang="en-US" altLang="zh-CN" dirty="0"/>
              <a:t>overfitting)</a:t>
            </a:r>
            <a:r>
              <a:rPr lang="zh-CN" altLang="en-US" dirty="0"/>
              <a:t> </a:t>
            </a:r>
            <a:r>
              <a:rPr lang="en-US" altLang="zh-CN" dirty="0"/>
              <a:t>by</a:t>
            </a:r>
            <a:r>
              <a:rPr lang="zh-CN" altLang="en-US" dirty="0"/>
              <a:t> </a:t>
            </a:r>
            <a:r>
              <a:rPr lang="en-US" altLang="zh-CN" dirty="0"/>
              <a:t>combining</a:t>
            </a:r>
            <a:r>
              <a:rPr lang="zh-CN" altLang="en-US" dirty="0"/>
              <a:t> </a:t>
            </a:r>
            <a:r>
              <a:rPr lang="en-US" altLang="zh-CN" dirty="0"/>
              <a:t>different</a:t>
            </a:r>
            <a:r>
              <a:rPr lang="zh-CN" altLang="en-US" dirty="0"/>
              <a:t> </a:t>
            </a:r>
            <a:r>
              <a:rPr lang="en-US" altLang="zh-CN" dirty="0"/>
              <a:t>models.</a:t>
            </a:r>
          </a:p>
          <a:p>
            <a:pPr lvl="1"/>
            <a:r>
              <a:rPr lang="en-US" altLang="zh-CN" dirty="0"/>
              <a:t>The</a:t>
            </a:r>
            <a:r>
              <a:rPr lang="zh-CN" altLang="en-US" dirty="0"/>
              <a:t> </a:t>
            </a:r>
            <a:r>
              <a:rPr lang="en-US" altLang="zh-CN" dirty="0"/>
              <a:t>resulting</a:t>
            </a:r>
            <a:r>
              <a:rPr lang="zh-CN" altLang="en-US" dirty="0"/>
              <a:t> </a:t>
            </a:r>
            <a:r>
              <a:rPr lang="en-US" altLang="zh-CN" dirty="0"/>
              <a:t>model</a:t>
            </a:r>
            <a:r>
              <a:rPr lang="zh-CN" altLang="en-US" dirty="0"/>
              <a:t> </a:t>
            </a:r>
            <a:r>
              <a:rPr lang="en-US" altLang="zh-CN" dirty="0"/>
              <a:t>has</a:t>
            </a:r>
            <a:r>
              <a:rPr lang="zh-CN" altLang="en-US" dirty="0"/>
              <a:t> </a:t>
            </a:r>
            <a:r>
              <a:rPr lang="en-US" altLang="zh-CN" dirty="0"/>
              <a:t>higher</a:t>
            </a:r>
            <a:r>
              <a:rPr lang="zh-CN" altLang="en-US" dirty="0"/>
              <a:t> </a:t>
            </a:r>
            <a:r>
              <a:rPr lang="en-US" altLang="zh-CN" dirty="0"/>
              <a:t>stability</a:t>
            </a:r>
            <a:r>
              <a:rPr lang="zh-CN" altLang="en-US" dirty="0"/>
              <a:t> </a:t>
            </a:r>
            <a:r>
              <a:rPr lang="en-US" altLang="zh-CN" dirty="0"/>
              <a:t>as</a:t>
            </a:r>
            <a:r>
              <a:rPr lang="zh-CN" altLang="en-US" dirty="0"/>
              <a:t> </a:t>
            </a:r>
            <a:r>
              <a:rPr lang="en-US" altLang="zh-CN" dirty="0"/>
              <a:t>compared</a:t>
            </a:r>
            <a:r>
              <a:rPr lang="zh-CN" altLang="en-US" dirty="0"/>
              <a:t> </a:t>
            </a:r>
            <a:r>
              <a:rPr lang="en-US" altLang="zh-CN" dirty="0"/>
              <a:t>to</a:t>
            </a:r>
            <a:r>
              <a:rPr lang="zh-CN" altLang="en-US" dirty="0"/>
              <a:t> </a:t>
            </a:r>
            <a:r>
              <a:rPr lang="en-US" altLang="zh-CN" dirty="0"/>
              <a:t>individual</a:t>
            </a:r>
            <a:r>
              <a:rPr lang="zh-CN" altLang="en-US" dirty="0"/>
              <a:t> </a:t>
            </a:r>
            <a:r>
              <a:rPr lang="en-US" altLang="zh-CN" dirty="0"/>
              <a:t>ones.</a:t>
            </a:r>
          </a:p>
          <a:p>
            <a:pPr marL="514350" indent="-514350">
              <a:buFont typeface="+mj-lt"/>
              <a:buAutoNum type="arabicPeriod"/>
            </a:pPr>
            <a:r>
              <a:rPr lang="en-US" altLang="zh-CN" dirty="0"/>
              <a:t>Bagging</a:t>
            </a:r>
            <a:r>
              <a:rPr lang="zh-CN" altLang="en-US" dirty="0"/>
              <a:t> </a:t>
            </a:r>
            <a:r>
              <a:rPr lang="en-US" altLang="zh-CN" dirty="0"/>
              <a:t>usually</a:t>
            </a:r>
            <a:r>
              <a:rPr lang="zh-CN" altLang="en-US" dirty="0"/>
              <a:t> </a:t>
            </a:r>
            <a:r>
              <a:rPr lang="en-US" altLang="zh-CN" dirty="0"/>
              <a:t>cannot</a:t>
            </a:r>
            <a:r>
              <a:rPr lang="zh-CN" altLang="en-US" dirty="0"/>
              <a:t> </a:t>
            </a:r>
            <a:r>
              <a:rPr lang="en-US" altLang="zh-CN" dirty="0"/>
              <a:t>reduce</a:t>
            </a:r>
            <a:r>
              <a:rPr lang="zh-CN" altLang="en-US" dirty="0"/>
              <a:t> </a:t>
            </a:r>
            <a:r>
              <a:rPr lang="en-US" altLang="zh-CN" dirty="0"/>
              <a:t>the</a:t>
            </a:r>
            <a:r>
              <a:rPr lang="zh-CN" altLang="en-US" dirty="0"/>
              <a:t> </a:t>
            </a:r>
            <a:r>
              <a:rPr lang="en-US" altLang="zh-CN" dirty="0"/>
              <a:t>bias,</a:t>
            </a:r>
            <a:r>
              <a:rPr lang="zh-CN" altLang="en-US" dirty="0"/>
              <a:t> </a:t>
            </a:r>
            <a:r>
              <a:rPr lang="en-US" altLang="zh-CN" dirty="0"/>
              <a:t>boosting</a:t>
            </a:r>
            <a:r>
              <a:rPr lang="zh-CN" altLang="en-US" dirty="0"/>
              <a:t> </a:t>
            </a:r>
            <a:r>
              <a:rPr lang="en-US" altLang="zh-CN" dirty="0"/>
              <a:t>can.</a:t>
            </a:r>
          </a:p>
          <a:p>
            <a:pPr marL="514350" indent="-514350">
              <a:buFont typeface="+mj-lt"/>
              <a:buAutoNum type="arabicPeriod"/>
            </a:pPr>
            <a:r>
              <a:rPr lang="en-US" altLang="zh-CN" dirty="0"/>
              <a:t>Bagging</a:t>
            </a:r>
            <a:r>
              <a:rPr lang="zh-CN" altLang="en-US" dirty="0"/>
              <a:t> </a:t>
            </a:r>
            <a:r>
              <a:rPr lang="en-US" altLang="zh-CN" dirty="0"/>
              <a:t>usually</a:t>
            </a:r>
            <a:r>
              <a:rPr lang="zh-CN" altLang="en-US" dirty="0"/>
              <a:t> </a:t>
            </a:r>
            <a:r>
              <a:rPr lang="en-US" altLang="zh-CN" dirty="0"/>
              <a:t>performs</a:t>
            </a:r>
            <a:r>
              <a:rPr lang="zh-CN" altLang="en-US" dirty="0"/>
              <a:t> </a:t>
            </a:r>
            <a:r>
              <a:rPr lang="en-US" altLang="zh-CN" dirty="0"/>
              <a:t>better</a:t>
            </a:r>
            <a:r>
              <a:rPr lang="zh-CN" altLang="en-US" dirty="0"/>
              <a:t> </a:t>
            </a:r>
            <a:r>
              <a:rPr lang="en-US" altLang="zh-CN" dirty="0"/>
              <a:t>than</a:t>
            </a:r>
            <a:r>
              <a:rPr lang="zh-CN" altLang="en-US" dirty="0"/>
              <a:t> </a:t>
            </a:r>
            <a:r>
              <a:rPr lang="en-US" altLang="zh-CN" dirty="0"/>
              <a:t>boosting</a:t>
            </a:r>
            <a:r>
              <a:rPr lang="zh-CN" altLang="en-US" dirty="0"/>
              <a:t> </a:t>
            </a:r>
            <a:r>
              <a:rPr lang="en-US" altLang="zh-CN" dirty="0"/>
              <a:t>if</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have</a:t>
            </a:r>
            <a:r>
              <a:rPr lang="zh-CN" altLang="en-US" dirty="0"/>
              <a:t> </a:t>
            </a:r>
            <a:r>
              <a:rPr lang="en-US" altLang="zh-CN" dirty="0"/>
              <a:t>a</a:t>
            </a:r>
            <a:r>
              <a:rPr lang="zh-CN" altLang="en-US" dirty="0"/>
              <a:t> </a:t>
            </a:r>
            <a:r>
              <a:rPr lang="en-US" altLang="zh-CN" dirty="0"/>
              <a:t>high</a:t>
            </a:r>
            <a:r>
              <a:rPr lang="zh-CN" altLang="en-US" dirty="0"/>
              <a:t> </a:t>
            </a:r>
            <a:r>
              <a:rPr lang="en-US" altLang="zh-CN" dirty="0"/>
              <a:t>bias</a:t>
            </a:r>
            <a:r>
              <a:rPr lang="zh-CN" altLang="en-US" dirty="0"/>
              <a:t> </a:t>
            </a:r>
            <a:r>
              <a:rPr lang="en-US" altLang="zh-CN" dirty="0"/>
              <a:t>and</a:t>
            </a:r>
            <a:r>
              <a:rPr lang="zh-CN" altLang="en-US" dirty="0"/>
              <a:t> </a:t>
            </a:r>
            <a:r>
              <a:rPr lang="en-US" altLang="zh-CN" dirty="0"/>
              <a:t>only</a:t>
            </a:r>
            <a:r>
              <a:rPr lang="zh-CN" altLang="en-US" dirty="0"/>
              <a:t> </a:t>
            </a:r>
            <a:r>
              <a:rPr lang="en-US" altLang="zh-CN" dirty="0"/>
              <a:t>want</a:t>
            </a:r>
            <a:r>
              <a:rPr lang="zh-CN" altLang="en-US" dirty="0"/>
              <a:t> </a:t>
            </a:r>
            <a:r>
              <a:rPr lang="en-US" altLang="zh-CN" dirty="0"/>
              <a:t>to</a:t>
            </a:r>
            <a:r>
              <a:rPr lang="zh-CN" altLang="en-US" dirty="0"/>
              <a:t> </a:t>
            </a:r>
            <a:r>
              <a:rPr lang="en-US" altLang="zh-CN" dirty="0"/>
              <a:t>reduce</a:t>
            </a:r>
            <a:r>
              <a:rPr lang="zh-CN" altLang="en-US" dirty="0"/>
              <a:t> </a:t>
            </a:r>
            <a:r>
              <a:rPr lang="en-US" altLang="zh-CN" dirty="0"/>
              <a:t>variance</a:t>
            </a:r>
          </a:p>
          <a:p>
            <a:pPr marL="914400" lvl="1" indent="-514350"/>
            <a:r>
              <a:rPr lang="en-US" altLang="zh-CN" dirty="0"/>
              <a:t>Boosting: Higher</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models.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Non-linear decision boundaries</a:t>
            </a:r>
            <a:endParaRPr lang="en-US"/>
          </a:p>
        </p:txBody>
      </p:sp>
      <p:sp>
        <p:nvSpPr>
          <p:cNvPr id="73" name="TextBox 72"/>
          <p:cNvSpPr txBox="1"/>
          <p:nvPr>
            <p:custDataLst>
              <p:tags r:id="rId1"/>
            </p:custDataLst>
          </p:nvPr>
        </p:nvSpPr>
        <p:spPr>
          <a:xfrm>
            <a:off x="3929881" y="2460923"/>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1</a:t>
            </a:r>
          </a:p>
        </p:txBody>
      </p:sp>
      <p:sp>
        <p:nvSpPr>
          <p:cNvPr id="74" name="TextBox 73"/>
          <p:cNvSpPr txBox="1"/>
          <p:nvPr>
            <p:custDataLst>
              <p:tags r:id="rId2"/>
            </p:custDataLst>
          </p:nvPr>
        </p:nvSpPr>
        <p:spPr>
          <a:xfrm>
            <a:off x="2517364" y="1198634"/>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2</a:t>
            </a:r>
          </a:p>
        </p:txBody>
      </p:sp>
      <p:cxnSp>
        <p:nvCxnSpPr>
          <p:cNvPr id="75" name="Straight Arrow Connector 74"/>
          <p:cNvCxnSpPr/>
          <p:nvPr>
            <p:custDataLst>
              <p:tags r:id="rId3"/>
            </p:custDataLst>
          </p:nvPr>
        </p:nvCxnSpPr>
        <p:spPr>
          <a:xfrm flipV="1">
            <a:off x="2860690" y="1508494"/>
            <a:ext cx="0" cy="211913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custDataLst>
              <p:tags r:id="rId4"/>
            </p:custDataLst>
          </p:nvPr>
        </p:nvCxnSpPr>
        <p:spPr>
          <a:xfrm>
            <a:off x="1826895" y="2604851"/>
            <a:ext cx="20186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custDataLst>
                  <p:tags r:id="rId5"/>
                </p:custDataLst>
              </p:nvPr>
            </p:nvSpPr>
            <p:spPr>
              <a:xfrm>
                <a:off x="4317415" y="3018028"/>
                <a:ext cx="6043880" cy="461665"/>
              </a:xfrm>
              <a:prstGeom prst="rect">
                <a:avLst/>
              </a:prstGeom>
              <a:noFill/>
            </p:spPr>
            <p:txBody>
              <a:bodyPr wrap="square" rtlCol="0">
                <a:spAutoFit/>
              </a:bodyPr>
              <a:lstStyle/>
              <a:p>
                <a:r>
                  <a:rPr lang="en-US" sz="2400" dirty="0">
                    <a:solidFill>
                      <a:prstClr val="black"/>
                    </a:solidFill>
                    <a:latin typeface="Calibri" panose="020F0702030404030204"/>
                  </a:rPr>
                  <a:t>Predict “</a:t>
                </a:r>
                <a:r>
                  <a:rPr lang="en-US" altLang="zh-CN" sz="2400" dirty="0">
                    <a:solidFill>
                      <a:prstClr val="black"/>
                    </a:solidFill>
                    <a:latin typeface="Cambria Math" panose="02040503050406030204" pitchFamily="18" charset="0"/>
                  </a:rPr>
                  <a:t>𝑦=1</a:t>
                </a:r>
                <a:r>
                  <a:rPr lang="en-US" sz="2400" dirty="0">
                    <a:solidFill>
                      <a:prstClr val="black"/>
                    </a:solidFill>
                    <a:latin typeface="Calibri" panose="020F0702030404030204"/>
                  </a:rPr>
                  <a:t>“ if  </a:t>
                </a:r>
                <a14:m>
                  <m:oMath xmlns:m="http://schemas.openxmlformats.org/officeDocument/2006/math">
                    <m:r>
                      <a:rPr lang="en-US" altLang="zh-CN" sz="2400" b="0" i="1" smtClean="0">
                        <a:latin typeface="Cambria Math" panose="02040503050406030204" pitchFamily="18" charset="0"/>
                      </a:rPr>
                      <m:t>−1+</m:t>
                    </m:r>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e>
                      <m:sup>
                        <m:r>
                          <a:rPr lang="en-US" altLang="zh-CN" sz="2400" i="1">
                            <a:latin typeface="Cambria Math" panose="02040503050406030204" pitchFamily="18" charset="0"/>
                          </a:rPr>
                          <m:t>2</m:t>
                        </m:r>
                      </m:sup>
                    </m:sSup>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a14:m>
                <a:r>
                  <a:rPr lang="en-US" sz="2400" dirty="0">
                    <a:solidFill>
                      <a:prstClr val="black"/>
                    </a:solidFill>
                    <a:latin typeface="Calibri" panose="020F0702030404030204"/>
                  </a:rPr>
                  <a:t> </a:t>
                </a:r>
              </a:p>
            </p:txBody>
          </p:sp>
        </mc:Choice>
        <mc:Fallback xmlns="">
          <p:sp>
            <p:nvSpPr>
              <p:cNvPr id="79" name="TextBox 78"/>
              <p:cNvSpPr txBox="1">
                <a:spLocks noRot="1" noChangeAspect="1" noMove="1" noResize="1" noEditPoints="1" noAdjustHandles="1" noChangeArrowheads="1" noChangeShapeType="1" noTextEdit="1"/>
              </p:cNvSpPr>
              <p:nvPr>
                <p:custDataLst>
                  <p:tags r:id="rId48"/>
                </p:custDataLst>
              </p:nvPr>
            </p:nvSpPr>
            <p:spPr>
              <a:xfrm>
                <a:off x="4317415" y="3018028"/>
                <a:ext cx="6043880" cy="461665"/>
              </a:xfrm>
              <a:prstGeom prst="rect">
                <a:avLst/>
              </a:prstGeom>
              <a:blipFill rotWithShape="1">
                <a:blip r:embed="rId49"/>
                <a:stretch>
                  <a:fillRect l="-1" t="-110" b="114"/>
                </a:stretch>
              </a:blipFill>
            </p:spPr>
            <p:txBody>
              <a:bodyPr/>
              <a:lstStyle/>
              <a:p>
                <a:r>
                  <a:rPr lang="en-US" altLang="en-US">
                    <a:noFill/>
                  </a:rPr>
                  <a:t> </a:t>
                </a:r>
              </a:p>
            </p:txBody>
          </p:sp>
        </mc:Fallback>
      </mc:AlternateContent>
      <p:sp>
        <p:nvSpPr>
          <p:cNvPr id="83" name="TextBox 82"/>
          <p:cNvSpPr txBox="1"/>
          <p:nvPr>
            <p:custDataLst>
              <p:tags r:id="rId6"/>
            </p:custDataLst>
          </p:nvPr>
        </p:nvSpPr>
        <p:spPr>
          <a:xfrm>
            <a:off x="4067405" y="5060753"/>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1</a:t>
            </a:r>
          </a:p>
        </p:txBody>
      </p:sp>
      <p:sp>
        <p:nvSpPr>
          <p:cNvPr id="84" name="TextBox 83"/>
          <p:cNvSpPr txBox="1"/>
          <p:nvPr>
            <p:custDataLst>
              <p:tags r:id="rId7"/>
            </p:custDataLst>
          </p:nvPr>
        </p:nvSpPr>
        <p:spPr>
          <a:xfrm>
            <a:off x="2796210" y="4159121"/>
            <a:ext cx="241668" cy="253234"/>
          </a:xfrm>
          <a:prstGeom prst="rect">
            <a:avLst/>
          </a:prstGeom>
          <a:noFill/>
          <a:ln w="19050">
            <a:noFill/>
          </a:ln>
        </p:spPr>
        <p:txBody>
          <a:bodyPr wrap="none" rtlCol="0">
            <a:spAutoFit/>
          </a:bodyPr>
          <a:lstStyle/>
          <a:p>
            <a:r>
              <a:rPr lang="en-US" sz="2000" dirty="0">
                <a:solidFill>
                  <a:prstClr val="black"/>
                </a:solidFill>
                <a:latin typeface="Calibri" panose="020F0702030404030204"/>
              </a:rPr>
              <a:t>x</a:t>
            </a:r>
            <a:r>
              <a:rPr lang="en-US" sz="2000" baseline="-25000" dirty="0">
                <a:solidFill>
                  <a:prstClr val="black"/>
                </a:solidFill>
                <a:latin typeface="Calibri" panose="020F0702030404030204"/>
              </a:rPr>
              <a:t>2</a:t>
            </a:r>
          </a:p>
        </p:txBody>
      </p:sp>
      <p:cxnSp>
        <p:nvCxnSpPr>
          <p:cNvPr id="85" name="Straight Arrow Connector 84"/>
          <p:cNvCxnSpPr/>
          <p:nvPr>
            <p:custDataLst>
              <p:tags r:id="rId8"/>
            </p:custDataLst>
          </p:nvPr>
        </p:nvCxnSpPr>
        <p:spPr>
          <a:xfrm flipV="1">
            <a:off x="3211069" y="4328838"/>
            <a:ext cx="9432" cy="16869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custDataLst>
              <p:tags r:id="rId9"/>
            </p:custDataLst>
          </p:nvPr>
        </p:nvCxnSpPr>
        <p:spPr>
          <a:xfrm>
            <a:off x="2385863" y="5158539"/>
            <a:ext cx="172865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898304" y="1658598"/>
            <a:ext cx="1814029" cy="1829875"/>
            <a:chOff x="812855" y="1212320"/>
            <a:chExt cx="1814029" cy="1829875"/>
          </a:xfrm>
        </p:grpSpPr>
        <p:sp>
          <p:nvSpPr>
            <p:cNvPr id="89" name="Oval 88"/>
            <p:cNvSpPr/>
            <p:nvPr>
              <p:custDataLst>
                <p:tags r:id="rId23"/>
              </p:custDataLst>
            </p:nvPr>
          </p:nvSpPr>
          <p:spPr>
            <a:xfrm>
              <a:off x="1366477" y="231930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0" name="Oval 89"/>
            <p:cNvSpPr/>
            <p:nvPr>
              <p:custDataLst>
                <p:tags r:id="rId24"/>
              </p:custDataLst>
            </p:nvPr>
          </p:nvSpPr>
          <p:spPr>
            <a:xfrm>
              <a:off x="1597322" y="237620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1" name="Oval 90"/>
            <p:cNvSpPr/>
            <p:nvPr>
              <p:custDataLst>
                <p:tags r:id="rId25"/>
              </p:custDataLst>
            </p:nvPr>
          </p:nvSpPr>
          <p:spPr>
            <a:xfrm>
              <a:off x="1538039" y="214762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2" name="Oval 91"/>
            <p:cNvSpPr/>
            <p:nvPr>
              <p:custDataLst>
                <p:tags r:id="rId26"/>
              </p:custDataLst>
            </p:nvPr>
          </p:nvSpPr>
          <p:spPr>
            <a:xfrm>
              <a:off x="1387791" y="182393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3" name="Oval 92"/>
            <p:cNvSpPr/>
            <p:nvPr>
              <p:custDataLst>
                <p:tags r:id="rId27"/>
              </p:custDataLst>
            </p:nvPr>
          </p:nvSpPr>
          <p:spPr>
            <a:xfrm>
              <a:off x="1704237" y="179114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4" name="Oval 93"/>
            <p:cNvSpPr/>
            <p:nvPr>
              <p:custDataLst>
                <p:tags r:id="rId28"/>
              </p:custDataLst>
            </p:nvPr>
          </p:nvSpPr>
          <p:spPr>
            <a:xfrm>
              <a:off x="1531490" y="192751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5" name="Oval 94"/>
            <p:cNvSpPr/>
            <p:nvPr>
              <p:custDataLst>
                <p:tags r:id="rId29"/>
              </p:custDataLst>
            </p:nvPr>
          </p:nvSpPr>
          <p:spPr>
            <a:xfrm>
              <a:off x="1295400" y="206462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6" name="Oval 95"/>
            <p:cNvSpPr/>
            <p:nvPr>
              <p:custDataLst>
                <p:tags r:id="rId30"/>
              </p:custDataLst>
            </p:nvPr>
          </p:nvSpPr>
          <p:spPr>
            <a:xfrm>
              <a:off x="1580767" y="168385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7" name="Cross 96"/>
            <p:cNvSpPr/>
            <p:nvPr>
              <p:custDataLst>
                <p:tags r:id="rId31"/>
              </p:custDataLst>
            </p:nvPr>
          </p:nvSpPr>
          <p:spPr>
            <a:xfrm rot="2734294">
              <a:off x="2472981" y="22371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8" name="Cross 97"/>
            <p:cNvSpPr/>
            <p:nvPr>
              <p:custDataLst>
                <p:tags r:id="rId32"/>
              </p:custDataLst>
            </p:nvPr>
          </p:nvSpPr>
          <p:spPr>
            <a:xfrm rot="2734294">
              <a:off x="1120341" y="264673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99" name="Cross 98"/>
            <p:cNvSpPr/>
            <p:nvPr>
              <p:custDataLst>
                <p:tags r:id="rId33"/>
              </p:custDataLst>
            </p:nvPr>
          </p:nvSpPr>
          <p:spPr>
            <a:xfrm rot="2734294">
              <a:off x="1452062" y="284100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0" name="Cross 99"/>
            <p:cNvSpPr/>
            <p:nvPr>
              <p:custDataLst>
                <p:tags r:id="rId34"/>
              </p:custDataLst>
            </p:nvPr>
          </p:nvSpPr>
          <p:spPr>
            <a:xfrm rot="2734294">
              <a:off x="2271958" y="267063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1" name="Cross 100"/>
            <p:cNvSpPr/>
            <p:nvPr>
              <p:custDataLst>
                <p:tags r:id="rId35"/>
              </p:custDataLst>
            </p:nvPr>
          </p:nvSpPr>
          <p:spPr>
            <a:xfrm rot="2734294">
              <a:off x="1853770" y="288828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2" name="Cross 101"/>
            <p:cNvSpPr/>
            <p:nvPr>
              <p:custDataLst>
                <p:tags r:id="rId36"/>
              </p:custDataLst>
            </p:nvPr>
          </p:nvSpPr>
          <p:spPr>
            <a:xfrm rot="2734294">
              <a:off x="812855" y="231907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3" name="Oval 102"/>
            <p:cNvSpPr/>
            <p:nvPr>
              <p:custDataLst>
                <p:tags r:id="rId37"/>
              </p:custDataLst>
            </p:nvPr>
          </p:nvSpPr>
          <p:spPr>
            <a:xfrm>
              <a:off x="1848800" y="207090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4" name="Oval 103"/>
            <p:cNvSpPr/>
            <p:nvPr>
              <p:custDataLst>
                <p:tags r:id="rId38"/>
              </p:custDataLst>
            </p:nvPr>
          </p:nvSpPr>
          <p:spPr>
            <a:xfrm>
              <a:off x="2045415" y="222434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5" name="Oval 104"/>
            <p:cNvSpPr/>
            <p:nvPr>
              <p:custDataLst>
                <p:tags r:id="rId39"/>
              </p:custDataLst>
            </p:nvPr>
          </p:nvSpPr>
          <p:spPr>
            <a:xfrm>
              <a:off x="2026623" y="188211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6" name="Oval 105"/>
            <p:cNvSpPr/>
            <p:nvPr>
              <p:custDataLst>
                <p:tags r:id="rId40"/>
              </p:custDataLst>
            </p:nvPr>
          </p:nvSpPr>
          <p:spPr>
            <a:xfrm>
              <a:off x="1848801" y="24281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7" name="Cross 106"/>
            <p:cNvSpPr/>
            <p:nvPr>
              <p:custDataLst>
                <p:tags r:id="rId41"/>
              </p:custDataLst>
            </p:nvPr>
          </p:nvSpPr>
          <p:spPr>
            <a:xfrm rot="2734294">
              <a:off x="2472982" y="1734874"/>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8" name="Cross 107"/>
            <p:cNvSpPr/>
            <p:nvPr>
              <p:custDataLst>
                <p:tags r:id="rId42"/>
              </p:custDataLst>
            </p:nvPr>
          </p:nvSpPr>
          <p:spPr>
            <a:xfrm rot="2734294">
              <a:off x="2292182" y="14108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09" name="Cross 108"/>
            <p:cNvSpPr/>
            <p:nvPr>
              <p:custDataLst>
                <p:tags r:id="rId43"/>
              </p:custDataLst>
            </p:nvPr>
          </p:nvSpPr>
          <p:spPr>
            <a:xfrm rot="2734294">
              <a:off x="1902299"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10" name="Cross 109"/>
            <p:cNvSpPr/>
            <p:nvPr>
              <p:custDataLst>
                <p:tags r:id="rId44"/>
              </p:custDataLst>
            </p:nvPr>
          </p:nvSpPr>
          <p:spPr>
            <a:xfrm rot="2734294">
              <a:off x="1433225"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11" name="Cross 110"/>
            <p:cNvSpPr/>
            <p:nvPr>
              <p:custDataLst>
                <p:tags r:id="rId45"/>
              </p:custDataLst>
            </p:nvPr>
          </p:nvSpPr>
          <p:spPr>
            <a:xfrm rot="2734294">
              <a:off x="1019788" y="1354717"/>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sp>
          <p:nvSpPr>
            <p:cNvPr id="112" name="Cross 111"/>
            <p:cNvSpPr/>
            <p:nvPr>
              <p:custDataLst>
                <p:tags r:id="rId46"/>
              </p:custDataLst>
            </p:nvPr>
          </p:nvSpPr>
          <p:spPr>
            <a:xfrm rot="2734294">
              <a:off x="816315" y="1790525"/>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702030404030204"/>
              </a:endParaRPr>
            </a:p>
          </p:txBody>
        </p:sp>
      </p:grpSp>
      <p:sp>
        <p:nvSpPr>
          <p:cNvPr id="113" name="TextBox 112"/>
          <p:cNvSpPr txBox="1"/>
          <p:nvPr>
            <p:custDataLst>
              <p:tags r:id="rId10"/>
            </p:custDataLst>
          </p:nvPr>
        </p:nvSpPr>
        <p:spPr>
          <a:xfrm>
            <a:off x="3284303" y="2588579"/>
            <a:ext cx="274273" cy="261610"/>
          </a:xfrm>
          <a:prstGeom prst="rect">
            <a:avLst/>
          </a:prstGeom>
          <a:noFill/>
          <a:ln w="19050">
            <a:noFill/>
          </a:ln>
        </p:spPr>
        <p:txBody>
          <a:bodyPr wrap="square" rtlCol="0">
            <a:spAutoFit/>
          </a:bodyPr>
          <a:lstStyle/>
          <a:p>
            <a:r>
              <a:rPr lang="en-US" sz="1100" dirty="0">
                <a:solidFill>
                  <a:prstClr val="black"/>
                </a:solidFill>
                <a:latin typeface="Calibri" panose="020F0702030404030204"/>
              </a:rPr>
              <a:t>1</a:t>
            </a:r>
            <a:endParaRPr lang="en-US" sz="1100" baseline="-25000" dirty="0">
              <a:solidFill>
                <a:prstClr val="black"/>
              </a:solidFill>
              <a:latin typeface="Calibri" panose="020F0702030404030204"/>
            </a:endParaRPr>
          </a:p>
        </p:txBody>
      </p:sp>
      <p:cxnSp>
        <p:nvCxnSpPr>
          <p:cNvPr id="114" name="Straight Arrow Connector 113"/>
          <p:cNvCxnSpPr/>
          <p:nvPr>
            <p:custDataLst>
              <p:tags r:id="rId11"/>
            </p:custDataLst>
          </p:nvPr>
        </p:nvCxnSpPr>
        <p:spPr>
          <a:xfrm rot="16200000">
            <a:off x="3370033" y="259671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custDataLst>
              <p:tags r:id="rId12"/>
            </p:custDataLst>
          </p:nvPr>
        </p:nvCxnSpPr>
        <p:spPr>
          <a:xfrm rot="16200000">
            <a:off x="2234326" y="259860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p:cNvSpPr txBox="1"/>
          <p:nvPr>
            <p:custDataLst>
              <p:tags r:id="rId13"/>
            </p:custDataLst>
          </p:nvPr>
        </p:nvSpPr>
        <p:spPr>
          <a:xfrm>
            <a:off x="2135059" y="2605129"/>
            <a:ext cx="408823" cy="261610"/>
          </a:xfrm>
          <a:prstGeom prst="rect">
            <a:avLst/>
          </a:prstGeom>
          <a:noFill/>
          <a:ln w="19050">
            <a:noFill/>
          </a:ln>
        </p:spPr>
        <p:txBody>
          <a:bodyPr wrap="square" rtlCol="0">
            <a:spAutoFit/>
          </a:bodyPr>
          <a:lstStyle/>
          <a:p>
            <a:r>
              <a:rPr lang="en-US" sz="1100" dirty="0">
                <a:solidFill>
                  <a:prstClr val="black"/>
                </a:solidFill>
                <a:latin typeface="Calibri" panose="020F0702030404030204"/>
              </a:rPr>
              <a:t>-1</a:t>
            </a:r>
            <a:endParaRPr lang="en-US" sz="1100" baseline="-25000" dirty="0">
              <a:solidFill>
                <a:prstClr val="black"/>
              </a:solidFill>
              <a:latin typeface="Calibri" panose="020F0702030404030204"/>
            </a:endParaRPr>
          </a:p>
        </p:txBody>
      </p:sp>
      <p:sp>
        <p:nvSpPr>
          <p:cNvPr id="117" name="TextBox 116"/>
          <p:cNvSpPr txBox="1"/>
          <p:nvPr>
            <p:custDataLst>
              <p:tags r:id="rId14"/>
            </p:custDataLst>
          </p:nvPr>
        </p:nvSpPr>
        <p:spPr>
          <a:xfrm>
            <a:off x="2581626" y="3028661"/>
            <a:ext cx="408823" cy="261610"/>
          </a:xfrm>
          <a:prstGeom prst="rect">
            <a:avLst/>
          </a:prstGeom>
          <a:noFill/>
          <a:ln w="19050">
            <a:noFill/>
          </a:ln>
        </p:spPr>
        <p:txBody>
          <a:bodyPr wrap="square" rtlCol="0">
            <a:spAutoFit/>
          </a:bodyPr>
          <a:lstStyle/>
          <a:p>
            <a:r>
              <a:rPr lang="en-US" sz="1100" dirty="0">
                <a:solidFill>
                  <a:prstClr val="black"/>
                </a:solidFill>
                <a:latin typeface="Calibri" panose="020F0702030404030204"/>
              </a:rPr>
              <a:t>-1</a:t>
            </a:r>
            <a:endParaRPr lang="en-US" sz="1100" baseline="-25000" dirty="0">
              <a:solidFill>
                <a:prstClr val="black"/>
              </a:solidFill>
              <a:latin typeface="Calibri" panose="020F0702030404030204"/>
            </a:endParaRPr>
          </a:p>
        </p:txBody>
      </p:sp>
      <p:cxnSp>
        <p:nvCxnSpPr>
          <p:cNvPr id="118" name="Straight Arrow Connector 117"/>
          <p:cNvCxnSpPr/>
          <p:nvPr>
            <p:custDataLst>
              <p:tags r:id="rId15"/>
            </p:custDataLst>
          </p:nvPr>
        </p:nvCxnSpPr>
        <p:spPr>
          <a:xfrm>
            <a:off x="2816783" y="3137871"/>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custDataLst>
              <p:tags r:id="rId16"/>
            </p:custDataLst>
          </p:nvPr>
        </p:nvCxnSpPr>
        <p:spPr>
          <a:xfrm>
            <a:off x="2816783" y="2038061"/>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p:cNvSpPr txBox="1"/>
          <p:nvPr>
            <p:custDataLst>
              <p:tags r:id="rId17"/>
            </p:custDataLst>
          </p:nvPr>
        </p:nvSpPr>
        <p:spPr>
          <a:xfrm>
            <a:off x="2607680" y="1908696"/>
            <a:ext cx="274273" cy="261610"/>
          </a:xfrm>
          <a:prstGeom prst="rect">
            <a:avLst/>
          </a:prstGeom>
          <a:noFill/>
          <a:ln w="19050">
            <a:noFill/>
          </a:ln>
        </p:spPr>
        <p:txBody>
          <a:bodyPr wrap="square" rtlCol="0">
            <a:spAutoFit/>
          </a:bodyPr>
          <a:lstStyle/>
          <a:p>
            <a:r>
              <a:rPr lang="en-US" sz="1100" dirty="0">
                <a:solidFill>
                  <a:prstClr val="black"/>
                </a:solidFill>
                <a:latin typeface="Calibri" panose="020F0702030404030204"/>
              </a:rPr>
              <a:t>1</a:t>
            </a:r>
            <a:endParaRPr lang="en-US" sz="1100" baseline="-25000" dirty="0">
              <a:solidFill>
                <a:prstClr val="black"/>
              </a:solidFill>
              <a:latin typeface="Calibri" panose="020F0702030404030204"/>
            </a:endParaRPr>
          </a:p>
        </p:txBody>
      </p:sp>
      <p:sp>
        <p:nvSpPr>
          <p:cNvPr id="121" name="TextBox 120"/>
          <p:cNvSpPr txBox="1"/>
          <p:nvPr>
            <p:custDataLst>
              <p:tags r:id="rId18"/>
            </p:custDataLst>
          </p:nvPr>
        </p:nvSpPr>
        <p:spPr>
          <a:xfrm>
            <a:off x="3196656" y="3491504"/>
            <a:ext cx="5410200" cy="461665"/>
          </a:xfrm>
          <a:prstGeom prst="rect">
            <a:avLst/>
          </a:prstGeom>
          <a:noFill/>
        </p:spPr>
        <p:txBody>
          <a:bodyPr wrap="square" rtlCol="0">
            <a:spAutoFit/>
          </a:bodyPr>
          <a:lstStyle/>
          <a:p>
            <a:pPr lvl="1"/>
            <a:r>
              <a:rPr lang="en-US" sz="2000" dirty="0">
                <a:solidFill>
                  <a:prstClr val="black"/>
                </a:solidFill>
                <a:latin typeface="Calibri" panose="020F0702030404030204"/>
              </a:rPr>
              <a:t>	</a:t>
            </a:r>
            <a:r>
              <a:rPr lang="en-US" sz="1800" dirty="0">
                <a:solidFill>
                  <a:prstClr val="black"/>
                </a:solidFill>
                <a:latin typeface="Calibri" panose="020F0702030404030204"/>
              </a:rPr>
              <a:t>    </a:t>
            </a:r>
            <a:r>
              <a:rPr lang="en-US" sz="2400" dirty="0">
                <a:solidFill>
                  <a:prstClr val="black"/>
                </a:solidFill>
                <a:latin typeface="Calibri" panose="020F0702030404030204"/>
              </a:rPr>
              <a:t>Predict “</a:t>
            </a:r>
            <a:r>
              <a:rPr lang="en-US" altLang="zh-CN" sz="2400" dirty="0">
                <a:solidFill>
                  <a:prstClr val="black"/>
                </a:solidFill>
                <a:latin typeface="Cambria Math" panose="02040503050406030204" pitchFamily="18" charset="0"/>
              </a:rPr>
              <a:t>𝑦=0</a:t>
            </a:r>
            <a:r>
              <a:rPr lang="en-US" sz="2400" dirty="0">
                <a:solidFill>
                  <a:prstClr val="black"/>
                </a:solidFill>
                <a:latin typeface="Calibri" panose="020F0702030404030204"/>
              </a:rPr>
              <a:t>” otherwise</a:t>
            </a:r>
          </a:p>
        </p:txBody>
      </p:sp>
      <p:sp>
        <p:nvSpPr>
          <p:cNvPr id="4" name="Oval 3"/>
          <p:cNvSpPr/>
          <p:nvPr>
            <p:custDataLst>
              <p:tags r:id="rId19"/>
            </p:custDataLst>
          </p:nvPr>
        </p:nvSpPr>
        <p:spPr>
          <a:xfrm>
            <a:off x="2267251" y="2039887"/>
            <a:ext cx="1169585" cy="112235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p:nvPr>
            <p:custDataLst>
              <p:tags r:id="rId20"/>
            </p:custDataLst>
          </p:nvPr>
        </p:nvSpPr>
        <p:spPr>
          <a:xfrm>
            <a:off x="2433104" y="4876152"/>
            <a:ext cx="1492354" cy="798737"/>
          </a:xfrm>
          <a:custGeom>
            <a:avLst/>
            <a:gdLst>
              <a:gd name="connsiteX0" fmla="*/ 508028 w 1492354"/>
              <a:gd name="connsiteY0" fmla="*/ 107357 h 798737"/>
              <a:gd name="connsiteX1" fmla="*/ 1370389 w 1492354"/>
              <a:gd name="connsiteY1" fmla="*/ 25582 h 798737"/>
              <a:gd name="connsiteX2" fmla="*/ 1429862 w 1492354"/>
              <a:gd name="connsiteY2" fmla="*/ 456762 h 798737"/>
              <a:gd name="connsiteX3" fmla="*/ 835130 w 1492354"/>
              <a:gd name="connsiteY3" fmla="*/ 798733 h 798737"/>
              <a:gd name="connsiteX4" fmla="*/ 924340 w 1492354"/>
              <a:gd name="connsiteY4" fmla="*/ 464196 h 798737"/>
              <a:gd name="connsiteX5" fmla="*/ 552632 w 1492354"/>
              <a:gd name="connsiteY5" fmla="*/ 404723 h 798737"/>
              <a:gd name="connsiteX6" fmla="*/ 307306 w 1492354"/>
              <a:gd name="connsiteY6" fmla="*/ 679787 h 798737"/>
              <a:gd name="connsiteX7" fmla="*/ 2506 w 1492354"/>
              <a:gd name="connsiteY7" fmla="*/ 583143 h 798737"/>
              <a:gd name="connsiteX8" fmla="*/ 508028 w 1492354"/>
              <a:gd name="connsiteY8" fmla="*/ 107357 h 7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354" h="798737">
                <a:moveTo>
                  <a:pt x="508028" y="107357"/>
                </a:moveTo>
                <a:cubicBezTo>
                  <a:pt x="736008" y="14430"/>
                  <a:pt x="1216750" y="-32652"/>
                  <a:pt x="1370389" y="25582"/>
                </a:cubicBezTo>
                <a:cubicBezTo>
                  <a:pt x="1524028" y="83816"/>
                  <a:pt x="1519072" y="327903"/>
                  <a:pt x="1429862" y="456762"/>
                </a:cubicBezTo>
                <a:cubicBezTo>
                  <a:pt x="1340652" y="585621"/>
                  <a:pt x="919384" y="797494"/>
                  <a:pt x="835130" y="798733"/>
                </a:cubicBezTo>
                <a:cubicBezTo>
                  <a:pt x="750876" y="799972"/>
                  <a:pt x="971423" y="529864"/>
                  <a:pt x="924340" y="464196"/>
                </a:cubicBezTo>
                <a:cubicBezTo>
                  <a:pt x="877257" y="398528"/>
                  <a:pt x="655471" y="368791"/>
                  <a:pt x="552632" y="404723"/>
                </a:cubicBezTo>
                <a:cubicBezTo>
                  <a:pt x="449793" y="440655"/>
                  <a:pt x="398994" y="650050"/>
                  <a:pt x="307306" y="679787"/>
                </a:cubicBezTo>
                <a:cubicBezTo>
                  <a:pt x="215618" y="709524"/>
                  <a:pt x="-27230" y="678548"/>
                  <a:pt x="2506" y="583143"/>
                </a:cubicBezTo>
                <a:cubicBezTo>
                  <a:pt x="32242" y="487738"/>
                  <a:pt x="280048" y="200284"/>
                  <a:pt x="508028" y="1073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Rectangle 3"/>
              <p:cNvSpPr/>
              <p:nvPr>
                <p:custDataLst>
                  <p:tags r:id="rId21"/>
                </p:custDataLst>
              </p:nvPr>
            </p:nvSpPr>
            <p:spPr>
              <a:xfrm>
                <a:off x="4276000" y="1773538"/>
                <a:ext cx="6250657" cy="8309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m:rPr>
                          <m:nor/>
                        </m:rPr>
                        <a:rPr lang="zh-CN" altLang="en-US" sz="2400" dirty="0">
                          <a:latin typeface="Cambria Math" panose="02040503050406030204" pitchFamily="18" charset="0"/>
                        </a:rPr>
                        <m:t> </m:t>
                      </m:r>
                      <m:r>
                        <m:rPr>
                          <m:nor/>
                        </m:rPr>
                        <a:rPr lang="en-US" altLang="zh-CN" sz="2400" dirty="0">
                          <a:latin typeface="Cambria Math" panose="02040503050406030204" pitchFamily="18" charset="0"/>
                        </a:rPr>
                        <m:t>= </m:t>
                      </m:r>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3</m:t>
                              </m:r>
                            </m:sub>
                          </m:sSub>
                          <m:sSup>
                            <m:sSupPr>
                              <m:ctrlPr>
                                <a:rPr lang="en-US" altLang="zh-CN" sz="2400" i="1" smtClean="0">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4</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e>
                            <m:sup>
                              <m:r>
                                <a:rPr lang="en-US" altLang="zh-CN" sz="2400" i="1">
                                  <a:latin typeface="Cambria Math" panose="02040503050406030204" pitchFamily="18" charset="0"/>
                                </a:rPr>
                                <m:t>2</m:t>
                              </m:r>
                            </m:sup>
                          </m:sSup>
                        </m:e>
                      </m:d>
                    </m:oMath>
                  </m:oMathPara>
                </a14:m>
                <a:endParaRPr lang="en-US" altLang="zh-CN" sz="2400" i="1" dirty="0"/>
              </a:p>
              <a:p>
                <a:r>
                  <a:rPr lang="en-US" altLang="zh-CN" sz="2400" dirty="0">
                    <a:latin typeface="+mj-lt"/>
                  </a:rPr>
                  <a:t>- </a:t>
                </a:r>
                <a:r>
                  <a:rPr lang="en-US" altLang="zh-CN" sz="2000" dirty="0">
                    <a:latin typeface="+mj-lt"/>
                  </a:rPr>
                  <a:t>Choose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b="0" i="1" smtClean="0">
                        <a:latin typeface="Cambria Math" panose="02040503050406030204" pitchFamily="18" charset="0"/>
                      </a:rPr>
                      <m:t>=−1,</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b="0" i="0"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=1,</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=1</m:t>
                    </m:r>
                  </m:oMath>
                </a14:m>
                <a:endParaRPr lang="en-US" altLang="zh-CN" sz="2400" dirty="0">
                  <a:latin typeface="+mj-lt"/>
                </a:endParaRPr>
              </a:p>
            </p:txBody>
          </p:sp>
        </mc:Choice>
        <mc:Fallback xmlns="">
          <p:sp>
            <p:nvSpPr>
              <p:cNvPr id="5" name="Rectangle 3"/>
              <p:cNvSpPr>
                <a:spLocks noRot="1" noChangeAspect="1" noMove="1" noResize="1" noEditPoints="1" noAdjustHandles="1" noChangeArrowheads="1" noChangeShapeType="1" noTextEdit="1"/>
              </p:cNvSpPr>
              <p:nvPr>
                <p:custDataLst>
                  <p:tags r:id="rId50"/>
                </p:custDataLst>
              </p:nvPr>
            </p:nvSpPr>
            <p:spPr>
              <a:xfrm>
                <a:off x="4276000" y="1773538"/>
                <a:ext cx="6250657" cy="830997"/>
              </a:xfrm>
              <a:prstGeom prst="rect">
                <a:avLst/>
              </a:prstGeom>
              <a:blipFill rotWithShape="1">
                <a:blip r:embed="rId51"/>
                <a:stretch>
                  <a:fillRect l="-9" t="-74" r="4" b="4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custDataLst>
                  <p:tags r:id="rId22"/>
                </p:custDataLst>
              </p:nvPr>
            </p:nvSpPr>
            <p:spPr>
              <a:xfrm>
                <a:off x="4481316" y="4831211"/>
                <a:ext cx="5499897" cy="829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m:rPr>
                          <m:nor/>
                        </m:rPr>
                        <a:rPr lang="zh-CN" altLang="en-US" sz="2400" dirty="0">
                          <a:latin typeface="Cambria Math" panose="02040503050406030204" pitchFamily="18" charset="0"/>
                        </a:rPr>
                        <m:t> </m:t>
                      </m:r>
                      <m:r>
                        <m:rPr>
                          <m:nor/>
                        </m:rPr>
                        <a:rPr lang="en-US" altLang="zh-CN" sz="2400" dirty="0">
                          <a:latin typeface="Cambria Math" panose="02040503050406030204" pitchFamily="18" charset="0"/>
                        </a:rPr>
                        <m:t>= </m:t>
                      </m:r>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3</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4</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e>
                            <m:sup>
                              <m:r>
                                <a:rPr lang="en-US" altLang="zh-CN" sz="2400" i="1">
                                  <a:latin typeface="Cambria Math" panose="02040503050406030204" pitchFamily="18" charset="0"/>
                                </a:rPr>
                                <m:t>2</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5</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i="1">
                                  <a:latin typeface="Cambria Math" panose="02040503050406030204" pitchFamily="18" charset="0"/>
                                </a:rPr>
                                <m:t>2</m:t>
                              </m:r>
                            </m:sup>
                          </m:sSup>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6</m:t>
                              </m:r>
                            </m:sub>
                          </m:sSub>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b="0" i="1" smtClean="0">
                                  <a:latin typeface="Cambria Math" panose="02040503050406030204" pitchFamily="18" charset="0"/>
                                </a:rPr>
                                <m:t>3</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e>
                      </m:d>
                    </m:oMath>
                  </m:oMathPara>
                </a14:m>
                <a:endParaRPr lang="zh-CN" altLang="en-US" dirty="0"/>
              </a:p>
            </p:txBody>
          </p:sp>
        </mc:Choice>
        <mc:Fallback xmlns="">
          <p:sp>
            <p:nvSpPr>
              <p:cNvPr id="7" name="Rectangle 6"/>
              <p:cNvSpPr>
                <a:spLocks noRot="1" noChangeAspect="1" noMove="1" noResize="1" noEditPoints="1" noAdjustHandles="1" noChangeArrowheads="1" noChangeShapeType="1" noTextEdit="1"/>
              </p:cNvSpPr>
              <p:nvPr>
                <p:custDataLst>
                  <p:tags r:id="rId52"/>
                </p:custDataLst>
              </p:nvPr>
            </p:nvSpPr>
            <p:spPr>
              <a:xfrm>
                <a:off x="4481316" y="4831211"/>
                <a:ext cx="5499897" cy="829907"/>
              </a:xfrm>
              <a:prstGeom prst="rect">
                <a:avLst/>
              </a:prstGeom>
              <a:blipFill rotWithShape="1">
                <a:blip r:embed="rId53"/>
                <a:stretch>
                  <a:fillRect l="-2" t="-16" r="5" b="1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P spid="84" grpId="0"/>
      <p:bldP spid="121" grpId="0"/>
      <p:bldP spid="4" grpId="0" bldLvl="0" animBg="1"/>
      <p:bldP spid="6" grpId="0" bldLvl="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a:t>
            </a:r>
            <a:r>
              <a:rPr>
                <a:solidFill>
                  <a:schemeClr val="bg1">
                    <a:lumMod val="85000"/>
                  </a:schemeClr>
                </a:solidFill>
                <a:sym typeface="+mn-ea"/>
              </a:rPr>
              <a:t>Classification</a:t>
            </a:r>
            <a:endParaRPr lang="en-US" altLang="zh-CN">
              <a:solidFill>
                <a:schemeClr val="bg1">
                  <a:lumMod val="85000"/>
                </a:schemeClr>
              </a:solidFill>
            </a:endParaRPr>
          </a:p>
          <a:p>
            <a:r>
              <a:rPr>
                <a:solidFill>
                  <a:schemeClr val="bg1">
                    <a:lumMod val="85000"/>
                  </a:schemeClr>
                </a:solidFill>
                <a:sym typeface="+mn-ea"/>
              </a:rPr>
              <a:t> </a:t>
            </a:r>
            <a:r>
              <a:rPr>
                <a:sym typeface="+mn-ea"/>
              </a:rPr>
              <a:t>Cost function and gradient</a:t>
            </a:r>
            <a:endParaRPr lang="en-US" altLang="zh-CN"/>
          </a:p>
          <a:p>
            <a:r>
              <a:rPr>
                <a:solidFill>
                  <a:schemeClr val="bg1">
                    <a:lumMod val="85000"/>
                  </a:schemeClr>
                </a:solidFill>
                <a:sym typeface="+mn-ea"/>
              </a:rPr>
              <a:t> Multi-class</a:t>
            </a:r>
            <a:endParaRPr lang="en-US" altLang="zh-CN" dirty="0">
              <a:solidFill>
                <a:schemeClr val="bg1">
                  <a:lumMod val="85000"/>
                </a:schemeClr>
              </a:solidFill>
            </a:endParaRPr>
          </a:p>
          <a:p>
            <a:r>
              <a:rPr>
                <a:solidFill>
                  <a:schemeClr val="bg1">
                    <a:lumMod val="85000"/>
                  </a:schemeClr>
                </a:solidFill>
                <a:sym typeface="+mn-ea"/>
              </a:rPr>
              <a:t> Regularization</a:t>
            </a:r>
            <a:endParaRPr lang="en-US" altLang="zh-CN" dirty="0">
              <a:solidFill>
                <a:schemeClr val="bg1">
                  <a:lumMod val="85000"/>
                </a:schemeClr>
              </a:solidFill>
            </a:endParaRPr>
          </a:p>
          <a:p>
            <a:endParaRPr lang="en-US" altLang="zh-CN" dirty="0">
              <a:solidFill>
                <a:schemeClr val="bg1">
                  <a:lumMod val="8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Cost function</a:t>
            </a:r>
            <a:endParaRPr lang="en-US"/>
          </a:p>
        </p:txBody>
      </p:sp>
      <mc:AlternateContent xmlns:mc="http://schemas.openxmlformats.org/markup-compatibility/2006" xmlns:a14="http://schemas.microsoft.com/office/drawing/2010/main">
        <mc:Choice Requires="a14">
          <p:sp>
            <p:nvSpPr>
              <p:cNvPr id="12" name="TextBox 11"/>
              <p:cNvSpPr txBox="1"/>
              <p:nvPr>
                <p:custDataLst>
                  <p:tags r:id="rId1"/>
                </p:custDataLst>
              </p:nvPr>
            </p:nvSpPr>
            <p:spPr>
              <a:xfrm>
                <a:off x="2057400" y="1447769"/>
                <a:ext cx="7655052" cy="516295"/>
              </a:xfrm>
              <a:prstGeom prst="rect">
                <a:avLst/>
              </a:prstGeom>
              <a:noFill/>
            </p:spPr>
            <p:txBody>
              <a:bodyPr wrap="square" rtlCol="0">
                <a:spAutoFit/>
              </a:bodyPr>
              <a:lstStyle/>
              <a:p>
                <a:r>
                  <a:rPr lang="en-US" sz="2400" dirty="0"/>
                  <a:t>Training set:</a:t>
                </a:r>
                <a14:m>
                  <m:oMath xmlns:m="http://schemas.openxmlformats.org/officeDocument/2006/math">
                    <m:d>
                      <m:dPr>
                        <m:begChr m:val="{"/>
                        <m:endChr m:val="}"/>
                        <m:ctrlPr>
                          <a:rPr lang="en-US" altLang="zh-CN" sz="2400" i="1" smtClean="0">
                            <a:latin typeface="Cambria Math" panose="02040503050406030204" pitchFamily="18" charset="0"/>
                          </a:rPr>
                        </m:ctrlPr>
                      </m:dPr>
                      <m:e>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1</m:t>
                                    </m:r>
                                  </m:e>
                                </m:d>
                              </m:sup>
                            </m:sSup>
                            <m:r>
                              <m:rPr>
                                <m:nor/>
                              </m:rPr>
                              <a:rPr lang="en-US" altLang="zh-CN" sz="2400" dirty="0">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1</m:t>
                                    </m:r>
                                  </m:e>
                                </m:d>
                              </m:sup>
                            </m:sSup>
                          </m:e>
                        </m:d>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2</m:t>
                                    </m:r>
                                  </m:e>
                                </m:d>
                              </m:sup>
                            </m:sSup>
                            <m:r>
                              <m:rPr>
                                <m:nor/>
                              </m:rPr>
                              <a:rPr lang="en-US" altLang="zh-CN" sz="2400" dirty="0">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2</m:t>
                                    </m:r>
                                  </m:e>
                                </m:d>
                              </m:sup>
                            </m:sSup>
                          </m:e>
                        </m:d>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𝑚</m:t>
                                    </m:r>
                                  </m:e>
                                </m:d>
                              </m:sup>
                            </m:sSup>
                            <m:r>
                              <m:rPr>
                                <m:nor/>
                              </m:rPr>
                              <a:rPr lang="en-US" altLang="zh-CN" sz="2400" dirty="0">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𝑚</m:t>
                                    </m:r>
                                  </m:e>
                                </m:d>
                              </m:sup>
                            </m:sSup>
                          </m:e>
                        </m:d>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custDataLst>
                  <p:tags r:id="rId8"/>
                </p:custDataLst>
              </p:nvPr>
            </p:nvSpPr>
            <p:spPr>
              <a:xfrm>
                <a:off x="2057400" y="1447769"/>
                <a:ext cx="7655052" cy="516295"/>
              </a:xfrm>
              <a:prstGeom prst="rect">
                <a:avLst/>
              </a:prstGeom>
              <a:blipFill rotWithShape="1">
                <a:blip r:embed="rId9"/>
                <a:stretch>
                  <a:fillRect t="-117" r="2" b="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custDataLst>
                  <p:tags r:id="rId2"/>
                </p:custDataLst>
              </p:nvPr>
            </p:nvSpPr>
            <p:spPr>
              <a:xfrm>
                <a:off x="2079434" y="5248752"/>
                <a:ext cx="5638800" cy="461665"/>
              </a:xfrm>
              <a:prstGeom prst="rect">
                <a:avLst/>
              </a:prstGeom>
              <a:noFill/>
            </p:spPr>
            <p:txBody>
              <a:bodyPr wrap="square" rtlCol="0">
                <a:spAutoFit/>
              </a:bodyPr>
              <a:lstStyle/>
              <a:p>
                <a:r>
                  <a:rPr lang="en-US" sz="2400" dirty="0"/>
                  <a:t>How to choose parameters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oMath>
                </a14:m>
                <a:r>
                  <a:rPr lang="en-US" sz="2400" dirty="0"/>
                  <a:t>?</a:t>
                </a:r>
              </a:p>
            </p:txBody>
          </p:sp>
        </mc:Choice>
        <mc:Fallback xmlns="">
          <p:sp>
            <p:nvSpPr>
              <p:cNvPr id="14" name="TextBox 13"/>
              <p:cNvSpPr txBox="1">
                <a:spLocks noRot="1" noChangeAspect="1" noMove="1" noResize="1" noEditPoints="1" noAdjustHandles="1" noChangeArrowheads="1" noChangeShapeType="1" noTextEdit="1"/>
              </p:cNvSpPr>
              <p:nvPr>
                <p:custDataLst>
                  <p:tags r:id="rId10"/>
                </p:custDataLst>
              </p:nvPr>
            </p:nvSpPr>
            <p:spPr>
              <a:xfrm>
                <a:off x="2079434" y="5248752"/>
                <a:ext cx="5638800" cy="461665"/>
              </a:xfrm>
              <a:prstGeom prst="rect">
                <a:avLst/>
              </a:prstGeom>
              <a:blipFill rotWithShape="1">
                <a:blip r:embed="rId11"/>
                <a:stretch>
                  <a:fillRect l="-8" t="-103" r="8" b="108"/>
                </a:stretch>
              </a:blipFill>
            </p:spPr>
            <p:txBody>
              <a:bodyPr/>
              <a:lstStyle/>
              <a:p>
                <a:r>
                  <a:rPr lang="en-US" altLang="en-US">
                    <a:noFill/>
                  </a:rPr>
                  <a:t> </a:t>
                </a:r>
              </a:p>
            </p:txBody>
          </p:sp>
        </mc:Fallback>
      </mc:AlternateContent>
      <p:sp>
        <p:nvSpPr>
          <p:cNvPr id="17" name="TextBox 16"/>
          <p:cNvSpPr txBox="1"/>
          <p:nvPr>
            <p:custDataLst>
              <p:tags r:id="rId3"/>
            </p:custDataLst>
          </p:nvPr>
        </p:nvSpPr>
        <p:spPr>
          <a:xfrm>
            <a:off x="2057400" y="2668233"/>
            <a:ext cx="3352800" cy="461665"/>
          </a:xfrm>
          <a:prstGeom prst="rect">
            <a:avLst/>
          </a:prstGeom>
          <a:noFill/>
        </p:spPr>
        <p:txBody>
          <a:bodyPr wrap="square" rtlCol="0">
            <a:spAutoFit/>
          </a:bodyPr>
          <a:lstStyle/>
          <a:p>
            <a:r>
              <a:rPr lang="en-US" sz="2400" dirty="0"/>
              <a:t>m examples</a:t>
            </a:r>
          </a:p>
        </p:txBody>
      </p:sp>
      <mc:AlternateContent xmlns:mc="http://schemas.openxmlformats.org/markup-compatibility/2006" xmlns:a14="http://schemas.microsoft.com/office/drawing/2010/main">
        <mc:Choice Requires="a14">
          <p:sp>
            <p:nvSpPr>
              <p:cNvPr id="4" name="Rectangle 2"/>
              <p:cNvSpPr/>
              <p:nvPr>
                <p:custDataLst>
                  <p:tags r:id="rId4"/>
                </p:custDataLst>
              </p:nvPr>
            </p:nvSpPr>
            <p:spPr>
              <a:xfrm>
                <a:off x="4010843" y="2363316"/>
                <a:ext cx="1399357"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f>
                            <m:fPr>
                              <m:type m:val="noBa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num>
                            <m:den>
                              <m:eqArr>
                                <m:eqArrPr>
                                  <m:ctrlPr>
                                    <a:rPr lang="en-US" altLang="zh-CN" sz="2400" i="1">
                                      <a:latin typeface="Cambria Math" panose="02040503050406030204" pitchFamily="18" charset="0"/>
                                      <a:ea typeface="Cambria Math" panose="02040503050406030204" pitchFamily="18" charset="0"/>
                                    </a:rPr>
                                  </m:ctrlPr>
                                </m:eqArrP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1</m:t>
                                      </m:r>
                                    </m:sub>
                                  </m:sSub>
                                </m:e>
                                <m:e>
                                  <m:r>
                                    <a:rPr lang="en-US" altLang="zh-CN" sz="2400" b="0" i="1">
                                      <a:latin typeface="Cambria Math" panose="02040503050406030204" pitchFamily="18" charset="0"/>
                                      <a:ea typeface="Cambria Math" panose="02040503050406030204" pitchFamily="18" charset="0"/>
                                    </a:rPr>
                                    <m:t>…</m:t>
                                  </m:r>
                                </m:e>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𝑛</m:t>
                                      </m:r>
                                    </m:sub>
                                  </m:sSub>
                                </m:e>
                              </m:eqArr>
                            </m:den>
                          </m:f>
                        </m:e>
                      </m:d>
                    </m:oMath>
                  </m:oMathPara>
                </a14:m>
                <a:endParaRPr lang="zh-CN" altLang="en-US" dirty="0"/>
              </a:p>
            </p:txBody>
          </p:sp>
        </mc:Choice>
        <mc:Fallback xmlns="">
          <p:sp>
            <p:nvSpPr>
              <p:cNvPr id="4" name="Rectangle 2"/>
              <p:cNvSpPr>
                <a:spLocks noRot="1" noChangeAspect="1" noMove="1" noResize="1" noEditPoints="1" noAdjustHandles="1" noChangeArrowheads="1" noChangeShapeType="1" noTextEdit="1"/>
              </p:cNvSpPr>
              <p:nvPr>
                <p:custDataLst>
                  <p:tags r:id="rId12"/>
                </p:custDataLst>
              </p:nvPr>
            </p:nvSpPr>
            <p:spPr>
              <a:xfrm>
                <a:off x="4010843" y="2363316"/>
                <a:ext cx="1399357" cy="1452962"/>
              </a:xfrm>
              <a:prstGeom prst="rect">
                <a:avLst/>
              </a:prstGeom>
              <a:blipFill rotWithShape="1">
                <a:blip r:embed="rId13"/>
                <a:stretch>
                  <a:fillRect l="-13" t="-33" b="3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3"/>
              <p:cNvSpPr txBox="1"/>
              <p:nvPr>
                <p:custDataLst>
                  <p:tags r:id="rId5"/>
                </p:custDataLst>
              </p:nvPr>
            </p:nvSpPr>
            <p:spPr>
              <a:xfrm>
                <a:off x="6248568" y="2591086"/>
                <a:ext cx="218059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0,1</m:t>
                          </m:r>
                        </m:e>
                      </m:d>
                    </m:oMath>
                  </m:oMathPara>
                </a14:m>
                <a:endParaRPr lang="en-US" altLang="zh-CN" sz="2400" b="0" i="1" dirty="0">
                  <a:latin typeface="Cambria Math" panose="02040503050406030204" pitchFamily="18" charset="0"/>
                  <a:ea typeface="Cambria Math" panose="02040503050406030204" pitchFamily="18" charset="0"/>
                  <a:cs typeface="Cambria Math" panose="02040503050406030204" pitchFamily="18" charset="0"/>
                </a:endParaRPr>
              </a:p>
            </p:txBody>
          </p:sp>
        </mc:Choice>
        <mc:Fallback xmlns="">
          <p:sp>
            <p:nvSpPr>
              <p:cNvPr id="5" name="TextBox 3"/>
              <p:cNvSpPr txBox="1">
                <a:spLocks noRot="1" noChangeAspect="1" noMove="1" noResize="1" noEditPoints="1" noAdjustHandles="1" noChangeArrowheads="1" noChangeShapeType="1" noTextEdit="1"/>
              </p:cNvSpPr>
              <p:nvPr>
                <p:custDataLst>
                  <p:tags r:id="rId14"/>
                </p:custDataLst>
              </p:nvPr>
            </p:nvSpPr>
            <p:spPr>
              <a:xfrm>
                <a:off x="6248568" y="2591086"/>
                <a:ext cx="2180590" cy="368935"/>
              </a:xfrm>
              <a:prstGeom prst="rect">
                <a:avLst/>
              </a:prstGeom>
              <a:blipFill rotWithShape="1">
                <a:blip r:embed="rId15"/>
                <a:stretch>
                  <a:fillRect l="-8" t="-78" r="-3050" b="7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custDataLst>
                  <p:tags r:id="rId6"/>
                </p:custDataLst>
              </p:nvPr>
            </p:nvSpPr>
            <p:spPr>
              <a:xfrm>
                <a:off x="2079434" y="3987410"/>
                <a:ext cx="3175998" cy="953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custDataLst>
                  <p:tags r:id="rId16"/>
                </p:custDataLst>
              </p:nvPr>
            </p:nvSpPr>
            <p:spPr>
              <a:xfrm>
                <a:off x="2079434" y="3987410"/>
                <a:ext cx="3175998" cy="953403"/>
              </a:xfrm>
              <a:prstGeom prst="rect">
                <a:avLst/>
              </a:prstGeom>
              <a:blipFill rotWithShape="1">
                <a:blip r:embed="rId17"/>
                <a:stretch>
                  <a:fillRect l="-14" t="-26" r="5" b="54"/>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 function</a:t>
            </a:r>
          </a:p>
        </p:txBody>
      </p:sp>
      <mc:AlternateContent xmlns:mc="http://schemas.openxmlformats.org/markup-compatibility/2006" xmlns:a14="http://schemas.microsoft.com/office/drawing/2010/main">
        <mc:Choice Requires="a14">
          <p:sp>
            <p:nvSpPr>
              <p:cNvPr id="22" name="TextBox 21"/>
              <p:cNvSpPr txBox="1"/>
              <p:nvPr>
                <p:custDataLst>
                  <p:tags r:id="rId1"/>
                </p:custDataLst>
              </p:nvPr>
            </p:nvSpPr>
            <p:spPr>
              <a:xfrm>
                <a:off x="2133854" y="1600179"/>
                <a:ext cx="8057261" cy="615874"/>
              </a:xfrm>
              <a:prstGeom prst="rect">
                <a:avLst/>
              </a:prstGeom>
              <a:noFill/>
            </p:spPr>
            <p:txBody>
              <a:bodyPr wrap="square" rtlCol="0">
                <a:spAutoFit/>
              </a:bodyPr>
              <a:lstStyle/>
              <a:p>
                <a:r>
                  <a:rPr lang="en-US" sz="2400" dirty="0"/>
                  <a:t>Linear regression:</a:t>
                </a:r>
                <a14:m>
                  <m:oMath xmlns:m="http://schemas.openxmlformats.org/officeDocument/2006/math">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smtClean="0">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oMath>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custDataLst>
                  <p:tags r:id="rId16"/>
                </p:custDataLst>
              </p:nvPr>
            </p:nvSpPr>
            <p:spPr>
              <a:xfrm>
                <a:off x="2133854" y="1600179"/>
                <a:ext cx="8057261" cy="615874"/>
              </a:xfrm>
              <a:prstGeom prst="rect">
                <a:avLst/>
              </a:prstGeom>
              <a:blipFill rotWithShape="1">
                <a:blip r:embed="rId17"/>
                <a:stretch>
                  <a:fillRect l="-3" t="-100" b="87"/>
                </a:stretch>
              </a:blipFill>
            </p:spPr>
            <p:txBody>
              <a:bodyPr/>
              <a:lstStyle/>
              <a:p>
                <a:r>
                  <a:rPr lang="en-US" altLang="en-US">
                    <a:noFill/>
                  </a:rPr>
                  <a:t> </a:t>
                </a:r>
              </a:p>
            </p:txBody>
          </p:sp>
        </mc:Fallback>
      </mc:AlternateContent>
      <p:cxnSp>
        <p:nvCxnSpPr>
          <p:cNvPr id="25" name="Straight Connector 24"/>
          <p:cNvCxnSpPr/>
          <p:nvPr>
            <p:custDataLst>
              <p:tags r:id="rId2"/>
            </p:custDataLst>
          </p:nvPr>
        </p:nvCxnSpPr>
        <p:spPr>
          <a:xfrm flipV="1">
            <a:off x="2467076" y="3561969"/>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3"/>
            </p:custDataLst>
          </p:nvPr>
        </p:nvCxnSpPr>
        <p:spPr>
          <a:xfrm>
            <a:off x="2238476" y="5490210"/>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610076" y="5587365"/>
            <a:ext cx="153619" cy="260604"/>
          </a:xfrm>
          <a:prstGeom prst="rect">
            <a:avLst/>
          </a:prstGeom>
        </p:spPr>
      </p:pic>
      <p:pic>
        <p:nvPicPr>
          <p:cNvPr id="28" name="Picture 27"/>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010936" y="3790571"/>
            <a:ext cx="427939" cy="245059"/>
          </a:xfrm>
          <a:prstGeom prst="rect">
            <a:avLst/>
          </a:prstGeom>
        </p:spPr>
      </p:pic>
      <p:sp>
        <p:nvSpPr>
          <p:cNvPr id="29" name="TextBox 28"/>
          <p:cNvSpPr txBox="1"/>
          <p:nvPr>
            <p:custDataLst>
              <p:tags r:id="rId6"/>
            </p:custDataLst>
          </p:nvPr>
        </p:nvSpPr>
        <p:spPr>
          <a:xfrm>
            <a:off x="3152876" y="3485769"/>
            <a:ext cx="2110092" cy="400110"/>
          </a:xfrm>
          <a:prstGeom prst="rect">
            <a:avLst/>
          </a:prstGeom>
          <a:noFill/>
        </p:spPr>
        <p:txBody>
          <a:bodyPr wrap="square" rtlCol="0">
            <a:spAutoFit/>
          </a:bodyPr>
          <a:lstStyle/>
          <a:p>
            <a:r>
              <a:rPr lang="en-US" sz="2000" dirty="0"/>
              <a:t>“non-convex”</a:t>
            </a:r>
          </a:p>
        </p:txBody>
      </p:sp>
      <p:cxnSp>
        <p:nvCxnSpPr>
          <p:cNvPr id="30" name="Straight Connector 29"/>
          <p:cNvCxnSpPr/>
          <p:nvPr>
            <p:custDataLst>
              <p:tags r:id="rId7"/>
            </p:custDataLst>
          </p:nvPr>
        </p:nvCxnSpPr>
        <p:spPr>
          <a:xfrm flipV="1">
            <a:off x="6810476" y="3561969"/>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8"/>
            </p:custDataLst>
          </p:nvPr>
        </p:nvCxnSpPr>
        <p:spPr>
          <a:xfrm>
            <a:off x="6581876" y="5490210"/>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7953476" y="5587365"/>
            <a:ext cx="153619" cy="260604"/>
          </a:xfrm>
          <a:prstGeom prst="rect">
            <a:avLst/>
          </a:prstGeom>
        </p:spPr>
      </p:pic>
      <p:pic>
        <p:nvPicPr>
          <p:cNvPr id="33" name="Picture 32"/>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9354336" y="3790571"/>
            <a:ext cx="427939" cy="245059"/>
          </a:xfrm>
          <a:prstGeom prst="rect">
            <a:avLst/>
          </a:prstGeom>
        </p:spPr>
      </p:pic>
      <p:sp>
        <p:nvSpPr>
          <p:cNvPr id="34" name="TextBox 33"/>
          <p:cNvSpPr txBox="1"/>
          <p:nvPr>
            <p:custDataLst>
              <p:tags r:id="rId11"/>
            </p:custDataLst>
          </p:nvPr>
        </p:nvSpPr>
        <p:spPr>
          <a:xfrm>
            <a:off x="7648676" y="3485769"/>
            <a:ext cx="1307275" cy="400110"/>
          </a:xfrm>
          <a:prstGeom prst="rect">
            <a:avLst/>
          </a:prstGeom>
          <a:noFill/>
        </p:spPr>
        <p:txBody>
          <a:bodyPr wrap="square" rtlCol="0">
            <a:spAutoFit/>
          </a:bodyPr>
          <a:lstStyle/>
          <a:p>
            <a:r>
              <a:rPr lang="en-US" sz="2000" dirty="0"/>
              <a:t>“convex”</a:t>
            </a:r>
          </a:p>
        </p:txBody>
      </p:sp>
      <p:sp>
        <p:nvSpPr>
          <p:cNvPr id="4" name="Freeform 3"/>
          <p:cNvSpPr/>
          <p:nvPr>
            <p:custDataLst>
              <p:tags r:id="rId12"/>
            </p:custDataLst>
          </p:nvPr>
        </p:nvSpPr>
        <p:spPr>
          <a:xfrm>
            <a:off x="2672952" y="4020108"/>
            <a:ext cx="2761540" cy="1123446"/>
          </a:xfrm>
          <a:custGeom>
            <a:avLst/>
            <a:gdLst>
              <a:gd name="connsiteX0" fmla="*/ 2241 w 2761540"/>
              <a:gd name="connsiteY0" fmla="*/ 0 h 1123446"/>
              <a:gd name="connsiteX1" fmla="*/ 31978 w 2761540"/>
              <a:gd name="connsiteY1" fmla="*/ 267629 h 1123446"/>
              <a:gd name="connsiteX2" fmla="*/ 225265 w 2761540"/>
              <a:gd name="connsiteY2" fmla="*/ 349404 h 1123446"/>
              <a:gd name="connsiteX3" fmla="*/ 411119 w 2761540"/>
              <a:gd name="connsiteY3" fmla="*/ 208156 h 1123446"/>
              <a:gd name="connsiteX4" fmla="*/ 604407 w 2761540"/>
              <a:gd name="connsiteY4" fmla="*/ 490653 h 1123446"/>
              <a:gd name="connsiteX5" fmla="*/ 790261 w 2761540"/>
              <a:gd name="connsiteY5" fmla="*/ 386575 h 1123446"/>
              <a:gd name="connsiteX6" fmla="*/ 990983 w 2761540"/>
              <a:gd name="connsiteY6" fmla="*/ 765717 h 1123446"/>
              <a:gd name="connsiteX7" fmla="*/ 1236309 w 2761540"/>
              <a:gd name="connsiteY7" fmla="*/ 579863 h 1123446"/>
              <a:gd name="connsiteX8" fmla="*/ 1466768 w 2761540"/>
              <a:gd name="connsiteY8" fmla="*/ 1122556 h 1123446"/>
              <a:gd name="connsiteX9" fmla="*/ 1764134 w 2761540"/>
              <a:gd name="connsiteY9" fmla="*/ 713678 h 1123446"/>
              <a:gd name="connsiteX10" fmla="*/ 1957422 w 2761540"/>
              <a:gd name="connsiteY10" fmla="*/ 959004 h 1123446"/>
              <a:gd name="connsiteX11" fmla="*/ 2128407 w 2761540"/>
              <a:gd name="connsiteY11" fmla="*/ 512956 h 1123446"/>
              <a:gd name="connsiteX12" fmla="*/ 2358865 w 2761540"/>
              <a:gd name="connsiteY12" fmla="*/ 661639 h 1123446"/>
              <a:gd name="connsiteX13" fmla="*/ 2552153 w 2761540"/>
              <a:gd name="connsiteY13" fmla="*/ 237892 h 1123446"/>
              <a:gd name="connsiteX14" fmla="*/ 2738007 w 2761540"/>
              <a:gd name="connsiteY14" fmla="*/ 312234 h 1123446"/>
              <a:gd name="connsiteX15" fmla="*/ 2752875 w 2761540"/>
              <a:gd name="connsiteY15" fmla="*/ 327102 h 11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1540" h="1123446">
                <a:moveTo>
                  <a:pt x="2241" y="0"/>
                </a:moveTo>
                <a:cubicBezTo>
                  <a:pt x="-1476" y="104697"/>
                  <a:pt x="-5193" y="209395"/>
                  <a:pt x="31978" y="267629"/>
                </a:cubicBezTo>
                <a:cubicBezTo>
                  <a:pt x="69149" y="325863"/>
                  <a:pt x="162075" y="359316"/>
                  <a:pt x="225265" y="349404"/>
                </a:cubicBezTo>
                <a:cubicBezTo>
                  <a:pt x="288455" y="339492"/>
                  <a:pt x="347929" y="184615"/>
                  <a:pt x="411119" y="208156"/>
                </a:cubicBezTo>
                <a:cubicBezTo>
                  <a:pt x="474309" y="231697"/>
                  <a:pt x="541217" y="460916"/>
                  <a:pt x="604407" y="490653"/>
                </a:cubicBezTo>
                <a:cubicBezTo>
                  <a:pt x="667597" y="520390"/>
                  <a:pt x="725832" y="340731"/>
                  <a:pt x="790261" y="386575"/>
                </a:cubicBezTo>
                <a:cubicBezTo>
                  <a:pt x="854690" y="432419"/>
                  <a:pt x="916642" y="733502"/>
                  <a:pt x="990983" y="765717"/>
                </a:cubicBezTo>
                <a:cubicBezTo>
                  <a:pt x="1065324" y="797932"/>
                  <a:pt x="1157012" y="520390"/>
                  <a:pt x="1236309" y="579863"/>
                </a:cubicBezTo>
                <a:cubicBezTo>
                  <a:pt x="1315607" y="639336"/>
                  <a:pt x="1378797" y="1100253"/>
                  <a:pt x="1466768" y="1122556"/>
                </a:cubicBezTo>
                <a:cubicBezTo>
                  <a:pt x="1554739" y="1144859"/>
                  <a:pt x="1682358" y="740937"/>
                  <a:pt x="1764134" y="713678"/>
                </a:cubicBezTo>
                <a:cubicBezTo>
                  <a:pt x="1845910" y="686419"/>
                  <a:pt x="1896710" y="992458"/>
                  <a:pt x="1957422" y="959004"/>
                </a:cubicBezTo>
                <a:cubicBezTo>
                  <a:pt x="2018134" y="925550"/>
                  <a:pt x="2061500" y="562517"/>
                  <a:pt x="2128407" y="512956"/>
                </a:cubicBezTo>
                <a:cubicBezTo>
                  <a:pt x="2195314" y="463395"/>
                  <a:pt x="2288241" y="707483"/>
                  <a:pt x="2358865" y="661639"/>
                </a:cubicBezTo>
                <a:cubicBezTo>
                  <a:pt x="2429489" y="615795"/>
                  <a:pt x="2488963" y="296126"/>
                  <a:pt x="2552153" y="237892"/>
                </a:cubicBezTo>
                <a:cubicBezTo>
                  <a:pt x="2615343" y="179658"/>
                  <a:pt x="2704553" y="297366"/>
                  <a:pt x="2738007" y="312234"/>
                </a:cubicBezTo>
                <a:cubicBezTo>
                  <a:pt x="2771461" y="327102"/>
                  <a:pt x="2762168" y="327102"/>
                  <a:pt x="2752875" y="3271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4"/>
          <p:cNvSpPr/>
          <p:nvPr>
            <p:custDataLst>
              <p:tags r:id="rId13"/>
            </p:custDataLst>
          </p:nvPr>
        </p:nvSpPr>
        <p:spPr>
          <a:xfrm>
            <a:off x="7068774" y="4161356"/>
            <a:ext cx="2564780" cy="1085440"/>
          </a:xfrm>
          <a:custGeom>
            <a:avLst/>
            <a:gdLst>
              <a:gd name="connsiteX0" fmla="*/ 0 w 2564780"/>
              <a:gd name="connsiteY0" fmla="*/ 37171 h 1085440"/>
              <a:gd name="connsiteX1" fmla="*/ 1338146 w 2564780"/>
              <a:gd name="connsiteY1" fmla="*/ 1085386 h 1085440"/>
              <a:gd name="connsiteX2" fmla="*/ 2564780 w 2564780"/>
              <a:gd name="connsiteY2" fmla="*/ 0 h 1085440"/>
              <a:gd name="connsiteX3" fmla="*/ 2564780 w 2564780"/>
              <a:gd name="connsiteY3" fmla="*/ 0 h 1085440"/>
            </a:gdLst>
            <a:ahLst/>
            <a:cxnLst>
              <a:cxn ang="0">
                <a:pos x="connsiteX0" y="connsiteY0"/>
              </a:cxn>
              <a:cxn ang="0">
                <a:pos x="connsiteX1" y="connsiteY1"/>
              </a:cxn>
              <a:cxn ang="0">
                <a:pos x="connsiteX2" y="connsiteY2"/>
              </a:cxn>
              <a:cxn ang="0">
                <a:pos x="connsiteX3" y="connsiteY3"/>
              </a:cxn>
            </a:cxnLst>
            <a:rect l="l" t="t" r="r" b="b"/>
            <a:pathLst>
              <a:path w="2564780" h="1085440">
                <a:moveTo>
                  <a:pt x="0" y="37171"/>
                </a:moveTo>
                <a:cubicBezTo>
                  <a:pt x="455341" y="564376"/>
                  <a:pt x="910683" y="1091581"/>
                  <a:pt x="1338146" y="1085386"/>
                </a:cubicBezTo>
                <a:cubicBezTo>
                  <a:pt x="1765609" y="1079191"/>
                  <a:pt x="2564780" y="0"/>
                  <a:pt x="2564780" y="0"/>
                </a:cubicBezTo>
                <a:lnTo>
                  <a:pt x="256478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Box 5"/>
              <p:cNvSpPr txBox="1"/>
              <p:nvPr>
                <p:custDataLst>
                  <p:tags r:id="rId14"/>
                </p:custDataLst>
              </p:nvPr>
            </p:nvSpPr>
            <p:spPr>
              <a:xfrm>
                <a:off x="2202826" y="2363869"/>
                <a:ext cx="558845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𝐶𝑜𝑠𝑡</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custDataLst>
                  <p:tags r:id="rId20"/>
                </p:custDataLst>
              </p:nvPr>
            </p:nvSpPr>
            <p:spPr>
              <a:xfrm>
                <a:off x="2202826" y="2363869"/>
                <a:ext cx="5588453" cy="691471"/>
              </a:xfrm>
              <a:prstGeom prst="rect">
                <a:avLst/>
              </a:prstGeom>
              <a:blipFill rotWithShape="1">
                <a:blip r:embed="rId21"/>
                <a:stretch>
                  <a:fillRect t="-58" r="8" b="5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4"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Logistic regression cost function</a:t>
            </a:r>
            <a:endParaRPr lang="en-US"/>
          </a:p>
        </p:txBody>
      </p:sp>
      <p:cxnSp>
        <p:nvCxnSpPr>
          <p:cNvPr id="39" name="Straight Connector 38"/>
          <p:cNvCxnSpPr/>
          <p:nvPr>
            <p:custDataLst>
              <p:tags r:id="rId1"/>
            </p:custDataLst>
          </p:nvPr>
        </p:nvCxnSpPr>
        <p:spPr>
          <a:xfrm flipH="1" flipV="1">
            <a:off x="2293436" y="3046967"/>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custDataLst>
              <p:tags r:id="rId2"/>
            </p:custDataLst>
          </p:nvPr>
        </p:nvCxnSpPr>
        <p:spPr>
          <a:xfrm>
            <a:off x="2064836" y="4975207"/>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84036" y="5041577"/>
            <a:ext cx="814730" cy="367589"/>
          </a:xfrm>
          <a:prstGeom prst="rect">
            <a:avLst/>
          </a:prstGeom>
        </p:spPr>
      </p:pic>
      <p:sp>
        <p:nvSpPr>
          <p:cNvPr id="42" name="TextBox 41"/>
          <p:cNvSpPr txBox="1"/>
          <p:nvPr>
            <p:custDataLst>
              <p:tags r:id="rId4"/>
            </p:custDataLst>
          </p:nvPr>
        </p:nvSpPr>
        <p:spPr>
          <a:xfrm>
            <a:off x="2941173" y="2737701"/>
            <a:ext cx="1371563" cy="461665"/>
          </a:xfrm>
          <a:prstGeom prst="rect">
            <a:avLst/>
          </a:prstGeom>
          <a:noFill/>
        </p:spPr>
        <p:txBody>
          <a:bodyPr wrap="square" rtlCol="0">
            <a:spAutoFit/>
          </a:bodyPr>
          <a:lstStyle/>
          <a:p>
            <a:r>
              <a:rPr lang="en-US" sz="2400" dirty="0"/>
              <a:t>If y = 1</a:t>
            </a:r>
          </a:p>
        </p:txBody>
      </p:sp>
      <p:cxnSp>
        <p:nvCxnSpPr>
          <p:cNvPr id="43" name="Straight Connector 42"/>
          <p:cNvCxnSpPr/>
          <p:nvPr>
            <p:custDataLst>
              <p:tags r:id="rId5"/>
            </p:custDataLst>
          </p:nvPr>
        </p:nvCxnSpPr>
        <p:spPr>
          <a:xfrm>
            <a:off x="4884236" y="4875766"/>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custDataLst>
              <p:tags r:id="rId6"/>
            </p:custDataLst>
          </p:nvPr>
        </p:nvSpPr>
        <p:spPr>
          <a:xfrm>
            <a:off x="4731836" y="5051916"/>
            <a:ext cx="381000" cy="369332"/>
          </a:xfrm>
          <a:prstGeom prst="rect">
            <a:avLst/>
          </a:prstGeom>
          <a:noFill/>
        </p:spPr>
        <p:txBody>
          <a:bodyPr wrap="square" rtlCol="0">
            <a:spAutoFit/>
          </a:bodyPr>
          <a:lstStyle/>
          <a:p>
            <a:r>
              <a:rPr lang="en-US" dirty="0"/>
              <a:t>1</a:t>
            </a:r>
          </a:p>
        </p:txBody>
      </p:sp>
      <p:sp>
        <p:nvSpPr>
          <p:cNvPr id="45" name="TextBox 44"/>
          <p:cNvSpPr txBox="1"/>
          <p:nvPr>
            <p:custDataLst>
              <p:tags r:id="rId7"/>
            </p:custDataLst>
          </p:nvPr>
        </p:nvSpPr>
        <p:spPr>
          <a:xfrm>
            <a:off x="2141036" y="5016084"/>
            <a:ext cx="381000" cy="369332"/>
          </a:xfrm>
          <a:prstGeom prst="rect">
            <a:avLst/>
          </a:prstGeom>
          <a:noFill/>
        </p:spPr>
        <p:txBody>
          <a:bodyPr wrap="square" rtlCol="0">
            <a:spAutoFit/>
          </a:bodyPr>
          <a:lstStyle/>
          <a:p>
            <a:r>
              <a:rPr lang="en-US" dirty="0"/>
              <a:t>0</a:t>
            </a:r>
          </a:p>
        </p:txBody>
      </p:sp>
      <p:sp>
        <p:nvSpPr>
          <p:cNvPr id="6" name="Freeform 5"/>
          <p:cNvSpPr/>
          <p:nvPr>
            <p:custDataLst>
              <p:tags r:id="rId8"/>
            </p:custDataLst>
          </p:nvPr>
        </p:nvSpPr>
        <p:spPr>
          <a:xfrm>
            <a:off x="2447815" y="3240242"/>
            <a:ext cx="2607365" cy="1764454"/>
          </a:xfrm>
          <a:custGeom>
            <a:avLst/>
            <a:gdLst>
              <a:gd name="connsiteX0" fmla="*/ 10513 w 2469658"/>
              <a:gd name="connsiteY0" fmla="*/ 0 h 2002168"/>
              <a:gd name="connsiteX1" fmla="*/ 345049 w 2469658"/>
              <a:gd name="connsiteY1" fmla="*/ 1464527 h 2002168"/>
              <a:gd name="connsiteX2" fmla="*/ 2285362 w 2469658"/>
              <a:gd name="connsiteY2" fmla="*/ 1947746 h 2002168"/>
              <a:gd name="connsiteX3" fmla="*/ 2277928 w 2469658"/>
              <a:gd name="connsiteY3" fmla="*/ 1970049 h 2002168"/>
            </a:gdLst>
            <a:ahLst/>
            <a:cxnLst>
              <a:cxn ang="0">
                <a:pos x="connsiteX0" y="connsiteY0"/>
              </a:cxn>
              <a:cxn ang="0">
                <a:pos x="connsiteX1" y="connsiteY1"/>
              </a:cxn>
              <a:cxn ang="0">
                <a:pos x="connsiteX2" y="connsiteY2"/>
              </a:cxn>
              <a:cxn ang="0">
                <a:pos x="connsiteX3" y="connsiteY3"/>
              </a:cxn>
            </a:cxnLst>
            <a:rect l="l" t="t" r="r" b="b"/>
            <a:pathLst>
              <a:path w="2469658" h="2002168">
                <a:moveTo>
                  <a:pt x="10513" y="0"/>
                </a:moveTo>
                <a:cubicBezTo>
                  <a:pt x="-11790" y="569951"/>
                  <a:pt x="-34092" y="1139903"/>
                  <a:pt x="345049" y="1464527"/>
                </a:cubicBezTo>
                <a:cubicBezTo>
                  <a:pt x="724190" y="1789151"/>
                  <a:pt x="1963216" y="1863492"/>
                  <a:pt x="2285362" y="1947746"/>
                </a:cubicBezTo>
                <a:cubicBezTo>
                  <a:pt x="2607509" y="2032000"/>
                  <a:pt x="2442718" y="2001024"/>
                  <a:pt x="2277928" y="19700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Rectangle 2"/>
              <p:cNvSpPr/>
              <p:nvPr>
                <p:custDataLst>
                  <p:tags r:id="rId9"/>
                </p:custDataLst>
              </p:nvPr>
            </p:nvSpPr>
            <p:spPr>
              <a:xfrm>
                <a:off x="2161234" y="1380566"/>
                <a:ext cx="64086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func>
                            </m:e>
                            <m:e>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e>
                              </m:func>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e>
                          </m:eqArr>
                        </m:e>
                      </m:d>
                    </m:oMath>
                  </m:oMathPara>
                </a14:m>
                <a:endParaRPr lang="zh-CN" altLang="en-US" dirty="0"/>
              </a:p>
            </p:txBody>
          </p:sp>
        </mc:Choice>
        <mc:Fallback xmlns="">
          <p:sp>
            <p:nvSpPr>
              <p:cNvPr id="4" name="Rectangle 2"/>
              <p:cNvSpPr>
                <a:spLocks noRot="1" noChangeAspect="1" noMove="1" noResize="1" noEditPoints="1" noAdjustHandles="1" noChangeArrowheads="1" noChangeShapeType="1" noTextEdit="1"/>
              </p:cNvSpPr>
              <p:nvPr>
                <p:custDataLst>
                  <p:tags r:id="rId15"/>
                </p:custDataLst>
              </p:nvPr>
            </p:nvSpPr>
            <p:spPr>
              <a:xfrm>
                <a:off x="2161234" y="1380566"/>
                <a:ext cx="6408614" cy="1271438"/>
              </a:xfrm>
              <a:prstGeom prst="rect">
                <a:avLst/>
              </a:prstGeom>
              <a:blipFill rotWithShape="1">
                <a:blip r:embed="rId16"/>
                <a:stretch>
                  <a:fillRect l="-5" t="-6" r="8" b="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3"/>
              <p:cNvSpPr txBox="1"/>
              <p:nvPr>
                <p:custDataLst>
                  <p:tags r:id="rId10"/>
                </p:custDataLst>
              </p:nvPr>
            </p:nvSpPr>
            <p:spPr>
              <a:xfrm>
                <a:off x="5447030" y="3037840"/>
                <a:ext cx="4572000" cy="46166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𝐶𝑜𝑠𝑡</m:t>
                    </m:r>
                    <m:r>
                      <a:rPr lang="en-US" altLang="zh-CN" sz="2400" b="0" i="1" smtClean="0">
                        <a:latin typeface="Cambria Math" panose="02040503050406030204" pitchFamily="18" charset="0"/>
                      </a:rPr>
                      <m:t>=0</m:t>
                    </m:r>
                  </m:oMath>
                </a14:m>
                <a:r>
                  <a:rPr lang="zh-CN" altLang="en-US" sz="2400" dirty="0"/>
                  <a:t> </a:t>
                </a:r>
                <a:r>
                  <a:rPr lang="en-US" altLang="zh-CN" sz="2400" dirty="0"/>
                  <a:t>if </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rPr>
                      <m:t>=1</m:t>
                    </m:r>
                  </m:oMath>
                </a14:m>
                <a:endParaRPr lang="zh-CN" altLang="en-US" sz="2400" dirty="0"/>
              </a:p>
            </p:txBody>
          </p:sp>
        </mc:Choice>
        <mc:Fallback xmlns="">
          <p:sp>
            <p:nvSpPr>
              <p:cNvPr id="5" name="TextBox 3"/>
              <p:cNvSpPr txBox="1">
                <a:spLocks noRot="1" noChangeAspect="1" noMove="1" noResize="1" noEditPoints="1" noAdjustHandles="1" noChangeArrowheads="1" noChangeShapeType="1" noTextEdit="1"/>
              </p:cNvSpPr>
              <p:nvPr>
                <p:custDataLst>
                  <p:tags r:id="rId17"/>
                </p:custDataLst>
              </p:nvPr>
            </p:nvSpPr>
            <p:spPr>
              <a:xfrm>
                <a:off x="5447030" y="3037840"/>
                <a:ext cx="4572000" cy="461665"/>
              </a:xfrm>
              <a:prstGeom prst="rect">
                <a:avLst/>
              </a:prstGeom>
              <a:blipFill rotWithShape="1">
                <a:blip r:embed="rId18"/>
                <a:stretch>
                  <a:fillRect b="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custDataLst>
                  <p:tags r:id="rId11"/>
                </p:custDataLst>
              </p:nvPr>
            </p:nvSpPr>
            <p:spPr>
              <a:xfrm>
                <a:off x="5426832" y="3629777"/>
                <a:ext cx="4572000" cy="461665"/>
              </a:xfrm>
              <a:prstGeom prst="rect">
                <a:avLst/>
              </a:prstGeom>
              <a:noFill/>
            </p:spPr>
            <p:txBody>
              <a:bodyPr wrap="square" rtlCol="0">
                <a:spAutoFit/>
              </a:bodyPr>
              <a:lstStyle/>
              <a:p>
                <a:r>
                  <a:rPr lang="en-US" altLang="zh-CN" sz="2400" dirty="0">
                    <a:latin typeface="+mj-lt"/>
                  </a:rPr>
                  <a:t>But, as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𝐶𝑜𝑠𝑡</m:t>
                    </m:r>
                    <m:r>
                      <a:rPr lang="en-US" altLang="zh-CN" sz="2400" b="0" i="1" smtClean="0">
                        <a:latin typeface="Cambria Math" panose="02040503050406030204" pitchFamily="18" charset="0"/>
                        <a:ea typeface="Cambria Math" panose="02040503050406030204" pitchFamily="18" charset="0"/>
                      </a:rPr>
                      <m:t>→∞</m:t>
                    </m:r>
                  </m:oMath>
                </a14:m>
                <a:r>
                  <a:rPr lang="en-US" altLang="zh-CN" sz="2400" dirty="0"/>
                  <a:t> </a:t>
                </a:r>
                <a:endParaRPr lang="zh-CN" altLang="en-US" sz="2400" dirty="0"/>
              </a:p>
            </p:txBody>
          </p:sp>
        </mc:Choice>
        <mc:Fallback xmlns="">
          <p:sp>
            <p:nvSpPr>
              <p:cNvPr id="16" name="TextBox 15"/>
              <p:cNvSpPr txBox="1">
                <a:spLocks noRot="1" noChangeAspect="1" noMove="1" noResize="1" noEditPoints="1" noAdjustHandles="1" noChangeArrowheads="1" noChangeShapeType="1" noTextEdit="1"/>
              </p:cNvSpPr>
              <p:nvPr>
                <p:custDataLst>
                  <p:tags r:id="rId19"/>
                </p:custDataLst>
              </p:nvPr>
            </p:nvSpPr>
            <p:spPr>
              <a:xfrm>
                <a:off x="5426832" y="3629777"/>
                <a:ext cx="4572000" cy="461665"/>
              </a:xfrm>
              <a:prstGeom prst="rect">
                <a:avLst/>
              </a:prstGeom>
              <a:blipFill rotWithShape="1">
                <a:blip r:embed="rId20"/>
                <a:stretch>
                  <a:fillRect l="-3" t="-25" r="3" b="3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custDataLst>
                  <p:tags r:id="rId12"/>
                </p:custDataLst>
              </p:nvPr>
            </p:nvSpPr>
            <p:spPr>
              <a:xfrm>
                <a:off x="5403215" y="4283075"/>
                <a:ext cx="5379720" cy="1568450"/>
              </a:xfrm>
              <a:prstGeom prst="rect">
                <a:avLst/>
              </a:prstGeom>
              <a:noFill/>
            </p:spPr>
            <p:txBody>
              <a:bodyPr wrap="square" rtlCol="0">
                <a:spAutoFit/>
              </a:bodyPr>
              <a:lstStyle/>
              <a:p>
                <a:r>
                  <a:rPr lang="en-US" altLang="zh-CN" sz="2400" dirty="0">
                    <a:latin typeface="+mj-lt"/>
                  </a:rPr>
                  <a:t>Captures intuition that if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rPr>
                      <m:t>=0</m:t>
                    </m:r>
                  </m:oMath>
                </a14:m>
                <a:r>
                  <a:rPr lang="en-US" altLang="zh-CN" sz="2400" dirty="0">
                    <a:latin typeface="+mj-lt"/>
                  </a:rPr>
                  <a:t> (predict </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e>
                    </m:d>
                    <m:r>
                      <a:rPr lang="en-US" altLang="zh-CN" sz="2400" b="0" i="1" smtClean="0">
                        <a:latin typeface="Cambria Math" panose="02040503050406030204" pitchFamily="18" charset="0"/>
                      </a:rPr>
                      <m:t>=0</m:t>
                    </m:r>
                  </m:oMath>
                </a14:m>
                <a:r>
                  <a:rPr lang="en-US" altLang="zh-CN" sz="2400" dirty="0">
                    <a:latin typeface="+mj-lt"/>
                  </a:rPr>
                  <a:t>), but </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=1</m:t>
                    </m:r>
                  </m:oMath>
                </a14:m>
                <a:r>
                  <a:rPr lang="en-US" altLang="zh-CN" sz="2400" dirty="0">
                    <a:latin typeface="+mj-lt"/>
                  </a:rPr>
                  <a:t>, we will penalize learning algorithm by a very large cost.</a:t>
                </a:r>
                <a:r>
                  <a:rPr lang="en-US" altLang="zh-CN" dirty="0"/>
                  <a:t> </a:t>
                </a:r>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custDataLst>
                  <p:tags r:id="rId21"/>
                </p:custDataLst>
              </p:nvPr>
            </p:nvSpPr>
            <p:spPr>
              <a:xfrm>
                <a:off x="5403215" y="4283075"/>
                <a:ext cx="5379720" cy="1568450"/>
              </a:xfrm>
              <a:prstGeom prst="rect">
                <a:avLst/>
              </a:prstGeom>
              <a:blipFill rotWithShape="1">
                <a:blip r:embed="rId22"/>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6" grpId="0" bldLvl="0" animBg="1"/>
      <p:bldP spid="4" grpId="0"/>
      <p:bldP spid="5" grpId="0"/>
      <p:bldP spid="1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Logistic regression cost function</a:t>
            </a:r>
            <a:endParaRPr lang="en-US"/>
          </a:p>
        </p:txBody>
      </p:sp>
      <p:cxnSp>
        <p:nvCxnSpPr>
          <p:cNvPr id="39" name="Straight Connector 38"/>
          <p:cNvCxnSpPr/>
          <p:nvPr>
            <p:custDataLst>
              <p:tags r:id="rId1"/>
            </p:custDataLst>
          </p:nvPr>
        </p:nvCxnSpPr>
        <p:spPr>
          <a:xfrm flipH="1" flipV="1">
            <a:off x="2852871" y="332065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custDataLst>
              <p:tags r:id="rId2"/>
            </p:custDataLst>
          </p:nvPr>
        </p:nvCxnSpPr>
        <p:spPr>
          <a:xfrm>
            <a:off x="2624271" y="5248892"/>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843471" y="5315262"/>
            <a:ext cx="814730" cy="367589"/>
          </a:xfrm>
          <a:prstGeom prst="rect">
            <a:avLst/>
          </a:prstGeom>
        </p:spPr>
      </p:pic>
      <p:sp>
        <p:nvSpPr>
          <p:cNvPr id="42" name="TextBox 41"/>
          <p:cNvSpPr txBox="1"/>
          <p:nvPr>
            <p:custDataLst>
              <p:tags r:id="rId4"/>
            </p:custDataLst>
          </p:nvPr>
        </p:nvSpPr>
        <p:spPr>
          <a:xfrm>
            <a:off x="3500608" y="3011386"/>
            <a:ext cx="1371563" cy="461665"/>
          </a:xfrm>
          <a:prstGeom prst="rect">
            <a:avLst/>
          </a:prstGeom>
          <a:noFill/>
        </p:spPr>
        <p:txBody>
          <a:bodyPr wrap="square" rtlCol="0">
            <a:spAutoFit/>
          </a:bodyPr>
          <a:lstStyle/>
          <a:p>
            <a:r>
              <a:rPr lang="en-US" sz="2400" dirty="0"/>
              <a:t>If y =0</a:t>
            </a:r>
          </a:p>
        </p:txBody>
      </p:sp>
      <p:cxnSp>
        <p:nvCxnSpPr>
          <p:cNvPr id="43" name="Straight Connector 42"/>
          <p:cNvCxnSpPr/>
          <p:nvPr>
            <p:custDataLst>
              <p:tags r:id="rId5"/>
            </p:custDataLst>
          </p:nvPr>
        </p:nvCxnSpPr>
        <p:spPr>
          <a:xfrm>
            <a:off x="5443671" y="5149451"/>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custDataLst>
              <p:tags r:id="rId6"/>
            </p:custDataLst>
          </p:nvPr>
        </p:nvSpPr>
        <p:spPr>
          <a:xfrm>
            <a:off x="5291271" y="5325601"/>
            <a:ext cx="381000" cy="369332"/>
          </a:xfrm>
          <a:prstGeom prst="rect">
            <a:avLst/>
          </a:prstGeom>
          <a:noFill/>
        </p:spPr>
        <p:txBody>
          <a:bodyPr wrap="square" rtlCol="0">
            <a:spAutoFit/>
          </a:bodyPr>
          <a:lstStyle/>
          <a:p>
            <a:r>
              <a:rPr lang="en-US" dirty="0"/>
              <a:t>1</a:t>
            </a:r>
          </a:p>
        </p:txBody>
      </p:sp>
      <p:sp>
        <p:nvSpPr>
          <p:cNvPr id="45" name="TextBox 44"/>
          <p:cNvSpPr txBox="1"/>
          <p:nvPr>
            <p:custDataLst>
              <p:tags r:id="rId7"/>
            </p:custDataLst>
          </p:nvPr>
        </p:nvSpPr>
        <p:spPr>
          <a:xfrm>
            <a:off x="2700471" y="5289769"/>
            <a:ext cx="381000" cy="369332"/>
          </a:xfrm>
          <a:prstGeom prst="rect">
            <a:avLst/>
          </a:prstGeom>
          <a:noFill/>
        </p:spPr>
        <p:txBody>
          <a:bodyPr wrap="square" rtlCol="0">
            <a:spAutoFit/>
          </a:bodyPr>
          <a:lstStyle/>
          <a:p>
            <a:r>
              <a:rPr lang="en-US" dirty="0"/>
              <a:t>0</a:t>
            </a:r>
          </a:p>
        </p:txBody>
      </p:sp>
      <p:cxnSp>
        <p:nvCxnSpPr>
          <p:cNvPr id="4" name="Straight Connector 3"/>
          <p:cNvCxnSpPr/>
          <p:nvPr>
            <p:custDataLst>
              <p:tags r:id="rId8"/>
            </p:custDataLst>
          </p:nvPr>
        </p:nvCxnSpPr>
        <p:spPr>
          <a:xfrm>
            <a:off x="5443671" y="3192551"/>
            <a:ext cx="0" cy="232877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Freeform 7"/>
          <p:cNvSpPr/>
          <p:nvPr>
            <p:custDataLst>
              <p:tags r:id="rId9"/>
            </p:custDataLst>
          </p:nvPr>
        </p:nvSpPr>
        <p:spPr>
          <a:xfrm>
            <a:off x="2843236" y="3313384"/>
            <a:ext cx="2527609" cy="1932878"/>
          </a:xfrm>
          <a:custGeom>
            <a:avLst/>
            <a:gdLst>
              <a:gd name="connsiteX0" fmla="*/ 0 w 2527609"/>
              <a:gd name="connsiteY0" fmla="*/ 1932878 h 1932878"/>
              <a:gd name="connsiteX1" fmla="*/ 1806497 w 2527609"/>
              <a:gd name="connsiteY1" fmla="*/ 1553736 h 1932878"/>
              <a:gd name="connsiteX2" fmla="*/ 2527609 w 2527609"/>
              <a:gd name="connsiteY2" fmla="*/ 0 h 1932878"/>
              <a:gd name="connsiteX3" fmla="*/ 2527609 w 2527609"/>
              <a:gd name="connsiteY3" fmla="*/ 0 h 1932878"/>
            </a:gdLst>
            <a:ahLst/>
            <a:cxnLst>
              <a:cxn ang="0">
                <a:pos x="connsiteX0" y="connsiteY0"/>
              </a:cxn>
              <a:cxn ang="0">
                <a:pos x="connsiteX1" y="connsiteY1"/>
              </a:cxn>
              <a:cxn ang="0">
                <a:pos x="connsiteX2" y="connsiteY2"/>
              </a:cxn>
              <a:cxn ang="0">
                <a:pos x="connsiteX3" y="connsiteY3"/>
              </a:cxn>
            </a:cxnLst>
            <a:rect l="l" t="t" r="r" b="b"/>
            <a:pathLst>
              <a:path w="2527609" h="1932878">
                <a:moveTo>
                  <a:pt x="0" y="1932878"/>
                </a:moveTo>
                <a:cubicBezTo>
                  <a:pt x="692614" y="1904380"/>
                  <a:pt x="1385229" y="1875882"/>
                  <a:pt x="1806497" y="1553736"/>
                </a:cubicBezTo>
                <a:cubicBezTo>
                  <a:pt x="2227765" y="1231590"/>
                  <a:pt x="2527609" y="0"/>
                  <a:pt x="2527609" y="0"/>
                </a:cubicBezTo>
                <a:lnTo>
                  <a:pt x="2527609"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custDataLst>
                  <p:tags r:id="rId10"/>
                </p:custDataLst>
              </p:nvPr>
            </p:nvSpPr>
            <p:spPr>
              <a:xfrm>
                <a:off x="6247254" y="3313384"/>
                <a:ext cx="4403205" cy="1815882"/>
              </a:xfrm>
              <a:prstGeom prst="rect">
                <a:avLst/>
              </a:prstGeom>
              <a:noFill/>
            </p:spPr>
            <p:txBody>
              <a:bodyPr wrap="square" rtlCol="0">
                <a:spAutoFit/>
              </a:bodyPr>
              <a:lstStyle/>
              <a:p>
                <a:r>
                  <a:rPr lang="en-US" altLang="zh-CN" dirty="0">
                    <a:latin typeface="+mj-lt"/>
                    <a:cs typeface="Courier New" panose="02070609020205090404" pitchFamily="49" charset="0"/>
                  </a:rPr>
                  <a:t>When </a:t>
                </a:r>
                <a14:m>
                  <m:oMath xmlns:m="http://schemas.openxmlformats.org/officeDocument/2006/math">
                    <m:r>
                      <a:rPr lang="en-US" altLang="zh-CN" i="1" dirty="0" smtClean="0">
                        <a:latin typeface="Cambria Math" panose="02040503050406030204" pitchFamily="18" charset="0"/>
                        <a:cs typeface="Courier New" panose="02070609020205090404" pitchFamily="49" charset="0"/>
                      </a:rPr>
                      <m:t>𝑦</m:t>
                    </m:r>
                    <m:r>
                      <a:rPr lang="en-US" altLang="zh-CN" i="1" dirty="0" smtClean="0">
                        <a:latin typeface="Cambria Math" panose="02040503050406030204" pitchFamily="18" charset="0"/>
                        <a:cs typeface="Courier New" panose="02070609020205090404" pitchFamily="49" charset="0"/>
                      </a:rPr>
                      <m:t>=0</m:t>
                    </m:r>
                  </m:oMath>
                </a14:m>
                <a:r>
                  <a:rPr lang="en-US" altLang="zh-CN" dirty="0">
                    <a:latin typeface="+mj-lt"/>
                    <a:cs typeface="Courier New" panose="02070609020205090404" pitchFamily="49" charset="0"/>
                  </a:rPr>
                  <a:t>, </a:t>
                </a:r>
              </a:p>
              <a:p>
                <a:r>
                  <a:rPr lang="en-US" altLang="zh-CN" dirty="0">
                    <a:latin typeface="+mj-lt"/>
                    <a:cs typeface="Courier New" panose="02070609020205090404" pitchFamily="49" charset="0"/>
                  </a:rPr>
                  <a:t>Cost =0, if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zh-CN" altLang="en-US" i="1">
                            <a:solidFill>
                              <a:schemeClr val="tx1"/>
                            </a:solidFill>
                            <a:latin typeface="Cambria Math" panose="02040503050406030204" pitchFamily="18" charset="0"/>
                          </a:rPr>
                          <m:t>𝜃</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𝑥</m:t>
                        </m:r>
                      </m:e>
                    </m:d>
                    <m:r>
                      <a:rPr lang="en-US" altLang="zh-CN" i="1" dirty="0" smtClean="0">
                        <a:solidFill>
                          <a:schemeClr val="tx1"/>
                        </a:solidFill>
                        <a:latin typeface="Cambria Math" panose="02040503050406030204" pitchFamily="18" charset="0"/>
                        <a:cs typeface="Courier New" panose="02070609020205090404" pitchFamily="49" charset="0"/>
                      </a:rPr>
                      <m:t>=0</m:t>
                    </m:r>
                  </m:oMath>
                </a14:m>
                <a:endParaRPr lang="en-US" altLang="zh-CN" dirty="0">
                  <a:solidFill>
                    <a:schemeClr val="tx1"/>
                  </a:solidFill>
                  <a:latin typeface="+mj-lt"/>
                  <a:cs typeface="Courier New" panose="02070609020205090404" pitchFamily="49" charset="0"/>
                </a:endParaRPr>
              </a:p>
              <a:p>
                <a:r>
                  <a:rPr lang="en-US" altLang="zh-CN" dirty="0">
                    <a:latin typeface="+mj-lt"/>
                    <a:cs typeface="Courier New" panose="02070609020205090404" pitchFamily="49" charset="0"/>
                  </a:rPr>
                  <a:t>Cost goes to infinite if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zh-CN" altLang="en-US" i="1">
                            <a:solidFill>
                              <a:schemeClr val="tx1"/>
                            </a:solidFill>
                            <a:latin typeface="Cambria Math" panose="02040503050406030204" pitchFamily="18" charset="0"/>
                          </a:rPr>
                          <m:t>𝜃</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𝑥</m:t>
                        </m:r>
                      </m:e>
                    </m:d>
                    <m:r>
                      <a:rPr lang="en-US" altLang="zh-CN" i="1" dirty="0">
                        <a:solidFill>
                          <a:schemeClr val="tx1"/>
                        </a:solidFill>
                        <a:latin typeface="Cambria Math" panose="02040503050406030204" pitchFamily="18" charset="0"/>
                        <a:cs typeface="Courier New" panose="02070609020205090404" pitchFamily="49" charset="0"/>
                      </a:rPr>
                      <m:t>=</m:t>
                    </m:r>
                    <m:r>
                      <a:rPr lang="en-US" altLang="zh-CN" b="0" i="1" dirty="0" smtClean="0">
                        <a:solidFill>
                          <a:schemeClr val="tx1"/>
                        </a:solidFill>
                        <a:latin typeface="Cambria Math" panose="02040503050406030204" pitchFamily="18" charset="0"/>
                        <a:cs typeface="Courier New" panose="02070609020205090404" pitchFamily="49" charset="0"/>
                      </a:rPr>
                      <m:t>1</m:t>
                    </m:r>
                  </m:oMath>
                </a14:m>
                <a:endParaRPr lang="en-US" altLang="zh-CN" dirty="0">
                  <a:solidFill>
                    <a:schemeClr val="tx1"/>
                  </a:solidFill>
                  <a:cs typeface="Courier New" panose="02070609020205090404" pitchFamily="49" charset="0"/>
                </a:endParaRPr>
              </a:p>
            </p:txBody>
          </p:sp>
        </mc:Choice>
        <mc:Fallback xmlns="">
          <p:sp>
            <p:nvSpPr>
              <p:cNvPr id="9" name="TextBox 8"/>
              <p:cNvSpPr txBox="1">
                <a:spLocks noRot="1" noChangeAspect="1" noMove="1" noResize="1" noEditPoints="1" noAdjustHandles="1" noChangeArrowheads="1" noChangeShapeType="1" noTextEdit="1"/>
              </p:cNvSpPr>
              <p:nvPr>
                <p:custDataLst>
                  <p:tags r:id="rId14"/>
                </p:custDataLst>
              </p:nvPr>
            </p:nvSpPr>
            <p:spPr>
              <a:xfrm>
                <a:off x="6247254" y="3313384"/>
                <a:ext cx="4403205" cy="1815882"/>
              </a:xfrm>
              <a:prstGeom prst="rect">
                <a:avLst/>
              </a:prstGeom>
              <a:blipFill rotWithShape="1">
                <a:blip r:embed="rId15"/>
                <a:stretch>
                  <a:fillRect l="-3" t="-32" r="5" b="2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Rectangle 2"/>
              <p:cNvSpPr/>
              <p:nvPr>
                <p:custDataLst>
                  <p:tags r:id="rId11"/>
                </p:custDataLst>
              </p:nvPr>
            </p:nvSpPr>
            <p:spPr>
              <a:xfrm>
                <a:off x="2057352" y="1380311"/>
                <a:ext cx="7534635" cy="12714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=1</m:t>
                                  </m:r>
                                </m:e>
                              </m:func>
                            </m:e>
                            <m:e>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e>
                              </m:func>
                              <m:r>
                                <a:rPr lang="en-US" altLang="zh-CN" sz="2400" i="1">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=0</m:t>
                              </m:r>
                            </m:e>
                          </m:eqArr>
                        </m:e>
                      </m:d>
                    </m:oMath>
                  </m:oMathPara>
                </a14:m>
                <a:endParaRPr lang="zh-CN" altLang="en-US" dirty="0"/>
              </a:p>
            </p:txBody>
          </p:sp>
        </mc:Choice>
        <mc:Fallback xmlns="">
          <p:sp>
            <p:nvSpPr>
              <p:cNvPr id="5" name="Rectangle 2"/>
              <p:cNvSpPr>
                <a:spLocks noRot="1" noChangeAspect="1" noMove="1" noResize="1" noEditPoints="1" noAdjustHandles="1" noChangeArrowheads="1" noChangeShapeType="1" noTextEdit="1"/>
              </p:cNvSpPr>
              <p:nvPr>
                <p:custDataLst>
                  <p:tags r:id="rId16"/>
                </p:custDataLst>
              </p:nvPr>
            </p:nvSpPr>
            <p:spPr>
              <a:xfrm>
                <a:off x="2057352" y="1380311"/>
                <a:ext cx="7534635" cy="1271438"/>
              </a:xfrm>
              <a:prstGeom prst="rect">
                <a:avLst/>
              </a:prstGeom>
              <a:blipFill rotWithShape="1">
                <a:blip r:embed="rId17"/>
                <a:stretch>
                  <a:fillRect l="-8" t="-36" r="4" b="4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8" grpId="0" bldLvl="0" animBg="1"/>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Logistic regression cost function</a:t>
            </a:r>
            <a:endParaRPr lang="en-US"/>
          </a:p>
        </p:txBody>
      </p:sp>
      <p:sp>
        <p:nvSpPr>
          <p:cNvPr id="4" name="Rectangle 2"/>
          <p:cNvSpPr/>
          <p:nvPr>
            <p:custDataLst>
              <p:tags r:id="rId1"/>
            </p:custDataLst>
          </p:nvPr>
        </p:nvSpPr>
        <p:spPr>
          <a:xfrm>
            <a:off x="1905000" y="1292840"/>
            <a:ext cx="2318385" cy="521970"/>
          </a:xfrm>
          <a:prstGeom prst="rect">
            <a:avLst/>
          </a:prstGeom>
        </p:spPr>
        <p:txBody>
          <a:bodyPr wrap="none">
            <a:spAutoFit/>
          </a:bodyPr>
          <a:lstStyle/>
          <a:p>
            <a:r>
              <a:rPr lang="en-US" altLang="zh-CN" sz="2800" dirty="0">
                <a:solidFill>
                  <a:schemeClr val="tx1">
                    <a:lumMod val="75000"/>
                    <a:lumOff val="25000"/>
                  </a:schemeClr>
                </a:solidFill>
                <a:latin typeface="+mn-lt"/>
              </a:rPr>
              <a:t>Simplification:</a:t>
            </a:r>
          </a:p>
        </p:txBody>
      </p:sp>
      <mc:AlternateContent xmlns:mc="http://schemas.openxmlformats.org/markup-compatibility/2006" xmlns:a14="http://schemas.microsoft.com/office/drawing/2010/main">
        <mc:Choice Requires="a14">
          <p:sp>
            <p:nvSpPr>
              <p:cNvPr id="6" name="Rectangle 5"/>
              <p:cNvSpPr/>
              <p:nvPr>
                <p:custDataLst>
                  <p:tags r:id="rId2"/>
                </p:custDataLst>
              </p:nvPr>
            </p:nvSpPr>
            <p:spPr>
              <a:xfrm>
                <a:off x="1981200" y="1981135"/>
                <a:ext cx="7086600" cy="615874"/>
              </a:xfrm>
              <a:prstGeom prst="rect">
                <a:avLst/>
              </a:prstGeom>
            </p:spPr>
            <p:txBody>
              <a:bodyPr wrap="square">
                <a:spAutoFit/>
              </a:bodyPr>
              <a:lstStyle/>
              <a:p>
                <a14:m>
                  <m:oMath xmlns:m="http://schemas.openxmlformats.org/officeDocument/2006/math">
                    <m:r>
                      <a:rPr lang="en-US" altLang="zh-CN" sz="2400" i="1" smtClean="0">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smtClean="0">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b="0" i="1" smtClean="0">
                            <a:latin typeface="Cambria Math" panose="02040503050406030204" pitchFamily="18" charset="0"/>
                          </a:rPr>
                          <m:t> </m:t>
                        </m:r>
                      </m:e>
                    </m:nary>
                  </m:oMath>
                </a14:m>
                <a:r>
                  <a:rPr lang="zh-CN" altLang="en-US" sz="2400" dirty="0"/>
                  <a:t> </a:t>
                </a:r>
              </a:p>
            </p:txBody>
          </p:sp>
        </mc:Choice>
        <mc:Fallback xmlns="">
          <p:sp>
            <p:nvSpPr>
              <p:cNvPr id="6" name="Rectangle 5"/>
              <p:cNvSpPr>
                <a:spLocks noRot="1" noChangeAspect="1" noMove="1" noResize="1" noEditPoints="1" noAdjustHandles="1" noChangeArrowheads="1" noChangeShapeType="1" noTextEdit="1"/>
              </p:cNvSpPr>
              <p:nvPr>
                <p:custDataLst>
                  <p:tags r:id="rId7"/>
                </p:custDataLst>
              </p:nvPr>
            </p:nvSpPr>
            <p:spPr>
              <a:xfrm>
                <a:off x="1981200" y="1981135"/>
                <a:ext cx="7086600" cy="615874"/>
              </a:xfrm>
              <a:prstGeom prst="rect">
                <a:avLst/>
              </a:prstGeom>
              <a:blipFill rotWithShape="1">
                <a:blip r:embed="rId8"/>
                <a:stretch>
                  <a:fillRect t="-93" b="8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custDataLst>
                  <p:tags r:id="rId3"/>
                </p:custDataLst>
              </p:nvPr>
            </p:nvSpPr>
            <p:spPr>
              <a:xfrm>
                <a:off x="1897655" y="2630608"/>
                <a:ext cx="6324600" cy="12714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=1</m:t>
                                  </m:r>
                                </m:e>
                              </m:func>
                            </m:e>
                            <m:e>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e>
                              </m:func>
                              <m:r>
                                <a:rPr lang="en-US" altLang="zh-CN" sz="2400" i="1">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=0</m:t>
                              </m:r>
                            </m:e>
                          </m:eqArr>
                        </m:e>
                      </m:d>
                    </m:oMath>
                  </m:oMathPara>
                </a14:m>
                <a:endParaRPr lang="zh-CN" altLang="en-US" dirty="0"/>
              </a:p>
            </p:txBody>
          </p:sp>
        </mc:Choice>
        <mc:Fallback xmlns="">
          <p:sp>
            <p:nvSpPr>
              <p:cNvPr id="7" name="Rectangle 6"/>
              <p:cNvSpPr>
                <a:spLocks noRot="1" noChangeAspect="1" noMove="1" noResize="1" noEditPoints="1" noAdjustHandles="1" noChangeArrowheads="1" noChangeShapeType="1" noTextEdit="1"/>
              </p:cNvSpPr>
              <p:nvPr>
                <p:custDataLst>
                  <p:tags r:id="rId9"/>
                </p:custDataLst>
              </p:nvPr>
            </p:nvSpPr>
            <p:spPr>
              <a:xfrm>
                <a:off x="1897655" y="2630608"/>
                <a:ext cx="6324600" cy="1271438"/>
              </a:xfrm>
              <a:prstGeom prst="rect">
                <a:avLst/>
              </a:prstGeom>
              <a:blipFill rotWithShape="1">
                <a:blip r:embed="rId10"/>
                <a:stretch>
                  <a:fillRect l="-4" t="-34" r="4" b="4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custDataLst>
                  <p:tags r:id="rId4"/>
                </p:custDataLst>
              </p:nvPr>
            </p:nvSpPr>
            <p:spPr>
              <a:xfrm>
                <a:off x="1897655" y="3922490"/>
                <a:ext cx="4876800" cy="461665"/>
              </a:xfrm>
              <a:prstGeom prst="rect">
                <a:avLst/>
              </a:prstGeom>
              <a:noFill/>
            </p:spPr>
            <p:txBody>
              <a:bodyPr wrap="square" rtlCol="0">
                <a:spAutoFit/>
              </a:bodyPr>
              <a:lstStyle/>
              <a:p>
                <a:r>
                  <a:rPr lang="en-US" altLang="zh-CN" sz="2400" dirty="0">
                    <a:latin typeface="+mj-lt"/>
                  </a:rPr>
                  <a:t>Note: </a:t>
                </a:r>
                <a14:m>
                  <m:oMath xmlns:m="http://schemas.openxmlformats.org/officeDocument/2006/math">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=0</m:t>
                    </m:r>
                  </m:oMath>
                </a14:m>
                <a:r>
                  <a:rPr lang="en-US" altLang="zh-CN" sz="2400" dirty="0">
                    <a:latin typeface="+mj-lt"/>
                  </a:rPr>
                  <a:t> or </a:t>
                </a:r>
                <a14:m>
                  <m:oMath xmlns:m="http://schemas.openxmlformats.org/officeDocument/2006/math">
                    <m:r>
                      <a:rPr lang="en-US" altLang="zh-CN" sz="2400" i="1" dirty="0" smtClean="0">
                        <a:latin typeface="Cambria Math" panose="02040503050406030204" pitchFamily="18" charset="0"/>
                      </a:rPr>
                      <m:t>1</m:t>
                    </m:r>
                  </m:oMath>
                </a14:m>
                <a:r>
                  <a:rPr lang="en-US" altLang="zh-CN" sz="2400" dirty="0">
                    <a:latin typeface="+mj-lt"/>
                  </a:rPr>
                  <a:t> always</a:t>
                </a:r>
                <a:endParaRPr lang="zh-CN" altLang="en-US" sz="24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custDataLst>
                  <p:tags r:id="rId11"/>
                </p:custDataLst>
              </p:nvPr>
            </p:nvSpPr>
            <p:spPr>
              <a:xfrm>
                <a:off x="1897655" y="3922490"/>
                <a:ext cx="4876800" cy="461665"/>
              </a:xfrm>
              <a:prstGeom prst="rect">
                <a:avLst/>
              </a:prstGeom>
              <a:blipFill rotWithShape="1">
                <a:blip r:embed="rId12"/>
                <a:stretch>
                  <a:fillRect l="-6" t="-21" r="6" b="2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custDataLst>
                  <p:tags r:id="rId5"/>
                </p:custDataLst>
              </p:nvPr>
            </p:nvSpPr>
            <p:spPr>
              <a:xfrm>
                <a:off x="1752600" y="4548509"/>
                <a:ext cx="9067800" cy="1168590"/>
              </a:xfrm>
              <a:prstGeom prst="rect">
                <a:avLst/>
              </a:prstGeom>
            </p:spPr>
            <p:txBody>
              <a:bodyPr wrap="square">
                <a:spAutoFit/>
              </a:bodyPr>
              <a:lstStyle/>
              <a:p>
                <a14:m>
                  <m:oMath xmlns:m="http://schemas.openxmlformats.org/officeDocument/2006/math">
                    <m:r>
                      <a:rPr lang="en-US" altLang="zh-CN" sz="2400" i="1" smtClean="0">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 </m:t>
                        </m:r>
                      </m:e>
                    </m:nary>
                    <m:r>
                      <a:rPr lang="en-US" altLang="zh-CN" sz="2400" b="0" i="1" smtClean="0">
                        <a:latin typeface="Cambria Math" panose="02040503050406030204" pitchFamily="18" charset="0"/>
                      </a:rPr>
                      <m:t> </m:t>
                    </m:r>
                  </m:oMath>
                </a14:m>
                <a:r>
                  <a:rPr lang="en-US" altLang="zh-CN" sz="2400" dirty="0"/>
                  <a:t> </a:t>
                </a:r>
              </a:p>
              <a:p>
                <a14:m>
                  <m:oMath xmlns:m="http://schemas.openxmlformats.org/officeDocument/2006/math">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𝑚</m:t>
                        </m:r>
                      </m:den>
                    </m:f>
                    <m:nary>
                      <m:naryPr>
                        <m:chr m:val="∑"/>
                        <m:limLoc m:val="subSup"/>
                        <m:ctrlPr>
                          <a:rPr lang="en-US" altLang="zh-CN" sz="2400" i="1" dirty="0" smtClean="0">
                            <a:latin typeface="Cambria Math" panose="02040503050406030204" pitchFamily="18" charset="0"/>
                          </a:rPr>
                        </m:ctrlPr>
                      </m:naryPr>
                      <m:sub>
                        <m:r>
                          <m:rPr>
                            <m:brk m:alnAt="25"/>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𝑚</m:t>
                        </m:r>
                      </m:sup>
                      <m:e>
                        <m:d>
                          <m:dPr>
                            <m:begChr m:val="["/>
                            <m:endChr m:val="]"/>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d>
                              </m:e>
                            </m:fun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d>
                              </m:e>
                            </m:func>
                          </m:e>
                        </m:d>
                      </m:e>
                    </m:nary>
                  </m:oMath>
                </a14:m>
                <a:r>
                  <a:rPr lang="zh-CN" altLang="en-US" sz="2400" dirty="0"/>
                  <a:t> </a:t>
                </a:r>
              </a:p>
            </p:txBody>
          </p:sp>
        </mc:Choice>
        <mc:Fallback xmlns="">
          <p:sp>
            <p:nvSpPr>
              <p:cNvPr id="9" name="Rectangle 8"/>
              <p:cNvSpPr>
                <a:spLocks noRot="1" noChangeAspect="1" noMove="1" noResize="1" noEditPoints="1" noAdjustHandles="1" noChangeArrowheads="1" noChangeShapeType="1" noTextEdit="1"/>
              </p:cNvSpPr>
              <p:nvPr>
                <p:custDataLst>
                  <p:tags r:id="rId13"/>
                </p:custDataLst>
              </p:nvPr>
            </p:nvSpPr>
            <p:spPr>
              <a:xfrm>
                <a:off x="1752600" y="4548509"/>
                <a:ext cx="9067800" cy="1168590"/>
              </a:xfrm>
              <a:prstGeom prst="rect">
                <a:avLst/>
              </a:prstGeom>
              <a:blipFill rotWithShape="1">
                <a:blip r:embed="rId14"/>
                <a:stretch>
                  <a:fillRect b="1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3: Supervised Learning</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Logistic regression cost function</a:t>
            </a:r>
            <a:endParaRPr lang="en-US"/>
          </a:p>
        </p:txBody>
      </p:sp>
      <mc:AlternateContent xmlns:mc="http://schemas.openxmlformats.org/markup-compatibility/2006" xmlns:a14="http://schemas.microsoft.com/office/drawing/2010/main">
        <mc:Choice Requires="a14">
          <p:sp>
            <p:nvSpPr>
              <p:cNvPr id="14" name="TextBox 13"/>
              <p:cNvSpPr txBox="1"/>
              <p:nvPr>
                <p:custDataLst>
                  <p:tags r:id="rId1"/>
                </p:custDataLst>
              </p:nvPr>
            </p:nvSpPr>
            <p:spPr>
              <a:xfrm>
                <a:off x="2590800" y="4991014"/>
                <a:ext cx="5410200" cy="649152"/>
              </a:xfrm>
              <a:prstGeom prst="rect">
                <a:avLst/>
              </a:prstGeom>
              <a:noFill/>
            </p:spPr>
            <p:txBody>
              <a:bodyPr wrap="square" rtlCol="0">
                <a:spAutoFit/>
              </a:bodyPr>
              <a:lstStyle/>
              <a:p>
                <a:r>
                  <a:rPr lang="en-US" sz="2400" dirty="0">
                    <a:latin typeface="+mn-lt"/>
                  </a:rPr>
                  <a:t>Output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1+</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𝜃</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𝑥</m:t>
                            </m:r>
                          </m:sup>
                        </m:sSup>
                      </m:den>
                    </m:f>
                  </m:oMath>
                </a14:m>
                <a:r>
                  <a:rPr lang="en-US" sz="2400" dirty="0">
                    <a:latin typeface="+mn-lt"/>
                  </a:rPr>
                  <a:t> </a:t>
                </a:r>
              </a:p>
            </p:txBody>
          </p:sp>
        </mc:Choice>
        <mc:Fallback xmlns="">
          <p:sp>
            <p:nvSpPr>
              <p:cNvPr id="14" name="TextBox 13"/>
              <p:cNvSpPr txBox="1">
                <a:spLocks noRot="1" noChangeAspect="1" noMove="1" noResize="1" noEditPoints="1" noAdjustHandles="1" noChangeArrowheads="1" noChangeShapeType="1" noTextEdit="1"/>
              </p:cNvSpPr>
              <p:nvPr>
                <p:custDataLst>
                  <p:tags r:id="rId7"/>
                </p:custDataLst>
              </p:nvPr>
            </p:nvSpPr>
            <p:spPr>
              <a:xfrm>
                <a:off x="2590800" y="4991014"/>
                <a:ext cx="5410200" cy="649152"/>
              </a:xfrm>
              <a:prstGeom prst="rect">
                <a:avLst/>
              </a:prstGeom>
              <a:blipFill rotWithShape="1">
                <a:blip r:embed="rId8"/>
                <a:stretch>
                  <a:fillRect t="-85" b="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custDataLst>
                  <p:tags r:id="rId2"/>
                </p:custDataLst>
              </p:nvPr>
            </p:nvSpPr>
            <p:spPr>
              <a:xfrm>
                <a:off x="1905000" y="3201548"/>
                <a:ext cx="5410200" cy="461665"/>
              </a:xfrm>
              <a:prstGeom prst="rect">
                <a:avLst/>
              </a:prstGeom>
              <a:noFill/>
            </p:spPr>
            <p:txBody>
              <a:bodyPr wrap="square" rtlCol="0">
                <a:spAutoFit/>
              </a:bodyPr>
              <a:lstStyle/>
              <a:p>
                <a:r>
                  <a:rPr lang="en-US" sz="2400" dirty="0">
                    <a:latin typeface="+mn-lt"/>
                  </a:rPr>
                  <a:t>To fit parameters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latin typeface="+mn-lt"/>
                  </a:rPr>
                  <a:t> : </a:t>
                </a:r>
              </a:p>
            </p:txBody>
          </p:sp>
        </mc:Choice>
        <mc:Fallback xmlns="">
          <p:sp>
            <p:nvSpPr>
              <p:cNvPr id="16" name="TextBox 15"/>
              <p:cNvSpPr txBox="1">
                <a:spLocks noRot="1" noChangeAspect="1" noMove="1" noResize="1" noEditPoints="1" noAdjustHandles="1" noChangeArrowheads="1" noChangeShapeType="1" noTextEdit="1"/>
              </p:cNvSpPr>
              <p:nvPr>
                <p:custDataLst>
                  <p:tags r:id="rId9"/>
                </p:custDataLst>
              </p:nvPr>
            </p:nvSpPr>
            <p:spPr>
              <a:xfrm>
                <a:off x="1905000" y="3201548"/>
                <a:ext cx="5410200" cy="461665"/>
              </a:xfrm>
              <a:prstGeom prst="rect">
                <a:avLst/>
              </a:prstGeom>
              <a:blipFill rotWithShape="1">
                <a:blip r:embed="rId10"/>
                <a:stretch>
                  <a:fillRect t="-111" b="1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custDataLst>
                  <p:tags r:id="rId3"/>
                </p:custDataLst>
              </p:nvPr>
            </p:nvSpPr>
            <p:spPr>
              <a:xfrm>
                <a:off x="1828112" y="4550241"/>
                <a:ext cx="5410200" cy="461665"/>
              </a:xfrm>
              <a:prstGeom prst="rect">
                <a:avLst/>
              </a:prstGeom>
              <a:noFill/>
            </p:spPr>
            <p:txBody>
              <a:bodyPr wrap="square" rtlCol="0">
                <a:spAutoFit/>
              </a:bodyPr>
              <a:lstStyle/>
              <a:p>
                <a:r>
                  <a:rPr lang="en-US" sz="2400" dirty="0">
                    <a:latin typeface="+mn-lt"/>
                  </a:rPr>
                  <a:t>To make a prediction given new</a:t>
                </a:r>
                <a:r>
                  <a:rPr lang="en-US" sz="2400" dirty="0"/>
                  <a:t> </a:t>
                </a:r>
                <a14:m>
                  <m:oMath xmlns:m="http://schemas.openxmlformats.org/officeDocument/2006/math">
                    <m:r>
                      <a:rPr lang="en-US" sz="2400" b="0" i="1" smtClean="0">
                        <a:latin typeface="Cambria Math" panose="02040503050406030204" pitchFamily="18" charset="0"/>
                      </a:rPr>
                      <m:t>𝑥</m:t>
                    </m:r>
                  </m:oMath>
                </a14:m>
                <a:r>
                  <a:rPr lang="en-US" sz="2400" dirty="0"/>
                  <a:t> :</a:t>
                </a:r>
              </a:p>
            </p:txBody>
          </p:sp>
        </mc:Choice>
        <mc:Fallback xmlns="">
          <p:sp>
            <p:nvSpPr>
              <p:cNvPr id="19" name="TextBox 18"/>
              <p:cNvSpPr txBox="1">
                <a:spLocks noRot="1" noChangeAspect="1" noMove="1" noResize="1" noEditPoints="1" noAdjustHandles="1" noChangeArrowheads="1" noChangeShapeType="1" noTextEdit="1"/>
              </p:cNvSpPr>
              <p:nvPr>
                <p:custDataLst>
                  <p:tags r:id="rId11"/>
                </p:custDataLst>
              </p:nvPr>
            </p:nvSpPr>
            <p:spPr>
              <a:xfrm>
                <a:off x="1828112" y="4550241"/>
                <a:ext cx="5410200" cy="461665"/>
              </a:xfrm>
              <a:prstGeom prst="rect">
                <a:avLst/>
              </a:prstGeom>
              <a:blipFill rotWithShape="1">
                <a:blip r:embed="rId12"/>
                <a:stretch>
                  <a:fillRect l="-11" t="-101" r="11" b="10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Rectangle 2"/>
              <p:cNvSpPr/>
              <p:nvPr>
                <p:custDataLst>
                  <p:tags r:id="rId4"/>
                </p:custDataLst>
              </p:nvPr>
            </p:nvSpPr>
            <p:spPr>
              <a:xfrm>
                <a:off x="1981200" y="1513029"/>
                <a:ext cx="8610600" cy="1168590"/>
              </a:xfrm>
              <a:prstGeom prst="rect">
                <a:avLst/>
              </a:prstGeom>
            </p:spPr>
            <p:txBody>
              <a:bodyPr wrap="square">
                <a:spAutoFit/>
              </a:bodyPr>
              <a:lstStyle/>
              <a:p>
                <a14:m>
                  <m:oMath xmlns:m="http://schemas.openxmlformats.org/officeDocument/2006/math">
                    <m:r>
                      <a:rPr lang="en-US" altLang="zh-CN" sz="2400" i="1" smtClean="0">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𝐶𝑜𝑠𝑡</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 </m:t>
                        </m:r>
                      </m:e>
                    </m:nary>
                    <m:r>
                      <a:rPr lang="en-US" altLang="zh-CN" sz="2400" i="1">
                        <a:latin typeface="Cambria Math" panose="02040503050406030204" pitchFamily="18" charset="0"/>
                      </a:rPr>
                      <m:t> </m:t>
                    </m:r>
                  </m:oMath>
                </a14:m>
                <a:r>
                  <a:rPr lang="en-US" altLang="zh-CN" sz="2400" dirty="0"/>
                  <a:t> </a:t>
                </a:r>
              </a:p>
              <a:p>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a:latin typeface="Cambria Math" panose="02040503050406030204" pitchFamily="18" charset="0"/>
                          </a:rPr>
                          <m:t>𝑚</m:t>
                        </m:r>
                      </m:den>
                    </m:f>
                    <m:nary>
                      <m:naryPr>
                        <m:chr m:val="∑"/>
                        <m:limLoc m:val="subSup"/>
                        <m:ctrlPr>
                          <a:rPr lang="en-US" altLang="zh-CN" sz="2400" i="1" dirty="0">
                            <a:latin typeface="Cambria Math" panose="02040503050406030204" pitchFamily="18" charset="0"/>
                          </a:rPr>
                        </m:ctrlPr>
                      </m:naryPr>
                      <m:sub>
                        <m:r>
                          <m:rPr>
                            <m:brk m:alnAt="25"/>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d>
                              </m:e>
                            </m:func>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d>
                              </m:e>
                            </m:func>
                          </m:e>
                        </m:d>
                      </m:e>
                    </m:nary>
                  </m:oMath>
                </a14:m>
                <a:r>
                  <a:rPr lang="zh-CN" altLang="en-US" sz="2400" dirty="0"/>
                  <a:t> </a:t>
                </a:r>
              </a:p>
            </p:txBody>
          </p:sp>
        </mc:Choice>
        <mc:Fallback xmlns="">
          <p:sp>
            <p:nvSpPr>
              <p:cNvPr id="4" name="Rectangle 2"/>
              <p:cNvSpPr>
                <a:spLocks noRot="1" noChangeAspect="1" noMove="1" noResize="1" noEditPoints="1" noAdjustHandles="1" noChangeArrowheads="1" noChangeShapeType="1" noTextEdit="1"/>
              </p:cNvSpPr>
              <p:nvPr>
                <p:custDataLst>
                  <p:tags r:id="rId13"/>
                </p:custDataLst>
              </p:nvPr>
            </p:nvSpPr>
            <p:spPr>
              <a:xfrm>
                <a:off x="1981200" y="1513029"/>
                <a:ext cx="8610600" cy="1168590"/>
              </a:xfrm>
              <a:prstGeom prst="rect">
                <a:avLst/>
              </a:prstGeom>
              <a:blipFill rotWithShape="1">
                <a:blip r:embed="rId14"/>
                <a:stretch>
                  <a:fillRect t="-39" b="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3"/>
              <p:cNvSpPr txBox="1"/>
              <p:nvPr>
                <p:custDataLst>
                  <p:tags r:id="rId5"/>
                </p:custDataLst>
              </p:nvPr>
            </p:nvSpPr>
            <p:spPr>
              <a:xfrm>
                <a:off x="2819400" y="3842726"/>
                <a:ext cx="1222129" cy="480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𝜃</m:t>
                              </m:r>
                            </m:lim>
                          </m:limLow>
                        </m:fName>
                        <m:e>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e>
                      </m:func>
                    </m:oMath>
                  </m:oMathPara>
                </a14:m>
                <a:endParaRPr lang="zh-CN" altLang="en-US" dirty="0"/>
              </a:p>
            </p:txBody>
          </p:sp>
        </mc:Choice>
        <mc:Fallback xmlns="">
          <p:sp>
            <p:nvSpPr>
              <p:cNvPr id="5" name="TextBox 3"/>
              <p:cNvSpPr txBox="1">
                <a:spLocks noRot="1" noChangeAspect="1" noMove="1" noResize="1" noEditPoints="1" noAdjustHandles="1" noChangeArrowheads="1" noChangeShapeType="1" noTextEdit="1"/>
              </p:cNvSpPr>
              <p:nvPr>
                <p:custDataLst>
                  <p:tags r:id="rId15"/>
                </p:custDataLst>
              </p:nvPr>
            </p:nvSpPr>
            <p:spPr>
              <a:xfrm>
                <a:off x="2819400" y="3842726"/>
                <a:ext cx="1222129" cy="480773"/>
              </a:xfrm>
              <a:prstGeom prst="rect">
                <a:avLst/>
              </a:prstGeom>
              <a:blipFill rotWithShape="1">
                <a:blip r:embed="rId16"/>
                <a:stretch>
                  <a:fillRect t="-71" r="32" b="8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Gradient Descent</a:t>
            </a:r>
            <a:endParaRPr lang="en-US"/>
          </a:p>
        </p:txBody>
      </p:sp>
      <mc:AlternateContent xmlns:mc="http://schemas.openxmlformats.org/markup-compatibility/2006" xmlns:a14="http://schemas.microsoft.com/office/drawing/2010/main">
        <mc:Choice Requires="a14">
          <p:sp>
            <p:nvSpPr>
              <p:cNvPr id="24" name="TextBox 23"/>
              <p:cNvSpPr txBox="1"/>
              <p:nvPr>
                <p:custDataLst>
                  <p:tags r:id="rId1"/>
                </p:custDataLst>
              </p:nvPr>
            </p:nvSpPr>
            <p:spPr>
              <a:xfrm>
                <a:off x="1600200" y="1710631"/>
                <a:ext cx="5410200" cy="573106"/>
              </a:xfrm>
              <a:prstGeom prst="rect">
                <a:avLst/>
              </a:prstGeom>
              <a:noFill/>
            </p:spPr>
            <p:txBody>
              <a:bodyPr wrap="square" rtlCol="0">
                <a:spAutoFit/>
              </a:bodyPr>
              <a:lstStyle/>
              <a:p>
                <a:r>
                  <a:rPr lang="en-US" sz="2400" dirty="0">
                    <a:latin typeface="+mj-lt"/>
                  </a:rPr>
                  <a:t>Want</a:t>
                </a:r>
                <a:r>
                  <a:rPr lang="en-US" sz="2400" dirty="0"/>
                  <a:t> </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𝜃</m:t>
                            </m:r>
                          </m:lim>
                        </m:limLow>
                      </m:fName>
                      <m:e>
                        <m:r>
                          <a:rPr lang="en-US" altLang="zh-CN" sz="2400" i="1">
                            <a:latin typeface="Cambria Math" panose="02040503050406030204" pitchFamily="18" charset="0"/>
                          </a:rPr>
                          <m:t>𝐽</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e>
                    </m:func>
                  </m:oMath>
                </a14:m>
                <a:r>
                  <a:rPr lang="en-US" sz="2400" dirty="0"/>
                  <a:t>:</a:t>
                </a:r>
              </a:p>
            </p:txBody>
          </p:sp>
        </mc:Choice>
        <mc:Fallback xmlns="">
          <p:sp>
            <p:nvSpPr>
              <p:cNvPr id="24" name="TextBox 23"/>
              <p:cNvSpPr txBox="1">
                <a:spLocks noRot="1" noChangeAspect="1" noMove="1" noResize="1" noEditPoints="1" noAdjustHandles="1" noChangeArrowheads="1" noChangeShapeType="1" noTextEdit="1"/>
              </p:cNvSpPr>
              <p:nvPr>
                <p:custDataLst>
                  <p:tags r:id="rId20"/>
                </p:custDataLst>
              </p:nvPr>
            </p:nvSpPr>
            <p:spPr>
              <a:xfrm>
                <a:off x="1600200" y="1710631"/>
                <a:ext cx="5410200" cy="573106"/>
              </a:xfrm>
              <a:prstGeom prst="rect">
                <a:avLst/>
              </a:prstGeom>
              <a:blipFill rotWithShape="1">
                <a:blip r:embed="rId21"/>
                <a:stretch>
                  <a:fillRect t="-101" b="48"/>
                </a:stretch>
              </a:blipFill>
            </p:spPr>
            <p:txBody>
              <a:bodyPr/>
              <a:lstStyle/>
              <a:p>
                <a:r>
                  <a:rPr lang="en-US" altLang="en-US">
                    <a:noFill/>
                  </a:rPr>
                  <a:t> </a:t>
                </a:r>
              </a:p>
            </p:txBody>
          </p:sp>
        </mc:Fallback>
      </mc:AlternateContent>
      <p:sp>
        <p:nvSpPr>
          <p:cNvPr id="27" name="TextBox 26"/>
          <p:cNvSpPr txBox="1"/>
          <p:nvPr>
            <p:custDataLst>
              <p:tags r:id="rId2"/>
            </p:custDataLst>
          </p:nvPr>
        </p:nvSpPr>
        <p:spPr>
          <a:xfrm>
            <a:off x="1653077" y="2335475"/>
            <a:ext cx="2667000" cy="461665"/>
          </a:xfrm>
          <a:prstGeom prst="rect">
            <a:avLst/>
          </a:prstGeom>
          <a:noFill/>
        </p:spPr>
        <p:txBody>
          <a:bodyPr wrap="square" rtlCol="0">
            <a:spAutoFit/>
          </a:bodyPr>
          <a:lstStyle/>
          <a:p>
            <a:r>
              <a:rPr lang="en-US" sz="2400" dirty="0">
                <a:latin typeface="+mj-lt"/>
              </a:rPr>
              <a:t>Repeat</a:t>
            </a:r>
          </a:p>
        </p:txBody>
      </p:sp>
      <p:pic>
        <p:nvPicPr>
          <p:cNvPr id="28" name="Picture 27"/>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2766740" y="2391642"/>
            <a:ext cx="109728" cy="304038"/>
          </a:xfrm>
          <a:prstGeom prst="rect">
            <a:avLst/>
          </a:prstGeom>
        </p:spPr>
      </p:pic>
      <p:pic>
        <p:nvPicPr>
          <p:cNvPr id="30" name="Picture 29"/>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2072177" y="3667301"/>
            <a:ext cx="109728" cy="304038"/>
          </a:xfrm>
          <a:prstGeom prst="rect">
            <a:avLst/>
          </a:prstGeom>
        </p:spPr>
      </p:pic>
      <mc:AlternateContent xmlns:mc="http://schemas.openxmlformats.org/markup-compatibility/2006" xmlns:a14="http://schemas.microsoft.com/office/drawing/2010/main">
        <mc:Choice Requires="a14">
          <p:sp>
            <p:nvSpPr>
              <p:cNvPr id="32" name="TextBox 31"/>
              <p:cNvSpPr txBox="1"/>
              <p:nvPr>
                <p:custDataLst>
                  <p:tags r:id="rId5"/>
                </p:custDataLst>
              </p:nvPr>
            </p:nvSpPr>
            <p:spPr>
              <a:xfrm>
                <a:off x="3657600" y="3480246"/>
                <a:ext cx="5334000" cy="461665"/>
              </a:xfrm>
              <a:prstGeom prst="rect">
                <a:avLst/>
              </a:prstGeom>
              <a:noFill/>
            </p:spPr>
            <p:txBody>
              <a:bodyPr wrap="square" rtlCol="0">
                <a:spAutoFit/>
              </a:bodyPr>
              <a:lstStyle/>
              <a:p>
                <a:r>
                  <a:rPr lang="en-US" sz="2000" dirty="0"/>
                  <a:t>(</a:t>
                </a:r>
                <a:r>
                  <a:rPr lang="en-US" sz="2400" dirty="0">
                    <a:latin typeface="+mj-lt"/>
                  </a:rPr>
                  <a:t>simultaneously update all</a:t>
                </a:r>
                <a:r>
                  <a:rPr lang="en-US" sz="2000" dirty="0"/>
                  <a: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𝑗</m:t>
                        </m:r>
                      </m:sub>
                    </m:sSub>
                  </m:oMath>
                </a14:m>
                <a:r>
                  <a:rPr lang="en-US" sz="2000" dirty="0"/>
                  <a:t> )</a:t>
                </a:r>
              </a:p>
            </p:txBody>
          </p:sp>
        </mc:Choice>
        <mc:Fallback xmlns="">
          <p:sp>
            <p:nvSpPr>
              <p:cNvPr id="32" name="TextBox 31"/>
              <p:cNvSpPr txBox="1">
                <a:spLocks noRot="1" noChangeAspect="1" noMove="1" noResize="1" noEditPoints="1" noAdjustHandles="1" noChangeArrowheads="1" noChangeShapeType="1" noTextEdit="1"/>
              </p:cNvSpPr>
              <p:nvPr>
                <p:custDataLst>
                  <p:tags r:id="rId24"/>
                </p:custDataLst>
              </p:nvPr>
            </p:nvSpPr>
            <p:spPr>
              <a:xfrm>
                <a:off x="3657600" y="3480246"/>
                <a:ext cx="5334000" cy="461665"/>
              </a:xfrm>
              <a:prstGeom prst="rect">
                <a:avLst/>
              </a:prstGeom>
              <a:blipFill rotWithShape="1">
                <a:blip r:embed="rId25"/>
                <a:stretch>
                  <a:fillRect t="-97" b="10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custDataLst>
                  <p:tags r:id="rId6"/>
                </p:custDataLst>
              </p:nvPr>
            </p:nvSpPr>
            <p:spPr>
              <a:xfrm>
                <a:off x="3657600" y="5326596"/>
                <a:ext cx="5334000" cy="461665"/>
              </a:xfrm>
              <a:prstGeom prst="rect">
                <a:avLst/>
              </a:prstGeom>
              <a:noFill/>
            </p:spPr>
            <p:txBody>
              <a:bodyPr wrap="square" rtlCol="0">
                <a:spAutoFit/>
              </a:bodyPr>
              <a:lstStyle/>
              <a:p>
                <a:r>
                  <a:rPr lang="en-US" sz="2000" dirty="0"/>
                  <a:t>(</a:t>
                </a:r>
                <a:r>
                  <a:rPr lang="en-US" sz="2400" dirty="0">
                    <a:latin typeface="+mj-lt"/>
                  </a:rPr>
                  <a:t>simultaneously update all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𝑗</m:t>
                        </m:r>
                      </m:sub>
                    </m:sSub>
                  </m:oMath>
                </a14:m>
                <a:r>
                  <a:rPr lang="en-US" sz="2000" dirty="0"/>
                  <a:t>)</a:t>
                </a:r>
              </a:p>
            </p:txBody>
          </p:sp>
        </mc:Choice>
        <mc:Fallback xmlns="">
          <p:sp>
            <p:nvSpPr>
              <p:cNvPr id="42" name="TextBox 41"/>
              <p:cNvSpPr txBox="1">
                <a:spLocks noRot="1" noChangeAspect="1" noMove="1" noResize="1" noEditPoints="1" noAdjustHandles="1" noChangeArrowheads="1" noChangeShapeType="1" noTextEdit="1"/>
              </p:cNvSpPr>
              <p:nvPr>
                <p:custDataLst>
                  <p:tags r:id="rId26"/>
                </p:custDataLst>
              </p:nvPr>
            </p:nvSpPr>
            <p:spPr>
              <a:xfrm>
                <a:off x="3657600" y="5326596"/>
                <a:ext cx="5334000" cy="461665"/>
              </a:xfrm>
              <a:prstGeom prst="rect">
                <a:avLst/>
              </a:prstGeom>
              <a:blipFill rotWithShape="1">
                <a:blip r:embed="rId27"/>
                <a:stretch>
                  <a:fillRect t="-47" b="51"/>
                </a:stretch>
              </a:blipFill>
            </p:spPr>
            <p:txBody>
              <a:bodyPr/>
              <a:lstStyle/>
              <a:p>
                <a:r>
                  <a:rPr lang="en-US" altLang="en-US">
                    <a:noFill/>
                  </a:rPr>
                  <a:t> </a:t>
                </a:r>
              </a:p>
            </p:txBody>
          </p:sp>
        </mc:Fallback>
      </mc:AlternateContent>
      <p:pic>
        <p:nvPicPr>
          <p:cNvPr id="44" name="Picture 43"/>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662082" y="4205138"/>
            <a:ext cx="109728" cy="304038"/>
          </a:xfrm>
          <a:prstGeom prst="rect">
            <a:avLst/>
          </a:prstGeom>
        </p:spPr>
      </p:pic>
      <p:pic>
        <p:nvPicPr>
          <p:cNvPr id="45" name="Picture 44"/>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2119919" y="5480797"/>
            <a:ext cx="109728" cy="304038"/>
          </a:xfrm>
          <a:prstGeom prst="rect">
            <a:avLst/>
          </a:prstGeom>
        </p:spPr>
      </p:pic>
      <p:sp>
        <p:nvSpPr>
          <p:cNvPr id="4" name="Rectangle 2"/>
          <p:cNvSpPr/>
          <p:nvPr>
            <p:custDataLst>
              <p:tags r:id="rId9"/>
            </p:custDataLst>
          </p:nvPr>
        </p:nvSpPr>
        <p:spPr>
          <a:xfrm>
            <a:off x="1689618" y="4161700"/>
            <a:ext cx="970330" cy="400110"/>
          </a:xfrm>
          <a:prstGeom prst="rect">
            <a:avLst/>
          </a:prstGeom>
        </p:spPr>
        <p:txBody>
          <a:bodyPr wrap="none">
            <a:spAutoFit/>
          </a:bodyPr>
          <a:lstStyle/>
          <a:p>
            <a:r>
              <a:rPr lang="en-US" altLang="zh-CN" sz="2000" dirty="0"/>
              <a:t>Repeat</a:t>
            </a:r>
            <a:endParaRPr lang="en-US" altLang="zh-CN" sz="2400" dirty="0"/>
          </a:p>
        </p:txBody>
      </p:sp>
      <p:sp>
        <p:nvSpPr>
          <p:cNvPr id="5" name="Rectangle 3"/>
          <p:cNvSpPr/>
          <p:nvPr>
            <p:custDataLst>
              <p:tags r:id="rId10"/>
            </p:custDataLst>
          </p:nvPr>
        </p:nvSpPr>
        <p:spPr>
          <a:xfrm>
            <a:off x="1600200" y="2350283"/>
            <a:ext cx="6414959" cy="16598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ectangle 45"/>
          <p:cNvSpPr/>
          <p:nvPr>
            <p:custDataLst>
              <p:tags r:id="rId11"/>
            </p:custDataLst>
          </p:nvPr>
        </p:nvSpPr>
        <p:spPr>
          <a:xfrm>
            <a:off x="1630119" y="4172238"/>
            <a:ext cx="6414959" cy="16598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Down Arrow 5"/>
          <p:cNvSpPr/>
          <p:nvPr>
            <p:custDataLst>
              <p:tags r:id="rId12"/>
            </p:custDataLst>
          </p:nvPr>
        </p:nvSpPr>
        <p:spPr>
          <a:xfrm>
            <a:off x="4543633" y="4050396"/>
            <a:ext cx="152400" cy="15642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custDataLst>
                  <p:tags r:id="rId13"/>
                </p:custDataLst>
              </p:nvPr>
            </p:nvSpPr>
            <p:spPr>
              <a:xfrm>
                <a:off x="8080104" y="2993973"/>
                <a:ext cx="2500441" cy="946606"/>
              </a:xfrm>
              <a:prstGeom prst="rect">
                <a:avLst/>
              </a:prstGeom>
              <a:noFill/>
            </p:spPr>
            <p:txBody>
              <a:bodyPr wrap="square" lIns="0" tIns="0" rIns="0" bIns="0" rtlCol="0">
                <a:spAutoFit/>
              </a:bodyPr>
              <a:lstStyle/>
              <a:p>
                <a:r>
                  <a:rPr lang="en-US" altLang="zh-CN" sz="1800" dirty="0"/>
                  <a:t>Notice the fact that for</a:t>
                </a:r>
              </a:p>
              <a:p>
                <a:r>
                  <a:rPr lang="en-US" altLang="zh-CN" sz="1800" dirty="0"/>
                  <a:t> </a:t>
                </a:r>
                <a14:m>
                  <m:oMath xmlns:m="http://schemas.openxmlformats.org/officeDocument/2006/math">
                    <m:r>
                      <a:rPr lang="en-US" altLang="zh-CN" sz="180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𝑧</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𝑧</m:t>
                            </m:r>
                          </m:sup>
                        </m:sSup>
                      </m:den>
                    </m:f>
                  </m:oMath>
                </a14:m>
                <a:endParaRPr lang="en-US" altLang="zh-CN"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𝑔</m:t>
                          </m:r>
                        </m:e>
                        <m:sup>
                          <m:r>
                            <a:rPr lang="en-US" altLang="zh-CN" sz="1800" b="0" i="1" smtClean="0">
                              <a:latin typeface="Cambria Math" panose="02040503050406030204" pitchFamily="18" charset="0"/>
                            </a:rPr>
                            <m:t>′</m:t>
                          </m:r>
                        </m:sup>
                      </m:s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𝑧</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𝑔</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𝑧</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𝑔</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𝑧</m:t>
                      </m:r>
                      <m:r>
                        <a:rPr lang="en-US" altLang="zh-CN" sz="1800" b="0" i="1" smtClean="0">
                          <a:latin typeface="Cambria Math" panose="02040503050406030204" pitchFamily="18" charset="0"/>
                        </a:rPr>
                        <m:t>))</m:t>
                      </m:r>
                    </m:oMath>
                  </m:oMathPara>
                </a14:m>
                <a:endParaRPr lang="en-US" altLang="zh-CN" sz="1800" b="0" i="1" dirty="0">
                  <a:latin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custDataLst>
                  <p:tags r:id="rId28"/>
                </p:custDataLst>
              </p:nvPr>
            </p:nvSpPr>
            <p:spPr>
              <a:xfrm>
                <a:off x="8080104" y="2993973"/>
                <a:ext cx="2500441" cy="946606"/>
              </a:xfrm>
              <a:prstGeom prst="rect">
                <a:avLst/>
              </a:prstGeom>
              <a:blipFill rotWithShape="1">
                <a:blip r:embed="rId29"/>
                <a:stretch>
                  <a:fillRect l="-15" t="-62" r="7" b="-1031"/>
                </a:stretch>
              </a:blipFill>
            </p:spPr>
            <p:txBody>
              <a:bodyPr/>
              <a:lstStyle/>
              <a:p>
                <a:r>
                  <a:rPr lang="en-US" altLang="en-US">
                    <a:noFill/>
                  </a:rPr>
                  <a:t> </a:t>
                </a:r>
              </a:p>
            </p:txBody>
          </p:sp>
        </mc:Fallback>
      </mc:AlternateContent>
      <p:sp>
        <p:nvSpPr>
          <p:cNvPr id="49" name="TextBox 48"/>
          <p:cNvSpPr txBox="1"/>
          <p:nvPr>
            <p:custDataLst>
              <p:tags r:id="rId14"/>
            </p:custDataLst>
          </p:nvPr>
        </p:nvSpPr>
        <p:spPr>
          <a:xfrm>
            <a:off x="1600200" y="5921354"/>
            <a:ext cx="7677183" cy="461665"/>
          </a:xfrm>
          <a:prstGeom prst="rect">
            <a:avLst/>
          </a:prstGeom>
          <a:noFill/>
        </p:spPr>
        <p:txBody>
          <a:bodyPr wrap="square" rtlCol="0">
            <a:spAutoFit/>
          </a:bodyPr>
          <a:lstStyle/>
          <a:p>
            <a:r>
              <a:rPr lang="en-US" sz="2400" dirty="0">
                <a:latin typeface="+mj-lt"/>
              </a:rPr>
              <a:t>Algorithm looks </a:t>
            </a:r>
            <a:r>
              <a:rPr lang="en-US" sz="2400" dirty="0">
                <a:solidFill>
                  <a:srgbClr val="FF0000"/>
                </a:solidFill>
                <a:latin typeface="+mj-lt"/>
              </a:rPr>
              <a:t>identical</a:t>
            </a:r>
            <a:r>
              <a:rPr lang="en-US" sz="2400" dirty="0">
                <a:latin typeface="+mj-lt"/>
              </a:rPr>
              <a:t> to linear regression!</a:t>
            </a:r>
          </a:p>
        </p:txBody>
      </p:sp>
      <mc:AlternateContent xmlns:mc="http://schemas.openxmlformats.org/markup-compatibility/2006" xmlns:a14="http://schemas.microsoft.com/office/drawing/2010/main">
        <mc:Choice Requires="a14">
          <p:sp>
            <p:nvSpPr>
              <p:cNvPr id="10" name="Rectangle 9"/>
              <p:cNvSpPr/>
              <p:nvPr>
                <p:custDataLst>
                  <p:tags r:id="rId15"/>
                </p:custDataLst>
              </p:nvPr>
            </p:nvSpPr>
            <p:spPr>
              <a:xfrm>
                <a:off x="1572145" y="990547"/>
                <a:ext cx="8842512" cy="622030"/>
              </a:xfrm>
              <a:prstGeom prst="rect">
                <a:avLst/>
              </a:prstGeom>
            </p:spPr>
            <p:txBody>
              <a:bodyPr wrap="square">
                <a:spAutoFit/>
              </a:bodyPr>
              <a:lstStyle/>
              <a:p>
                <a14:m>
                  <m:oMath xmlns:m="http://schemas.openxmlformats.org/officeDocument/2006/math">
                    <m:r>
                      <a:rPr lang="en-US" altLang="zh-CN" sz="2300" i="1">
                        <a:latin typeface="Cambria Math" panose="02040503050406030204" pitchFamily="18" charset="0"/>
                      </a:rPr>
                      <m:t>𝐽</m:t>
                    </m:r>
                    <m:d>
                      <m:dPr>
                        <m:ctrlPr>
                          <a:rPr lang="en-US" altLang="zh-CN" sz="2300" i="1">
                            <a:latin typeface="Cambria Math" panose="02040503050406030204" pitchFamily="18" charset="0"/>
                          </a:rPr>
                        </m:ctrlPr>
                      </m:dPr>
                      <m:e>
                        <m:r>
                          <a:rPr lang="zh-CN" altLang="en-US" sz="2300" i="1">
                            <a:latin typeface="Cambria Math" panose="02040503050406030204" pitchFamily="18" charset="0"/>
                          </a:rPr>
                          <m:t>𝜃</m:t>
                        </m:r>
                      </m:e>
                    </m:d>
                    <m:r>
                      <a:rPr lang="en-US" altLang="zh-CN" sz="2300" i="1" dirty="0">
                        <a:latin typeface="Cambria Math" panose="02040503050406030204" pitchFamily="18" charset="0"/>
                      </a:rPr>
                      <m:t>=</m:t>
                    </m:r>
                    <m:f>
                      <m:fPr>
                        <m:ctrlPr>
                          <a:rPr lang="en-US" altLang="zh-CN" sz="2300" i="1" dirty="0">
                            <a:latin typeface="Cambria Math" panose="02040503050406030204" pitchFamily="18" charset="0"/>
                          </a:rPr>
                        </m:ctrlPr>
                      </m:fPr>
                      <m:num>
                        <m:r>
                          <a:rPr lang="en-US" altLang="zh-CN" sz="2300" i="1" dirty="0">
                            <a:latin typeface="Cambria Math" panose="02040503050406030204" pitchFamily="18" charset="0"/>
                          </a:rPr>
                          <m:t>1</m:t>
                        </m:r>
                      </m:num>
                      <m:den>
                        <m:r>
                          <a:rPr lang="en-US" altLang="zh-CN" sz="2300" i="1" dirty="0">
                            <a:latin typeface="Cambria Math" panose="02040503050406030204" pitchFamily="18" charset="0"/>
                          </a:rPr>
                          <m:t>𝑚</m:t>
                        </m:r>
                      </m:den>
                    </m:f>
                    <m:nary>
                      <m:naryPr>
                        <m:chr m:val="∑"/>
                        <m:limLoc m:val="subSup"/>
                        <m:ctrlPr>
                          <a:rPr lang="en-US" altLang="zh-CN" sz="2300" i="1" dirty="0">
                            <a:latin typeface="Cambria Math" panose="02040503050406030204" pitchFamily="18" charset="0"/>
                          </a:rPr>
                        </m:ctrlPr>
                      </m:naryPr>
                      <m:sub>
                        <m:r>
                          <m:rPr>
                            <m:brk m:alnAt="25"/>
                          </m:rPr>
                          <a:rPr lang="en-US" altLang="zh-CN" sz="2300" i="1" dirty="0">
                            <a:latin typeface="Cambria Math" panose="02040503050406030204" pitchFamily="18" charset="0"/>
                          </a:rPr>
                          <m:t>𝑖</m:t>
                        </m:r>
                        <m:r>
                          <a:rPr lang="en-US" altLang="zh-CN" sz="2300" i="1" dirty="0">
                            <a:latin typeface="Cambria Math" panose="02040503050406030204" pitchFamily="18" charset="0"/>
                          </a:rPr>
                          <m:t>=1</m:t>
                        </m:r>
                      </m:sub>
                      <m:sup>
                        <m:r>
                          <a:rPr lang="en-US" altLang="zh-CN" sz="2300" i="1" dirty="0">
                            <a:latin typeface="Cambria Math" panose="02040503050406030204" pitchFamily="18" charset="0"/>
                          </a:rPr>
                          <m:t>𝑚</m:t>
                        </m:r>
                      </m:sup>
                      <m:e>
                        <m:d>
                          <m:dPr>
                            <m:begChr m:val="["/>
                            <m:endChr m:val="]"/>
                            <m:ctrlPr>
                              <a:rPr lang="en-US" altLang="zh-CN" sz="2300" i="1" dirty="0">
                                <a:latin typeface="Cambria Math" panose="02040503050406030204" pitchFamily="18" charset="0"/>
                              </a:rPr>
                            </m:ctrlPr>
                          </m:dPr>
                          <m:e>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m:t>
                                </m:r>
                                <m:r>
                                  <a:rPr lang="en-US" altLang="zh-CN" sz="2300" i="1">
                                    <a:latin typeface="Cambria Math" panose="02040503050406030204" pitchFamily="18" charset="0"/>
                                  </a:rPr>
                                  <m:t>𝑦</m:t>
                                </m:r>
                              </m:e>
                              <m:sup>
                                <m:d>
                                  <m:dPr>
                                    <m:ctrlPr>
                                      <a:rPr lang="en-US" altLang="zh-CN" sz="2300" i="1">
                                        <a:latin typeface="Cambria Math" panose="02040503050406030204" pitchFamily="18" charset="0"/>
                                      </a:rPr>
                                    </m:ctrlPr>
                                  </m:dPr>
                                  <m:e>
                                    <m:r>
                                      <a:rPr lang="en-US" altLang="zh-CN" sz="2300" i="1">
                                        <a:latin typeface="Cambria Math" panose="02040503050406030204" pitchFamily="18" charset="0"/>
                                      </a:rPr>
                                      <m:t>𝑖</m:t>
                                    </m:r>
                                  </m:e>
                                </m:d>
                              </m:sup>
                            </m:sSup>
                            <m:func>
                              <m:funcPr>
                                <m:ctrlPr>
                                  <a:rPr lang="en-US" altLang="zh-CN" sz="2300" i="1">
                                    <a:latin typeface="Cambria Math" panose="02040503050406030204" pitchFamily="18" charset="0"/>
                                  </a:rPr>
                                </m:ctrlPr>
                              </m:funcPr>
                              <m:fName>
                                <m:r>
                                  <m:rPr>
                                    <m:sty m:val="p"/>
                                  </m:rPr>
                                  <a:rPr lang="en-US" altLang="zh-CN" sz="2300">
                                    <a:latin typeface="Cambria Math" panose="02040503050406030204" pitchFamily="18" charset="0"/>
                                  </a:rPr>
                                  <m:t>log</m:t>
                                </m:r>
                              </m:fName>
                              <m:e>
                                <m:d>
                                  <m:dPr>
                                    <m:ctrlPr>
                                      <a:rPr lang="en-US" altLang="zh-CN" sz="2300" i="1">
                                        <a:latin typeface="Cambria Math" panose="02040503050406030204" pitchFamily="18" charset="0"/>
                                      </a:rPr>
                                    </m:ctrlPr>
                                  </m:dPr>
                                  <m:e>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h</m:t>
                                        </m:r>
                                      </m:e>
                                      <m:sub>
                                        <m:r>
                                          <a:rPr lang="zh-CN" altLang="en-US" sz="2300" i="1">
                                            <a:latin typeface="Cambria Math" panose="02040503050406030204" pitchFamily="18" charset="0"/>
                                          </a:rPr>
                                          <m:t>𝜃</m:t>
                                        </m:r>
                                      </m:sub>
                                    </m:sSub>
                                    <m:d>
                                      <m:dPr>
                                        <m:ctrlPr>
                                          <a:rPr lang="en-US" altLang="zh-CN" sz="2300" i="1">
                                            <a:latin typeface="Cambria Math" panose="02040503050406030204" pitchFamily="18" charset="0"/>
                                          </a:rPr>
                                        </m:ctrlPr>
                                      </m:dPr>
                                      <m:e>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𝑥</m:t>
                                            </m:r>
                                          </m:e>
                                          <m:sup>
                                            <m:d>
                                              <m:dPr>
                                                <m:ctrlPr>
                                                  <a:rPr lang="en-US" altLang="zh-CN" sz="2300" i="1">
                                                    <a:latin typeface="Cambria Math" panose="02040503050406030204" pitchFamily="18" charset="0"/>
                                                  </a:rPr>
                                                </m:ctrlPr>
                                              </m:dPr>
                                              <m:e>
                                                <m:r>
                                                  <a:rPr lang="en-US" altLang="zh-CN" sz="2300" i="1">
                                                    <a:latin typeface="Cambria Math" panose="02040503050406030204" pitchFamily="18" charset="0"/>
                                                  </a:rPr>
                                                  <m:t>𝑖</m:t>
                                                </m:r>
                                              </m:e>
                                            </m:d>
                                          </m:sup>
                                        </m:sSup>
                                      </m:e>
                                    </m:d>
                                  </m:e>
                                </m:d>
                              </m:e>
                            </m:func>
                            <m:r>
                              <a:rPr lang="en-US" altLang="zh-CN" sz="2300" i="1">
                                <a:latin typeface="Cambria Math" panose="02040503050406030204" pitchFamily="18" charset="0"/>
                              </a:rPr>
                              <m:t>−</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1−</m:t>
                                </m:r>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𝑦</m:t>
                                    </m:r>
                                  </m:e>
                                  <m:sup>
                                    <m:d>
                                      <m:dPr>
                                        <m:ctrlPr>
                                          <a:rPr lang="en-US" altLang="zh-CN" sz="2300" i="1">
                                            <a:latin typeface="Cambria Math" panose="02040503050406030204" pitchFamily="18" charset="0"/>
                                          </a:rPr>
                                        </m:ctrlPr>
                                      </m:dPr>
                                      <m:e>
                                        <m:r>
                                          <a:rPr lang="en-US" altLang="zh-CN" sz="2300" i="1">
                                            <a:latin typeface="Cambria Math" panose="02040503050406030204" pitchFamily="18" charset="0"/>
                                          </a:rPr>
                                          <m:t>𝑖</m:t>
                                        </m:r>
                                      </m:e>
                                    </m:d>
                                  </m:sup>
                                </m:sSup>
                              </m:e>
                            </m:d>
                            <m:func>
                              <m:funcPr>
                                <m:ctrlPr>
                                  <a:rPr lang="en-US" altLang="zh-CN" sz="2300" i="1">
                                    <a:latin typeface="Cambria Math" panose="02040503050406030204" pitchFamily="18" charset="0"/>
                                  </a:rPr>
                                </m:ctrlPr>
                              </m:funcPr>
                              <m:fName>
                                <m:r>
                                  <m:rPr>
                                    <m:sty m:val="p"/>
                                  </m:rPr>
                                  <a:rPr lang="en-US" altLang="zh-CN" sz="2300">
                                    <a:latin typeface="Cambria Math" panose="02040503050406030204" pitchFamily="18" charset="0"/>
                                  </a:rPr>
                                  <m:t>log</m:t>
                                </m:r>
                              </m:fName>
                              <m:e>
                                <m:d>
                                  <m:dPr>
                                    <m:ctrlPr>
                                      <a:rPr lang="en-US" altLang="zh-CN" sz="2300" i="1">
                                        <a:latin typeface="Cambria Math" panose="02040503050406030204" pitchFamily="18" charset="0"/>
                                      </a:rPr>
                                    </m:ctrlPr>
                                  </m:dPr>
                                  <m:e>
                                    <m:r>
                                      <a:rPr lang="en-US" altLang="zh-CN" sz="2300" i="1">
                                        <a:latin typeface="Cambria Math" panose="02040503050406030204" pitchFamily="18" charset="0"/>
                                      </a:rPr>
                                      <m:t>1−</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h</m:t>
                                        </m:r>
                                      </m:e>
                                      <m:sub>
                                        <m:r>
                                          <a:rPr lang="zh-CN" altLang="en-US" sz="2300" i="1">
                                            <a:latin typeface="Cambria Math" panose="02040503050406030204" pitchFamily="18" charset="0"/>
                                          </a:rPr>
                                          <m:t>𝜃</m:t>
                                        </m:r>
                                      </m:sub>
                                    </m:sSub>
                                    <m:d>
                                      <m:dPr>
                                        <m:ctrlPr>
                                          <a:rPr lang="en-US" altLang="zh-CN" sz="2300" i="1">
                                            <a:latin typeface="Cambria Math" panose="02040503050406030204" pitchFamily="18" charset="0"/>
                                          </a:rPr>
                                        </m:ctrlPr>
                                      </m:dPr>
                                      <m:e>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𝑥</m:t>
                                            </m:r>
                                          </m:e>
                                          <m:sup>
                                            <m:d>
                                              <m:dPr>
                                                <m:ctrlPr>
                                                  <a:rPr lang="en-US" altLang="zh-CN" sz="2300" i="1">
                                                    <a:latin typeface="Cambria Math" panose="02040503050406030204" pitchFamily="18" charset="0"/>
                                                  </a:rPr>
                                                </m:ctrlPr>
                                              </m:dPr>
                                              <m:e>
                                                <m:r>
                                                  <a:rPr lang="en-US" altLang="zh-CN" sz="2300" i="1">
                                                    <a:latin typeface="Cambria Math" panose="02040503050406030204" pitchFamily="18" charset="0"/>
                                                  </a:rPr>
                                                  <m:t>𝑖</m:t>
                                                </m:r>
                                              </m:e>
                                            </m:d>
                                          </m:sup>
                                        </m:sSup>
                                      </m:e>
                                    </m:d>
                                  </m:e>
                                </m:d>
                              </m:e>
                            </m:func>
                          </m:e>
                        </m:d>
                      </m:e>
                    </m:nary>
                  </m:oMath>
                </a14:m>
                <a:r>
                  <a:rPr lang="zh-CN" altLang="en-US" sz="2400" dirty="0"/>
                  <a:t> </a:t>
                </a:r>
              </a:p>
            </p:txBody>
          </p:sp>
        </mc:Choice>
        <mc:Fallback xmlns="">
          <p:sp>
            <p:nvSpPr>
              <p:cNvPr id="10" name="Rectangle 9"/>
              <p:cNvSpPr>
                <a:spLocks noRot="1" noChangeAspect="1" noMove="1" noResize="1" noEditPoints="1" noAdjustHandles="1" noChangeArrowheads="1" noChangeShapeType="1" noTextEdit="1"/>
              </p:cNvSpPr>
              <p:nvPr>
                <p:custDataLst>
                  <p:tags r:id="rId30"/>
                </p:custDataLst>
              </p:nvPr>
            </p:nvSpPr>
            <p:spPr>
              <a:xfrm>
                <a:off x="1572145" y="990547"/>
                <a:ext cx="8842512" cy="622030"/>
              </a:xfrm>
              <a:prstGeom prst="rect">
                <a:avLst/>
              </a:prstGeom>
              <a:blipFill rotWithShape="1">
                <a:blip r:embed="rId31"/>
                <a:stretch>
                  <a:fillRect l="-6" t="-94" b="5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custDataLst>
                  <p:tags r:id="rId16"/>
                </p:custDataLst>
              </p:nvPr>
            </p:nvSpPr>
            <p:spPr>
              <a:xfrm>
                <a:off x="2428740" y="2662291"/>
                <a:ext cx="2993448" cy="898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den>
                      </m:f>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a:latin typeface="Cambria Math" panose="02040503050406030204" pitchFamily="18" charset="0"/>
                        </a:rPr>
                        <m:t> </m:t>
                      </m:r>
                    </m:oMath>
                  </m:oMathPara>
                </a14:m>
                <a:endParaRPr lang="zh-CN" altLang="en-US" sz="2400" dirty="0"/>
              </a:p>
            </p:txBody>
          </p:sp>
        </mc:Choice>
        <mc:Fallback xmlns="">
          <p:sp>
            <p:nvSpPr>
              <p:cNvPr id="11" name="Rectangle 10"/>
              <p:cNvSpPr>
                <a:spLocks noRot="1" noChangeAspect="1" noMove="1" noResize="1" noEditPoints="1" noAdjustHandles="1" noChangeArrowheads="1" noChangeShapeType="1" noTextEdit="1"/>
              </p:cNvSpPr>
              <p:nvPr>
                <p:custDataLst>
                  <p:tags r:id="rId32"/>
                </p:custDataLst>
              </p:nvPr>
            </p:nvSpPr>
            <p:spPr>
              <a:xfrm>
                <a:off x="2428740" y="2662291"/>
                <a:ext cx="2993448" cy="898836"/>
              </a:xfrm>
              <a:prstGeom prst="rect">
                <a:avLst/>
              </a:prstGeom>
              <a:blipFill rotWithShape="1">
                <a:blip r:embed="rId33"/>
                <a:stretch>
                  <a:fillRect l="-17" t="-41" r="19" b="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custDataLst>
                  <p:tags r:id="rId17"/>
                </p:custDataLst>
              </p:nvPr>
            </p:nvSpPr>
            <p:spPr>
              <a:xfrm>
                <a:off x="8023307" y="4726877"/>
                <a:ext cx="2289088" cy="969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i="1">
                              <a:latin typeface="Cambria Math" panose="02040503050406030204" pitchFamily="18" charset="0"/>
                            </a:rPr>
                            <m:t>h</m:t>
                          </m:r>
                        </m:e>
                        <m:sub>
                          <m:r>
                            <a:rPr lang="zh-CN" altLang="en-US" sz="1900" i="1">
                              <a:latin typeface="Cambria Math" panose="02040503050406030204" pitchFamily="18" charset="0"/>
                            </a:rPr>
                            <m:t>𝜃</m:t>
                          </m:r>
                        </m:sub>
                      </m:sSub>
                      <m:d>
                        <m:dPr>
                          <m:ctrlPr>
                            <a:rPr lang="en-US" altLang="zh-CN" sz="1900" i="1">
                              <a:latin typeface="Cambria Math" panose="02040503050406030204" pitchFamily="18" charset="0"/>
                            </a:rPr>
                          </m:ctrlPr>
                        </m:dPr>
                        <m:e>
                          <m:r>
                            <a:rPr lang="en-US" altLang="zh-CN" sz="1900" i="1">
                              <a:latin typeface="Cambria Math" panose="02040503050406030204" pitchFamily="18" charset="0"/>
                            </a:rPr>
                            <m:t>𝑥</m:t>
                          </m:r>
                        </m:e>
                      </m:d>
                      <m:r>
                        <a:rPr lang="en-US" altLang="zh-CN" sz="1900" i="1">
                          <a:latin typeface="Cambria Math" panose="02040503050406030204" pitchFamily="18" charset="0"/>
                        </a:rPr>
                        <m:t>=</m:t>
                      </m:r>
                      <m:f>
                        <m:fPr>
                          <m:ctrlPr>
                            <a:rPr lang="en-US" altLang="zh-CN" sz="1900" i="1">
                              <a:latin typeface="Cambria Math" panose="02040503050406030204" pitchFamily="18" charset="0"/>
                            </a:rPr>
                          </m:ctrlPr>
                        </m:fPr>
                        <m:num>
                          <m:r>
                            <a:rPr lang="en-US" altLang="zh-CN" sz="1900" i="1">
                              <a:latin typeface="Cambria Math" panose="02040503050406030204" pitchFamily="18" charset="0"/>
                            </a:rPr>
                            <m:t>1</m:t>
                          </m:r>
                        </m:num>
                        <m:den>
                          <m:r>
                            <a:rPr lang="en-US" altLang="zh-CN" sz="1900" i="1">
                              <a:latin typeface="Cambria Math" panose="02040503050406030204" pitchFamily="18" charset="0"/>
                            </a:rPr>
                            <m:t>1+</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𝑒</m:t>
                              </m:r>
                            </m:e>
                            <m:sup>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zh-CN" altLang="en-US" sz="1900" i="1">
                                      <a:latin typeface="Cambria Math" panose="02040503050406030204" pitchFamily="18" charset="0"/>
                                    </a:rPr>
                                    <m:t>𝜃</m:t>
                                  </m:r>
                                </m:e>
                                <m:sup>
                                  <m:r>
                                    <a:rPr lang="en-US" altLang="zh-CN" sz="1900" i="1">
                                      <a:latin typeface="Cambria Math" panose="02040503050406030204" pitchFamily="18" charset="0"/>
                                    </a:rPr>
                                    <m:t>𝑇</m:t>
                                  </m:r>
                                </m:sup>
                              </m:sSup>
                              <m:r>
                                <a:rPr lang="en-US" altLang="zh-CN" sz="1900" i="1">
                                  <a:latin typeface="Cambria Math" panose="02040503050406030204" pitchFamily="18" charset="0"/>
                                </a:rPr>
                                <m:t>𝑥</m:t>
                              </m:r>
                            </m:sup>
                          </m:sSup>
                        </m:den>
                      </m:f>
                    </m:oMath>
                  </m:oMathPara>
                </a14:m>
                <a:endParaRPr lang="en-US" altLang="zh-CN" sz="1900" dirty="0"/>
              </a:p>
              <a:p>
                <a:endParaRPr lang="zh-CN" altLang="en-US" sz="1900" dirty="0"/>
              </a:p>
            </p:txBody>
          </p:sp>
        </mc:Choice>
        <mc:Fallback xmlns="">
          <p:sp>
            <p:nvSpPr>
              <p:cNvPr id="12" name="Rectangle 11"/>
              <p:cNvSpPr>
                <a:spLocks noRot="1" noChangeAspect="1" noMove="1" noResize="1" noEditPoints="1" noAdjustHandles="1" noChangeArrowheads="1" noChangeShapeType="1" noTextEdit="1"/>
              </p:cNvSpPr>
              <p:nvPr>
                <p:custDataLst>
                  <p:tags r:id="rId34"/>
                </p:custDataLst>
              </p:nvPr>
            </p:nvSpPr>
            <p:spPr>
              <a:xfrm>
                <a:off x="8023307" y="4726877"/>
                <a:ext cx="2289088" cy="969111"/>
              </a:xfrm>
              <a:prstGeom prst="rect">
                <a:avLst/>
              </a:prstGeom>
              <a:blipFill rotWithShape="1">
                <a:blip r:embed="rId35"/>
                <a:stretch>
                  <a:fillRect l="-4" t="-59" r="28" b="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custDataLst>
                  <p:tags r:id="rId18"/>
                </p:custDataLst>
              </p:nvPr>
            </p:nvSpPr>
            <p:spPr>
              <a:xfrm>
                <a:off x="2181905" y="4674597"/>
                <a:ext cx="5690958" cy="617285"/>
              </a:xfrm>
              <a:prstGeom prst="rect">
                <a:avLst/>
              </a:prstGeom>
            </p:spPr>
            <p:txBody>
              <a:bodyPr wrap="square">
                <a:spAutoFit/>
              </a:bodyPr>
              <a:lstStyle/>
              <a:p>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oMath>
                </a14:m>
                <a:r>
                  <a:rPr lang="zh-CN" altLang="en-US" dirty="0"/>
                  <a:t> </a:t>
                </a:r>
              </a:p>
            </p:txBody>
          </p:sp>
        </mc:Choice>
        <mc:Fallback xmlns="">
          <p:sp>
            <p:nvSpPr>
              <p:cNvPr id="13" name="Rectangle 12"/>
              <p:cNvSpPr>
                <a:spLocks noRot="1" noChangeAspect="1" noMove="1" noResize="1" noEditPoints="1" noAdjustHandles="1" noChangeArrowheads="1" noChangeShapeType="1" noTextEdit="1"/>
              </p:cNvSpPr>
              <p:nvPr>
                <p:custDataLst>
                  <p:tags r:id="rId36"/>
                </p:custDataLst>
              </p:nvPr>
            </p:nvSpPr>
            <p:spPr>
              <a:xfrm>
                <a:off x="2181905" y="4674597"/>
                <a:ext cx="5690958" cy="617285"/>
              </a:xfrm>
              <a:prstGeom prst="rect">
                <a:avLst/>
              </a:prstGeom>
              <a:blipFill rotWithShape="1">
                <a:blip r:embed="rId37"/>
                <a:stretch>
                  <a:fillRect l="-1" t="-59" r="2" b="6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 grpId="0"/>
      <p:bldP spid="46" grpId="0" bldLvl="0" animBg="1"/>
      <p:bldP spid="6" grpId="0" bldLvl="0" animBg="1"/>
      <p:bldP spid="9" grpId="0"/>
      <p:bldP spid="4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a:t>
            </a:r>
            <a:r>
              <a:rPr>
                <a:solidFill>
                  <a:schemeClr val="bg1">
                    <a:lumMod val="85000"/>
                  </a:schemeClr>
                </a:solidFill>
                <a:sym typeface="+mn-ea"/>
              </a:rPr>
              <a:t>Classification</a:t>
            </a:r>
            <a:endParaRPr lang="en-US" altLang="zh-CN">
              <a:solidFill>
                <a:schemeClr val="bg1">
                  <a:lumMod val="85000"/>
                </a:schemeClr>
              </a:solidFill>
            </a:endParaRPr>
          </a:p>
          <a:p>
            <a:pPr algn="l"/>
            <a:r>
              <a:rPr>
                <a:solidFill>
                  <a:schemeClr val="bg1">
                    <a:lumMod val="85000"/>
                  </a:schemeClr>
                </a:solidFill>
                <a:sym typeface="+mn-ea"/>
              </a:rPr>
              <a:t> Cost function and gradient</a:t>
            </a:r>
            <a:endParaRPr lang="en-US" altLang="zh-CN">
              <a:solidFill>
                <a:schemeClr val="bg1">
                  <a:lumMod val="85000"/>
                </a:schemeClr>
              </a:solidFill>
            </a:endParaRPr>
          </a:p>
          <a:p>
            <a:pPr algn="l"/>
            <a:r>
              <a:rPr>
                <a:solidFill>
                  <a:schemeClr val="bg1">
                    <a:lumMod val="85000"/>
                  </a:schemeClr>
                </a:solidFill>
                <a:sym typeface="+mn-ea"/>
              </a:rPr>
              <a:t> </a:t>
            </a:r>
            <a:r>
              <a:rPr>
                <a:sym typeface="+mn-ea"/>
              </a:rPr>
              <a:t>Multi-class</a:t>
            </a:r>
            <a:endParaRPr lang="en-US" altLang="zh-CN"/>
          </a:p>
          <a:p>
            <a:r>
              <a:rPr>
                <a:solidFill>
                  <a:schemeClr val="bg1">
                    <a:lumMod val="85000"/>
                  </a:schemeClr>
                </a:solidFill>
                <a:sym typeface="+mn-ea"/>
              </a:rPr>
              <a:t> Regularization</a:t>
            </a:r>
            <a:endParaRPr lang="en-US" altLang="zh-CN" dirty="0">
              <a:solidFill>
                <a:schemeClr val="bg1">
                  <a:lumMod val="85000"/>
                </a:schemeClr>
              </a:solidFill>
            </a:endParaRPr>
          </a:p>
          <a:p>
            <a:endParaRPr lang="en-US" altLang="zh-CN" dirty="0">
              <a:solidFill>
                <a:schemeClr val="bg1">
                  <a:lumMod val="8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Multiclass classification</a:t>
            </a:r>
            <a:endParaRPr lang="en-US"/>
          </a:p>
        </p:txBody>
      </p:sp>
      <p:sp>
        <p:nvSpPr>
          <p:cNvPr id="5" name="TextBox 4"/>
          <p:cNvSpPr txBox="1"/>
          <p:nvPr>
            <p:custDataLst>
              <p:tags r:id="rId1"/>
            </p:custDataLst>
          </p:nvPr>
        </p:nvSpPr>
        <p:spPr>
          <a:xfrm>
            <a:off x="2057400" y="2002770"/>
            <a:ext cx="7886700" cy="461665"/>
          </a:xfrm>
          <a:prstGeom prst="rect">
            <a:avLst/>
          </a:prstGeom>
          <a:noFill/>
        </p:spPr>
        <p:txBody>
          <a:bodyPr wrap="square" rtlCol="0">
            <a:spAutoFit/>
          </a:bodyPr>
          <a:lstStyle/>
          <a:p>
            <a:r>
              <a:rPr lang="en-US" sz="2400" dirty="0">
                <a:latin typeface="+mn-lt"/>
              </a:rPr>
              <a:t>Email </a:t>
            </a:r>
            <a:r>
              <a:rPr lang="en-US" sz="2400" dirty="0" err="1">
                <a:latin typeface="+mn-lt"/>
              </a:rPr>
              <a:t>foldering</a:t>
            </a:r>
            <a:r>
              <a:rPr lang="en-US" sz="2400" dirty="0">
                <a:latin typeface="+mn-lt"/>
              </a:rPr>
              <a:t>/tagging: </a:t>
            </a:r>
            <a:r>
              <a:rPr lang="en-US" sz="2400" dirty="0">
                <a:solidFill>
                  <a:srgbClr val="FF0000"/>
                </a:solidFill>
                <a:latin typeface="+mn-lt"/>
              </a:rPr>
              <a:t>Work</a:t>
            </a:r>
            <a:r>
              <a:rPr lang="en-US" sz="2400" dirty="0">
                <a:latin typeface="+mn-lt"/>
              </a:rPr>
              <a:t>, </a:t>
            </a:r>
            <a:r>
              <a:rPr lang="en-US" sz="2400" dirty="0">
                <a:solidFill>
                  <a:srgbClr val="92D050"/>
                </a:solidFill>
                <a:latin typeface="+mn-lt"/>
              </a:rPr>
              <a:t>Friends</a:t>
            </a:r>
            <a:r>
              <a:rPr lang="en-US" sz="2400" dirty="0">
                <a:latin typeface="+mn-lt"/>
              </a:rPr>
              <a:t>, </a:t>
            </a:r>
            <a:r>
              <a:rPr lang="en-US" sz="2400" dirty="0">
                <a:solidFill>
                  <a:srgbClr val="00B0F0"/>
                </a:solidFill>
                <a:latin typeface="+mn-lt"/>
              </a:rPr>
              <a:t>Family</a:t>
            </a:r>
            <a:r>
              <a:rPr lang="en-US" sz="2400" dirty="0">
                <a:latin typeface="+mn-lt"/>
              </a:rPr>
              <a:t>, </a:t>
            </a:r>
            <a:r>
              <a:rPr lang="en-US" sz="2400" dirty="0">
                <a:solidFill>
                  <a:srgbClr val="7030A0"/>
                </a:solidFill>
                <a:latin typeface="+mn-lt"/>
              </a:rPr>
              <a:t>Hobby</a:t>
            </a:r>
          </a:p>
        </p:txBody>
      </p:sp>
      <p:sp>
        <p:nvSpPr>
          <p:cNvPr id="6" name="TextBox 5"/>
          <p:cNvSpPr txBox="1"/>
          <p:nvPr>
            <p:custDataLst>
              <p:tags r:id="rId2"/>
            </p:custDataLst>
          </p:nvPr>
        </p:nvSpPr>
        <p:spPr>
          <a:xfrm>
            <a:off x="2057400" y="3302635"/>
            <a:ext cx="7886700" cy="461665"/>
          </a:xfrm>
          <a:prstGeom prst="rect">
            <a:avLst/>
          </a:prstGeom>
          <a:noFill/>
        </p:spPr>
        <p:txBody>
          <a:bodyPr wrap="square" rtlCol="0">
            <a:spAutoFit/>
          </a:bodyPr>
          <a:lstStyle/>
          <a:p>
            <a:r>
              <a:rPr lang="en-US" sz="2400" dirty="0">
                <a:latin typeface="+mn-lt"/>
              </a:rPr>
              <a:t>Medical diagrams: </a:t>
            </a:r>
            <a:r>
              <a:rPr lang="en-US" sz="2400" dirty="0">
                <a:solidFill>
                  <a:srgbClr val="FF0000"/>
                </a:solidFill>
                <a:latin typeface="+mn-lt"/>
              </a:rPr>
              <a:t>Not ill</a:t>
            </a:r>
            <a:r>
              <a:rPr lang="en-US" sz="2400" dirty="0">
                <a:latin typeface="+mn-lt"/>
              </a:rPr>
              <a:t>, </a:t>
            </a:r>
            <a:r>
              <a:rPr lang="en-US" sz="2400" dirty="0">
                <a:solidFill>
                  <a:srgbClr val="92D050"/>
                </a:solidFill>
                <a:latin typeface="+mn-lt"/>
              </a:rPr>
              <a:t>Cold, Flu</a:t>
            </a:r>
            <a:r>
              <a:rPr lang="en-US" sz="2400" dirty="0">
                <a:latin typeface="+mn-lt"/>
              </a:rPr>
              <a:t>, </a:t>
            </a:r>
            <a:r>
              <a:rPr lang="en-US" sz="2400" dirty="0">
                <a:solidFill>
                  <a:srgbClr val="00B0F0"/>
                </a:solidFill>
                <a:latin typeface="+mn-lt"/>
              </a:rPr>
              <a:t>Coro-V</a:t>
            </a:r>
          </a:p>
        </p:txBody>
      </p:sp>
      <p:sp>
        <p:nvSpPr>
          <p:cNvPr id="7" name="TextBox 6"/>
          <p:cNvSpPr txBox="1"/>
          <p:nvPr>
            <p:custDataLst>
              <p:tags r:id="rId3"/>
            </p:custDataLst>
          </p:nvPr>
        </p:nvSpPr>
        <p:spPr>
          <a:xfrm>
            <a:off x="2059969" y="4674235"/>
            <a:ext cx="7886700" cy="461665"/>
          </a:xfrm>
          <a:prstGeom prst="rect">
            <a:avLst/>
          </a:prstGeom>
          <a:noFill/>
        </p:spPr>
        <p:txBody>
          <a:bodyPr wrap="square" rtlCol="0">
            <a:spAutoFit/>
          </a:bodyPr>
          <a:lstStyle/>
          <a:p>
            <a:r>
              <a:rPr lang="en-US" sz="2400" dirty="0">
                <a:latin typeface="+mj-lt"/>
              </a:rPr>
              <a:t>Weather: </a:t>
            </a:r>
            <a:r>
              <a:rPr lang="en-US" sz="2400" dirty="0">
                <a:solidFill>
                  <a:srgbClr val="FF0000"/>
                </a:solidFill>
                <a:latin typeface="+mj-lt"/>
              </a:rPr>
              <a:t>Sunny</a:t>
            </a:r>
            <a:r>
              <a:rPr lang="en-US" sz="2400" dirty="0">
                <a:latin typeface="+mj-lt"/>
              </a:rPr>
              <a:t>, </a:t>
            </a:r>
            <a:r>
              <a:rPr lang="en-US" sz="2400" dirty="0">
                <a:solidFill>
                  <a:srgbClr val="92D050"/>
                </a:solidFill>
                <a:latin typeface="+mj-lt"/>
              </a:rPr>
              <a:t>Cloudy, </a:t>
            </a:r>
            <a:r>
              <a:rPr lang="en-US" sz="2400" dirty="0">
                <a:solidFill>
                  <a:srgbClr val="00B0F0"/>
                </a:solidFill>
                <a:latin typeface="+mj-lt"/>
              </a:rPr>
              <a:t>Rain</a:t>
            </a:r>
            <a:r>
              <a:rPr lang="en-US" sz="2400" dirty="0">
                <a:latin typeface="+mj-lt"/>
              </a:rPr>
              <a:t>, </a:t>
            </a:r>
            <a:r>
              <a:rPr lang="en-US" sz="2400" dirty="0">
                <a:solidFill>
                  <a:srgbClr val="7030A0"/>
                </a:solidFill>
                <a:latin typeface="+mj-lt"/>
              </a:rPr>
              <a:t>Snow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Multiclass classification</a:t>
            </a:r>
            <a:endParaRPr lang="en-US"/>
          </a:p>
        </p:txBody>
      </p:sp>
      <p:grpSp>
        <p:nvGrpSpPr>
          <p:cNvPr id="8" name="Group 7"/>
          <p:cNvGrpSpPr/>
          <p:nvPr/>
        </p:nvGrpSpPr>
        <p:grpSpPr>
          <a:xfrm>
            <a:off x="1874930" y="2519108"/>
            <a:ext cx="3521936" cy="3112038"/>
            <a:chOff x="2057400" y="971550"/>
            <a:chExt cx="4386544" cy="3876020"/>
          </a:xfrm>
        </p:grpSpPr>
        <p:sp>
          <p:nvSpPr>
            <p:cNvPr id="9" name="Oval 8"/>
            <p:cNvSpPr/>
            <p:nvPr>
              <p:custDataLst>
                <p:tags r:id="rId19"/>
              </p:custDataLst>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20"/>
              </p:custDataLst>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custDataLst>
                <p:tags r:id="rId21"/>
              </p:custDataLst>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custDataLst>
                <p:tags r:id="rId22"/>
              </p:custDataLst>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custDataLst>
                <p:tags r:id="rId23"/>
              </p:custDataLst>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custDataLst>
                <p:tags r:id="rId24"/>
              </p:custDataLst>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custDataLst>
                <p:tags r:id="rId25"/>
              </p:custDataLst>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custDataLst>
                <p:tags r:id="rId26"/>
              </p:custDataLst>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custDataLst>
                <p:tags r:id="rId27"/>
              </p:custDataLst>
            </p:nvPr>
          </p:nvSpPr>
          <p:spPr>
            <a:xfrm>
              <a:off x="4459400" y="4324350"/>
              <a:ext cx="461986" cy="523220"/>
            </a:xfrm>
            <a:prstGeom prst="rect">
              <a:avLst/>
            </a:prstGeom>
            <a:noFill/>
          </p:spPr>
          <p:txBody>
            <a:bodyPr wrap="none" rtlCol="0">
              <a:spAutoFit/>
            </a:bodyPr>
            <a:lstStyle/>
            <a:p>
              <a:r>
                <a:rPr lang="en-US" sz="2800" dirty="0"/>
                <a:t>x</a:t>
              </a:r>
              <a:r>
                <a:rPr lang="en-US" sz="2800" baseline="-25000" dirty="0"/>
                <a:t>1</a:t>
              </a:r>
            </a:p>
          </p:txBody>
        </p:sp>
        <p:sp>
          <p:nvSpPr>
            <p:cNvPr id="18" name="TextBox 17"/>
            <p:cNvSpPr txBox="1"/>
            <p:nvPr>
              <p:custDataLst>
                <p:tags r:id="rId28"/>
              </p:custDataLst>
            </p:nvPr>
          </p:nvSpPr>
          <p:spPr>
            <a:xfrm>
              <a:off x="2057400" y="2153803"/>
              <a:ext cx="461986" cy="523220"/>
            </a:xfrm>
            <a:prstGeom prst="rect">
              <a:avLst/>
            </a:prstGeom>
            <a:noFill/>
          </p:spPr>
          <p:txBody>
            <a:bodyPr wrap="none" rtlCol="0">
              <a:spAutoFit/>
            </a:bodyPr>
            <a:lstStyle/>
            <a:p>
              <a:r>
                <a:rPr lang="en-US" sz="2800" dirty="0"/>
                <a:t>x</a:t>
              </a:r>
              <a:r>
                <a:rPr lang="en-US" sz="2800" baseline="-25000" dirty="0"/>
                <a:t>2</a:t>
              </a:r>
            </a:p>
          </p:txBody>
        </p:sp>
        <p:cxnSp>
          <p:nvCxnSpPr>
            <p:cNvPr id="19" name="Straight Arrow Connector 18"/>
            <p:cNvCxnSpPr/>
            <p:nvPr>
              <p:custDataLst>
                <p:tags r:id="rId29"/>
              </p:custDataLst>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custDataLst>
                <p:tags r:id="rId30"/>
              </p:custDataLst>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1" name="Cross 20"/>
          <p:cNvSpPr/>
          <p:nvPr>
            <p:custDataLst>
              <p:tags r:id="rId1"/>
            </p:custDataLst>
          </p:nvPr>
        </p:nvSpPr>
        <p:spPr>
          <a:xfrm rot="2734294">
            <a:off x="8060103" y="3918288"/>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custDataLst>
              <p:tags r:id="rId2"/>
            </p:custDataLst>
          </p:nvPr>
        </p:nvSpPr>
        <p:spPr>
          <a:xfrm rot="2734294">
            <a:off x="8030689" y="3231059"/>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custDataLst>
              <p:tags r:id="rId3"/>
            </p:custDataLst>
          </p:nvPr>
        </p:nvSpPr>
        <p:spPr>
          <a:xfrm rot="2734294">
            <a:off x="8373527" y="3504165"/>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p:cNvSpPr/>
          <p:nvPr>
            <p:custDataLst>
              <p:tags r:id="rId4"/>
            </p:custDataLst>
          </p:nvPr>
        </p:nvSpPr>
        <p:spPr>
          <a:xfrm rot="2734294">
            <a:off x="8484315" y="2992723"/>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custDataLst>
              <p:tags r:id="rId5"/>
            </p:custDataLst>
          </p:nvPr>
        </p:nvSpPr>
        <p:spPr>
          <a:xfrm>
            <a:off x="7734445" y="5211055"/>
            <a:ext cx="370926" cy="420091"/>
          </a:xfrm>
          <a:prstGeom prst="rect">
            <a:avLst/>
          </a:prstGeom>
          <a:noFill/>
        </p:spPr>
        <p:txBody>
          <a:bodyPr wrap="none" rtlCol="0">
            <a:spAutoFit/>
          </a:bodyPr>
          <a:lstStyle/>
          <a:p>
            <a:r>
              <a:rPr lang="en-US" sz="2800" dirty="0"/>
              <a:t>x</a:t>
            </a:r>
            <a:r>
              <a:rPr lang="en-US" sz="2800" baseline="-25000" dirty="0"/>
              <a:t>1</a:t>
            </a:r>
          </a:p>
        </p:txBody>
      </p:sp>
      <p:sp>
        <p:nvSpPr>
          <p:cNvPr id="26" name="TextBox 25"/>
          <p:cNvSpPr txBox="1"/>
          <p:nvPr>
            <p:custDataLst>
              <p:tags r:id="rId6"/>
            </p:custDataLst>
          </p:nvPr>
        </p:nvSpPr>
        <p:spPr>
          <a:xfrm>
            <a:off x="5805890" y="3468333"/>
            <a:ext cx="370926" cy="420091"/>
          </a:xfrm>
          <a:prstGeom prst="rect">
            <a:avLst/>
          </a:prstGeom>
          <a:noFill/>
        </p:spPr>
        <p:txBody>
          <a:bodyPr wrap="none" rtlCol="0">
            <a:spAutoFit/>
          </a:bodyPr>
          <a:lstStyle/>
          <a:p>
            <a:r>
              <a:rPr lang="en-US" sz="2800" dirty="0"/>
              <a:t>x</a:t>
            </a:r>
            <a:r>
              <a:rPr lang="en-US" sz="2800" baseline="-25000" dirty="0"/>
              <a:t>2</a:t>
            </a:r>
          </a:p>
        </p:txBody>
      </p:sp>
      <p:cxnSp>
        <p:nvCxnSpPr>
          <p:cNvPr id="27" name="Straight Arrow Connector 26"/>
          <p:cNvCxnSpPr/>
          <p:nvPr>
            <p:custDataLst>
              <p:tags r:id="rId7"/>
            </p:custDataLst>
          </p:nvPr>
        </p:nvCxnSpPr>
        <p:spPr>
          <a:xfrm flipV="1">
            <a:off x="6348972" y="2519108"/>
            <a:ext cx="0" cy="2800226"/>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custDataLst>
              <p:tags r:id="rId8"/>
            </p:custDataLst>
          </p:nvPr>
        </p:nvCxnSpPr>
        <p:spPr>
          <a:xfrm>
            <a:off x="6196335" y="5104440"/>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Cross 28"/>
          <p:cNvSpPr/>
          <p:nvPr>
            <p:custDataLst>
              <p:tags r:id="rId9"/>
            </p:custDataLst>
          </p:nvPr>
        </p:nvSpPr>
        <p:spPr>
          <a:xfrm rot="2734294">
            <a:off x="8817113" y="3412563"/>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custDataLst>
              <p:tags r:id="rId10"/>
            </p:custDataLst>
          </p:nvPr>
        </p:nvSpPr>
        <p:spPr>
          <a:xfrm>
            <a:off x="7345009" y="4208661"/>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custDataLst>
              <p:tags r:id="rId11"/>
            </p:custDataLst>
          </p:nvPr>
        </p:nvSpPr>
        <p:spPr>
          <a:xfrm>
            <a:off x="7389675" y="4586149"/>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custDataLst>
              <p:tags r:id="rId12"/>
            </p:custDataLst>
          </p:nvPr>
        </p:nvSpPr>
        <p:spPr>
          <a:xfrm>
            <a:off x="7734445" y="4452615"/>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custDataLst>
              <p:tags r:id="rId13"/>
            </p:custDataLst>
          </p:nvPr>
        </p:nvSpPr>
        <p:spPr>
          <a:xfrm>
            <a:off x="7004960" y="4438627"/>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custDataLst>
              <p:tags r:id="rId14"/>
            </p:custDataLst>
          </p:nvPr>
        </p:nvSpPr>
        <p:spPr>
          <a:xfrm>
            <a:off x="7094508" y="2891361"/>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custDataLst>
              <p:tags r:id="rId15"/>
            </p:custDataLst>
          </p:nvPr>
        </p:nvSpPr>
        <p:spPr>
          <a:xfrm>
            <a:off x="6779859" y="3255406"/>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custDataLst>
              <p:tags r:id="rId16"/>
            </p:custDataLst>
          </p:nvPr>
        </p:nvSpPr>
        <p:spPr>
          <a:xfrm>
            <a:off x="7211875" y="3347008"/>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custDataLst>
              <p:tags r:id="rId17"/>
            </p:custDataLst>
          </p:nvPr>
        </p:nvSpPr>
        <p:spPr>
          <a:xfrm>
            <a:off x="2060393" y="1869792"/>
            <a:ext cx="3256365" cy="461665"/>
          </a:xfrm>
          <a:prstGeom prst="rect">
            <a:avLst/>
          </a:prstGeom>
          <a:noFill/>
        </p:spPr>
        <p:txBody>
          <a:bodyPr wrap="square" rtlCol="0">
            <a:spAutoFit/>
          </a:bodyPr>
          <a:lstStyle/>
          <a:p>
            <a:r>
              <a:rPr lang="en-US" sz="2400" dirty="0">
                <a:latin typeface="+mj-lt"/>
              </a:rPr>
              <a:t>Binary classification:</a:t>
            </a:r>
          </a:p>
        </p:txBody>
      </p:sp>
      <p:sp>
        <p:nvSpPr>
          <p:cNvPr id="38" name="TextBox 37"/>
          <p:cNvSpPr txBox="1"/>
          <p:nvPr>
            <p:custDataLst>
              <p:tags r:id="rId18"/>
            </p:custDataLst>
          </p:nvPr>
        </p:nvSpPr>
        <p:spPr>
          <a:xfrm>
            <a:off x="6477188" y="1869791"/>
            <a:ext cx="3997137" cy="461665"/>
          </a:xfrm>
          <a:prstGeom prst="rect">
            <a:avLst/>
          </a:prstGeom>
          <a:noFill/>
        </p:spPr>
        <p:txBody>
          <a:bodyPr wrap="square" rtlCol="0">
            <a:spAutoFit/>
          </a:bodyPr>
          <a:lstStyle/>
          <a:p>
            <a:r>
              <a:rPr lang="en-US" sz="2400" dirty="0">
                <a:latin typeface="+mj-lt"/>
              </a:rPr>
              <a:t>Multi-class classification: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25" grpId="0"/>
      <p:bldP spid="26" grpId="0"/>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Multiclass classification</a:t>
            </a:r>
            <a:endParaRPr lang="en-US"/>
          </a:p>
        </p:txBody>
      </p:sp>
      <p:sp>
        <p:nvSpPr>
          <p:cNvPr id="39" name="Cross 38"/>
          <p:cNvSpPr/>
          <p:nvPr>
            <p:custDataLst>
              <p:tags r:id="rId1"/>
            </p:custDataLst>
          </p:nvPr>
        </p:nvSpPr>
        <p:spPr>
          <a:xfrm rot="2734294">
            <a:off x="3767267" y="3108564"/>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custDataLst>
              <p:tags r:id="rId2"/>
            </p:custDataLst>
          </p:nvPr>
        </p:nvSpPr>
        <p:spPr>
          <a:xfrm rot="2734294">
            <a:off x="3744464" y="2575793"/>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custDataLst>
              <p:tags r:id="rId3"/>
            </p:custDataLst>
          </p:nvPr>
        </p:nvSpPr>
        <p:spPr>
          <a:xfrm rot="2734294">
            <a:off x="4010248" y="278751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custDataLst>
              <p:tags r:id="rId4"/>
            </p:custDataLst>
          </p:nvPr>
        </p:nvSpPr>
        <p:spPr>
          <a:xfrm rot="2734294">
            <a:off x="4096135" y="2391024"/>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custDataLst>
              <p:tags r:id="rId5"/>
            </p:custDataLst>
          </p:nvPr>
        </p:nvSpPr>
        <p:spPr>
          <a:xfrm>
            <a:off x="3514802" y="4110776"/>
            <a:ext cx="381836" cy="400110"/>
          </a:xfrm>
          <a:prstGeom prst="rect">
            <a:avLst/>
          </a:prstGeom>
          <a:noFill/>
        </p:spPr>
        <p:txBody>
          <a:bodyPr wrap="none" rtlCol="0">
            <a:spAutoFit/>
          </a:bodyPr>
          <a:lstStyle/>
          <a:p>
            <a:r>
              <a:rPr lang="en-US" sz="2000" dirty="0"/>
              <a:t>x</a:t>
            </a:r>
            <a:r>
              <a:rPr lang="en-US" sz="2000" baseline="-25000" dirty="0"/>
              <a:t>1</a:t>
            </a:r>
          </a:p>
        </p:txBody>
      </p:sp>
      <p:sp>
        <p:nvSpPr>
          <p:cNvPr id="44" name="TextBox 43"/>
          <p:cNvSpPr txBox="1"/>
          <p:nvPr>
            <p:custDataLst>
              <p:tags r:id="rId6"/>
            </p:custDataLst>
          </p:nvPr>
        </p:nvSpPr>
        <p:spPr>
          <a:xfrm>
            <a:off x="2019700" y="2759738"/>
            <a:ext cx="381836" cy="400110"/>
          </a:xfrm>
          <a:prstGeom prst="rect">
            <a:avLst/>
          </a:prstGeom>
          <a:noFill/>
        </p:spPr>
        <p:txBody>
          <a:bodyPr wrap="none" rtlCol="0">
            <a:spAutoFit/>
          </a:bodyPr>
          <a:lstStyle/>
          <a:p>
            <a:r>
              <a:rPr lang="en-US" sz="2000" dirty="0"/>
              <a:t>x</a:t>
            </a:r>
            <a:r>
              <a:rPr lang="en-US" sz="2000" baseline="-25000" dirty="0"/>
              <a:t>2</a:t>
            </a:r>
          </a:p>
        </p:txBody>
      </p:sp>
      <p:cxnSp>
        <p:nvCxnSpPr>
          <p:cNvPr id="45" name="Straight Arrow Connector 44"/>
          <p:cNvCxnSpPr/>
          <p:nvPr>
            <p:custDataLst>
              <p:tags r:id="rId7"/>
            </p:custDataLst>
          </p:nvPr>
        </p:nvCxnSpPr>
        <p:spPr>
          <a:xfrm flipV="1">
            <a:off x="2440722" y="2023856"/>
            <a:ext cx="0" cy="217086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8"/>
            </p:custDataLst>
          </p:nvPr>
        </p:nvCxnSpPr>
        <p:spPr>
          <a:xfrm>
            <a:off x="2322391" y="4028122"/>
            <a:ext cx="2427672"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custDataLst>
              <p:tags r:id="rId9"/>
            </p:custDataLst>
          </p:nvPr>
        </p:nvSpPr>
        <p:spPr>
          <a:xfrm rot="2734294">
            <a:off x="4354135" y="2716503"/>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custDataLst>
              <p:tags r:id="rId10"/>
            </p:custDataLst>
          </p:nvPr>
        </p:nvSpPr>
        <p:spPr>
          <a:xfrm>
            <a:off x="3212894" y="3333674"/>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custDataLst>
              <p:tags r:id="rId11"/>
            </p:custDataLst>
          </p:nvPr>
        </p:nvSpPr>
        <p:spPr>
          <a:xfrm>
            <a:off x="3247521" y="3626320"/>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custDataLst>
              <p:tags r:id="rId12"/>
            </p:custDataLst>
          </p:nvPr>
        </p:nvSpPr>
        <p:spPr>
          <a:xfrm>
            <a:off x="3514802" y="3522798"/>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custDataLst>
              <p:tags r:id="rId13"/>
            </p:custDataLst>
          </p:nvPr>
        </p:nvSpPr>
        <p:spPr>
          <a:xfrm>
            <a:off x="2949273" y="3511954"/>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custDataLst>
              <p:tags r:id="rId14"/>
            </p:custDataLst>
          </p:nvPr>
        </p:nvSpPr>
        <p:spPr>
          <a:xfrm>
            <a:off x="3018695" y="2312443"/>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custDataLst>
              <p:tags r:id="rId15"/>
            </p:custDataLst>
          </p:nvPr>
        </p:nvSpPr>
        <p:spPr>
          <a:xfrm>
            <a:off x="2774765" y="2594667"/>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custDataLst>
              <p:tags r:id="rId16"/>
            </p:custDataLst>
          </p:nvPr>
        </p:nvSpPr>
        <p:spPr>
          <a:xfrm>
            <a:off x="3109683" y="2665681"/>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custDataLst>
              <p:tags r:id="rId17"/>
            </p:custDataLst>
          </p:nvPr>
        </p:nvSpPr>
        <p:spPr>
          <a:xfrm>
            <a:off x="1766687" y="1437369"/>
            <a:ext cx="3256365" cy="369332"/>
          </a:xfrm>
          <a:prstGeom prst="rect">
            <a:avLst/>
          </a:prstGeom>
          <a:noFill/>
        </p:spPr>
        <p:txBody>
          <a:bodyPr wrap="square" rtlCol="0">
            <a:spAutoFit/>
          </a:bodyPr>
          <a:lstStyle/>
          <a:p>
            <a:r>
              <a:rPr lang="en-US" sz="1800" b="1" dirty="0">
                <a:latin typeface="+mj-lt"/>
              </a:rPr>
              <a:t>One-</a:t>
            </a:r>
            <a:r>
              <a:rPr lang="en-US" sz="1800" b="1" dirty="0" err="1">
                <a:latin typeface="+mj-lt"/>
              </a:rPr>
              <a:t>vs</a:t>
            </a:r>
            <a:r>
              <a:rPr lang="en-US" sz="1800" b="1" dirty="0">
                <a:latin typeface="+mj-lt"/>
              </a:rPr>
              <a:t>-all (one-</a:t>
            </a:r>
            <a:r>
              <a:rPr lang="en-US" sz="1800" b="1" dirty="0" err="1">
                <a:latin typeface="+mj-lt"/>
              </a:rPr>
              <a:t>vs</a:t>
            </a:r>
            <a:r>
              <a:rPr lang="en-US" sz="1800" b="1" dirty="0">
                <a:latin typeface="+mj-lt"/>
              </a:rPr>
              <a:t>-rest):</a:t>
            </a:r>
          </a:p>
        </p:txBody>
      </p:sp>
      <p:sp>
        <p:nvSpPr>
          <p:cNvPr id="56" name="TextBox 55"/>
          <p:cNvSpPr txBox="1"/>
          <p:nvPr>
            <p:custDataLst>
              <p:tags r:id="rId18"/>
            </p:custDataLst>
          </p:nvPr>
        </p:nvSpPr>
        <p:spPr>
          <a:xfrm>
            <a:off x="2238429" y="4479720"/>
            <a:ext cx="2416936" cy="1200329"/>
          </a:xfrm>
          <a:prstGeom prst="rect">
            <a:avLst/>
          </a:prstGeom>
          <a:noFill/>
        </p:spPr>
        <p:txBody>
          <a:bodyPr wrap="square" rtlCol="0">
            <a:spAutoFit/>
          </a:bodyPr>
          <a:lstStyle/>
          <a:p>
            <a:r>
              <a:rPr lang="en-US" sz="2400" dirty="0">
                <a:latin typeface="+mj-lt"/>
              </a:rPr>
              <a:t>Class 1:</a:t>
            </a:r>
          </a:p>
          <a:p>
            <a:r>
              <a:rPr lang="en-US" sz="2400" dirty="0">
                <a:latin typeface="+mj-lt"/>
              </a:rPr>
              <a:t>Class 2:</a:t>
            </a:r>
          </a:p>
          <a:p>
            <a:r>
              <a:rPr lang="en-US" sz="2400" dirty="0">
                <a:latin typeface="+mj-lt"/>
              </a:rPr>
              <a:t>Class 3:</a:t>
            </a:r>
          </a:p>
        </p:txBody>
      </p:sp>
      <p:sp>
        <p:nvSpPr>
          <p:cNvPr id="57" name="Isosceles Triangle 56"/>
          <p:cNvSpPr/>
          <p:nvPr>
            <p:custDataLst>
              <p:tags r:id="rId19"/>
            </p:custDataLst>
          </p:nvPr>
        </p:nvSpPr>
        <p:spPr>
          <a:xfrm>
            <a:off x="3516030" y="4576319"/>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ross 57"/>
          <p:cNvSpPr/>
          <p:nvPr>
            <p:custDataLst>
              <p:tags r:id="rId20"/>
            </p:custDataLst>
          </p:nvPr>
        </p:nvSpPr>
        <p:spPr>
          <a:xfrm rot="2734294">
            <a:off x="3527185" y="532199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custDataLst>
              <p:tags r:id="rId21"/>
            </p:custDataLst>
          </p:nvPr>
        </p:nvSpPr>
        <p:spPr>
          <a:xfrm>
            <a:off x="3564248" y="4971835"/>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custDataLst>
              <p:tags r:id="rId22"/>
            </p:custDataLst>
          </p:nvPr>
        </p:nvSpPr>
        <p:spPr>
          <a:xfrm>
            <a:off x="8824059" y="2420639"/>
            <a:ext cx="241668" cy="253234"/>
          </a:xfrm>
          <a:prstGeom prst="rect">
            <a:avLst/>
          </a:prstGeom>
          <a:noFill/>
        </p:spPr>
        <p:txBody>
          <a:bodyPr wrap="none" rtlCol="0">
            <a:spAutoFit/>
          </a:bodyPr>
          <a:lstStyle/>
          <a:p>
            <a:r>
              <a:rPr lang="en-US" sz="2000" dirty="0"/>
              <a:t>x</a:t>
            </a:r>
            <a:r>
              <a:rPr lang="en-US" sz="2000" baseline="-25000" dirty="0"/>
              <a:t>1</a:t>
            </a:r>
          </a:p>
        </p:txBody>
      </p:sp>
      <p:sp>
        <p:nvSpPr>
          <p:cNvPr id="63" name="TextBox 62"/>
          <p:cNvSpPr txBox="1"/>
          <p:nvPr>
            <p:custDataLst>
              <p:tags r:id="rId23"/>
            </p:custDataLst>
          </p:nvPr>
        </p:nvSpPr>
        <p:spPr>
          <a:xfrm>
            <a:off x="6972590" y="1287639"/>
            <a:ext cx="241668" cy="253234"/>
          </a:xfrm>
          <a:prstGeom prst="rect">
            <a:avLst/>
          </a:prstGeom>
          <a:noFill/>
        </p:spPr>
        <p:txBody>
          <a:bodyPr wrap="none" rtlCol="0">
            <a:spAutoFit/>
          </a:bodyPr>
          <a:lstStyle/>
          <a:p>
            <a:r>
              <a:rPr lang="en-US" sz="2000" dirty="0"/>
              <a:t>x</a:t>
            </a:r>
            <a:r>
              <a:rPr lang="en-US" sz="2000" baseline="-25000" dirty="0"/>
              <a:t>2</a:t>
            </a:r>
          </a:p>
        </p:txBody>
      </p:sp>
      <p:cxnSp>
        <p:nvCxnSpPr>
          <p:cNvPr id="64" name="Straight Arrow Connector 63"/>
          <p:cNvCxnSpPr/>
          <p:nvPr>
            <p:custDataLst>
              <p:tags r:id="rId24"/>
            </p:custDataLst>
          </p:nvPr>
        </p:nvCxnSpPr>
        <p:spPr>
          <a:xfrm flipV="1">
            <a:off x="7355334" y="1295259"/>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custDataLst>
              <p:tags r:id="rId25"/>
            </p:custDataLst>
          </p:nvPr>
        </p:nvCxnSpPr>
        <p:spPr>
          <a:xfrm>
            <a:off x="7280441" y="2563780"/>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Isosceles Triangle 65"/>
          <p:cNvSpPr/>
          <p:nvPr>
            <p:custDataLst>
              <p:tags r:id="rId26"/>
            </p:custDataLst>
          </p:nvPr>
        </p:nvSpPr>
        <p:spPr>
          <a:xfrm>
            <a:off x="7721139" y="1477909"/>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custDataLst>
              <p:tags r:id="rId27"/>
            </p:custDataLst>
          </p:nvPr>
        </p:nvSpPr>
        <p:spPr>
          <a:xfrm>
            <a:off x="7566754" y="1656531"/>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custDataLst>
              <p:tags r:id="rId28"/>
            </p:custDataLst>
          </p:nvPr>
        </p:nvSpPr>
        <p:spPr>
          <a:xfrm>
            <a:off x="7778727" y="1701477"/>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custDataLst>
              <p:tags r:id="rId29"/>
            </p:custDataLst>
          </p:nvPr>
        </p:nvSpPr>
        <p:spPr>
          <a:xfrm>
            <a:off x="8169714" y="164629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custDataLst>
              <p:tags r:id="rId30"/>
            </p:custDataLst>
          </p:nvPr>
        </p:nvSpPr>
        <p:spPr>
          <a:xfrm>
            <a:off x="8401861" y="152787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custDataLst>
              <p:tags r:id="rId31"/>
            </p:custDataLst>
          </p:nvPr>
        </p:nvSpPr>
        <p:spPr>
          <a:xfrm>
            <a:off x="8347502" y="177882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custDataLst>
              <p:tags r:id="rId32"/>
            </p:custDataLst>
          </p:nvPr>
        </p:nvSpPr>
        <p:spPr>
          <a:xfrm>
            <a:off x="8201473" y="198223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custDataLst>
              <p:tags r:id="rId33"/>
            </p:custDataLst>
          </p:nvPr>
        </p:nvSpPr>
        <p:spPr>
          <a:xfrm>
            <a:off x="8568313" y="173575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custDataLst>
              <p:tags r:id="rId34"/>
            </p:custDataLst>
          </p:nvPr>
        </p:nvSpPr>
        <p:spPr>
          <a:xfrm>
            <a:off x="7827701" y="209419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custDataLst>
              <p:tags r:id="rId35"/>
            </p:custDataLst>
          </p:nvPr>
        </p:nvSpPr>
        <p:spPr>
          <a:xfrm>
            <a:off x="7651595" y="222589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custDataLst>
              <p:tags r:id="rId36"/>
            </p:custDataLst>
          </p:nvPr>
        </p:nvSpPr>
        <p:spPr>
          <a:xfrm>
            <a:off x="7842474" y="230126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custDataLst>
              <p:tags r:id="rId37"/>
            </p:custDataLst>
          </p:nvPr>
        </p:nvSpPr>
        <p:spPr>
          <a:xfrm>
            <a:off x="8033695" y="222994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p:nvPr>
            <p:custDataLst>
              <p:tags r:id="rId38"/>
            </p:custDataLst>
          </p:nvPr>
        </p:nvCxnSpPr>
        <p:spPr>
          <a:xfrm flipV="1">
            <a:off x="5085680" y="2134161"/>
            <a:ext cx="1571420" cy="5315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9" name="TextBox 78"/>
          <p:cNvSpPr txBox="1"/>
          <p:nvPr>
            <p:custDataLst>
              <p:tags r:id="rId39"/>
            </p:custDataLst>
          </p:nvPr>
        </p:nvSpPr>
        <p:spPr>
          <a:xfrm>
            <a:off x="8853111" y="3999258"/>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80" name="TextBox 79"/>
          <p:cNvSpPr txBox="1"/>
          <p:nvPr>
            <p:custDataLst>
              <p:tags r:id="rId40"/>
            </p:custDataLst>
          </p:nvPr>
        </p:nvSpPr>
        <p:spPr>
          <a:xfrm>
            <a:off x="6917266" y="2742709"/>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81" name="Straight Arrow Connector 80"/>
          <p:cNvCxnSpPr/>
          <p:nvPr>
            <p:custDataLst>
              <p:tags r:id="rId41"/>
            </p:custDataLst>
          </p:nvPr>
        </p:nvCxnSpPr>
        <p:spPr>
          <a:xfrm flipV="1">
            <a:off x="7361655" y="2811989"/>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custDataLst>
              <p:tags r:id="rId42"/>
            </p:custDataLst>
          </p:nvPr>
        </p:nvCxnSpPr>
        <p:spPr>
          <a:xfrm>
            <a:off x="7286762" y="4080510"/>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custDataLst>
              <p:tags r:id="rId43"/>
            </p:custDataLst>
          </p:nvPr>
        </p:nvSpPr>
        <p:spPr>
          <a:xfrm>
            <a:off x="7850371" y="3640987"/>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custDataLst>
              <p:tags r:id="rId44"/>
            </p:custDataLst>
          </p:nvPr>
        </p:nvSpPr>
        <p:spPr>
          <a:xfrm>
            <a:off x="7872287" y="3826205"/>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custDataLst>
              <p:tags r:id="rId45"/>
            </p:custDataLst>
          </p:nvPr>
        </p:nvSpPr>
        <p:spPr>
          <a:xfrm>
            <a:off x="8041452" y="3760685"/>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custDataLst>
              <p:tags r:id="rId46"/>
            </p:custDataLst>
          </p:nvPr>
        </p:nvSpPr>
        <p:spPr>
          <a:xfrm>
            <a:off x="7683522" y="3753822"/>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custDataLst>
              <p:tags r:id="rId47"/>
            </p:custDataLst>
          </p:nvPr>
        </p:nvSpPr>
        <p:spPr>
          <a:xfrm>
            <a:off x="7575355" y="318551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custDataLst>
              <p:tags r:id="rId48"/>
            </p:custDataLst>
          </p:nvPr>
        </p:nvSpPr>
        <p:spPr>
          <a:xfrm>
            <a:off x="7806200" y="324241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custDataLst>
              <p:tags r:id="rId49"/>
            </p:custDataLst>
          </p:nvPr>
        </p:nvSpPr>
        <p:spPr>
          <a:xfrm>
            <a:off x="7746917" y="301383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custDataLst>
              <p:tags r:id="rId50"/>
            </p:custDataLst>
          </p:nvPr>
        </p:nvSpPr>
        <p:spPr>
          <a:xfrm>
            <a:off x="8184973" y="316569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custDataLst>
              <p:tags r:id="rId51"/>
            </p:custDataLst>
          </p:nvPr>
        </p:nvSpPr>
        <p:spPr>
          <a:xfrm>
            <a:off x="8417120" y="30472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custDataLst>
              <p:tags r:id="rId52"/>
            </p:custDataLst>
          </p:nvPr>
        </p:nvSpPr>
        <p:spPr>
          <a:xfrm>
            <a:off x="8362761" y="329821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custDataLst>
              <p:tags r:id="rId53"/>
            </p:custDataLst>
          </p:nvPr>
        </p:nvSpPr>
        <p:spPr>
          <a:xfrm>
            <a:off x="8216732" y="350163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custDataLst>
              <p:tags r:id="rId54"/>
            </p:custDataLst>
          </p:nvPr>
        </p:nvSpPr>
        <p:spPr>
          <a:xfrm>
            <a:off x="8583572" y="325514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p:nvPr>
            <p:custDataLst>
              <p:tags r:id="rId55"/>
            </p:custDataLst>
          </p:nvPr>
        </p:nvCxnSpPr>
        <p:spPr>
          <a:xfrm>
            <a:off x="5085680" y="3480386"/>
            <a:ext cx="15714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6" name="Oval 95"/>
          <p:cNvSpPr/>
          <p:nvPr>
            <p:custDataLst>
              <p:tags r:id="rId56"/>
            </p:custDataLst>
          </p:nvPr>
        </p:nvSpPr>
        <p:spPr>
          <a:xfrm>
            <a:off x="7567852" y="479836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custDataLst>
              <p:tags r:id="rId57"/>
            </p:custDataLst>
          </p:nvPr>
        </p:nvSpPr>
        <p:spPr>
          <a:xfrm>
            <a:off x="7798697" y="485526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custDataLst>
              <p:tags r:id="rId58"/>
            </p:custDataLst>
          </p:nvPr>
        </p:nvSpPr>
        <p:spPr>
          <a:xfrm>
            <a:off x="7739414" y="462668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custDataLst>
              <p:tags r:id="rId59"/>
            </p:custDataLst>
          </p:nvPr>
        </p:nvSpPr>
        <p:spPr>
          <a:xfrm>
            <a:off x="7835457" y="522644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custDataLst>
              <p:tags r:id="rId60"/>
            </p:custDataLst>
          </p:nvPr>
        </p:nvSpPr>
        <p:spPr>
          <a:xfrm>
            <a:off x="7659351" y="535813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custDataLst>
              <p:tags r:id="rId61"/>
            </p:custDataLst>
          </p:nvPr>
        </p:nvSpPr>
        <p:spPr>
          <a:xfrm>
            <a:off x="7850230" y="543350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custDataLst>
              <p:tags r:id="rId62"/>
            </p:custDataLst>
          </p:nvPr>
        </p:nvSpPr>
        <p:spPr>
          <a:xfrm>
            <a:off x="8028751" y="533678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ross 102"/>
          <p:cNvSpPr/>
          <p:nvPr>
            <p:custDataLst>
              <p:tags r:id="rId63"/>
            </p:custDataLst>
          </p:nvPr>
        </p:nvSpPr>
        <p:spPr>
          <a:xfrm rot="2734294">
            <a:off x="8206183" y="507966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ross 103"/>
          <p:cNvSpPr/>
          <p:nvPr>
            <p:custDataLst>
              <p:tags r:id="rId64"/>
            </p:custDataLst>
          </p:nvPr>
        </p:nvSpPr>
        <p:spPr>
          <a:xfrm rot="2734294">
            <a:off x="8179050" y="476151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ross 104"/>
          <p:cNvSpPr/>
          <p:nvPr>
            <p:custDataLst>
              <p:tags r:id="rId65"/>
            </p:custDataLst>
          </p:nvPr>
        </p:nvSpPr>
        <p:spPr>
          <a:xfrm rot="2734294">
            <a:off x="8347268" y="489551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ross 105"/>
          <p:cNvSpPr/>
          <p:nvPr>
            <p:custDataLst>
              <p:tags r:id="rId66"/>
            </p:custDataLst>
          </p:nvPr>
        </p:nvSpPr>
        <p:spPr>
          <a:xfrm rot="2734294">
            <a:off x="8401627" y="4644574"/>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custDataLst>
              <p:tags r:id="rId67"/>
            </p:custDataLst>
          </p:nvPr>
        </p:nvSpPr>
        <p:spPr>
          <a:xfrm>
            <a:off x="8801348" y="5621992"/>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108" name="TextBox 107"/>
          <p:cNvSpPr txBox="1"/>
          <p:nvPr>
            <p:custDataLst>
              <p:tags r:id="rId68"/>
            </p:custDataLst>
          </p:nvPr>
        </p:nvSpPr>
        <p:spPr>
          <a:xfrm>
            <a:off x="6947068" y="4384269"/>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109" name="Straight Arrow Connector 108"/>
          <p:cNvCxnSpPr/>
          <p:nvPr>
            <p:custDataLst>
              <p:tags r:id="rId69"/>
            </p:custDataLst>
          </p:nvPr>
        </p:nvCxnSpPr>
        <p:spPr>
          <a:xfrm flipV="1">
            <a:off x="7353898" y="4412189"/>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custDataLst>
              <p:tags r:id="rId70"/>
            </p:custDataLst>
          </p:nvPr>
        </p:nvCxnSpPr>
        <p:spPr>
          <a:xfrm>
            <a:off x="7279005" y="5680710"/>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1" name="Cross 110"/>
          <p:cNvSpPr/>
          <p:nvPr>
            <p:custDataLst>
              <p:tags r:id="rId71"/>
            </p:custDataLst>
          </p:nvPr>
        </p:nvSpPr>
        <p:spPr>
          <a:xfrm rot="2734294">
            <a:off x="8564917" y="485057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p:cNvCxnSpPr/>
          <p:nvPr>
            <p:custDataLst>
              <p:tags r:id="rId72"/>
            </p:custDataLst>
          </p:nvPr>
        </p:nvCxnSpPr>
        <p:spPr>
          <a:xfrm>
            <a:off x="5067700" y="4303221"/>
            <a:ext cx="1589400" cy="5462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 name="TextBox 2"/>
              <p:cNvSpPr txBox="1"/>
              <p:nvPr>
                <p:custDataLst>
                  <p:tags r:id="rId73"/>
                </p:custDataLst>
              </p:nvPr>
            </p:nvSpPr>
            <p:spPr>
              <a:xfrm>
                <a:off x="2405669" y="5809705"/>
                <a:ext cx="4603824" cy="467436"/>
              </a:xfrm>
              <a:prstGeom prst="rect">
                <a:avLst/>
              </a:prstGeom>
              <a:noFill/>
            </p:spPr>
            <p:txBody>
              <a:bodyPr wrap="none" lIns="0" tIns="0" rIns="0" bIns="0" rtlCol="0">
                <a:spAutoFit/>
              </a:bodyPr>
              <a:lstStyle/>
              <a:p>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zh-CN" altLang="en-US" sz="2400" i="1" smtClean="0">
                            <a:latin typeface="Cambria Math" panose="02040503050406030204" pitchFamily="18" charset="0"/>
                          </a:rPr>
                          <m:t>𝜃</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sup>
                    </m:sSub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=1,2,3)</m:t>
                    </m:r>
                  </m:oMath>
                </a14:m>
                <a:endParaRPr lang="zh-CN" altLang="en-US" sz="2400" dirty="0"/>
              </a:p>
            </p:txBody>
          </p:sp>
        </mc:Choice>
        <mc:Fallback xmlns="">
          <p:sp>
            <p:nvSpPr>
              <p:cNvPr id="4" name="TextBox 2"/>
              <p:cNvSpPr txBox="1">
                <a:spLocks noRot="1" noChangeAspect="1" noMove="1" noResize="1" noEditPoints="1" noAdjustHandles="1" noChangeArrowheads="1" noChangeShapeType="1" noTextEdit="1"/>
              </p:cNvSpPr>
              <p:nvPr>
                <p:custDataLst>
                  <p:tags r:id="rId75"/>
                </p:custDataLst>
              </p:nvPr>
            </p:nvSpPr>
            <p:spPr>
              <a:xfrm>
                <a:off x="2405669" y="5809705"/>
                <a:ext cx="4603824" cy="467436"/>
              </a:xfrm>
              <a:prstGeom prst="rect">
                <a:avLst/>
              </a:prstGeom>
              <a:blipFill rotWithShape="1">
                <a:blip r:embed="rId76"/>
                <a:stretch>
                  <a:fillRect l="-6" t="-19" r="8" b="36"/>
                </a:stretch>
              </a:blipFill>
            </p:spPr>
            <p:txBody>
              <a:bodyPr/>
              <a:lstStyle/>
              <a:p>
                <a:r>
                  <a:rPr lang="en-US" altLang="en-US">
                    <a:noFill/>
                  </a:rPr>
                  <a:t> </a:t>
                </a:r>
              </a:p>
            </p:txBody>
          </p:sp>
        </mc:Fallback>
      </mc:AlternateContent>
      <p:sp>
        <p:nvSpPr>
          <p:cNvPr id="5" name="Text Box 4"/>
          <p:cNvSpPr txBox="1"/>
          <p:nvPr/>
        </p:nvSpPr>
        <p:spPr>
          <a:xfrm>
            <a:off x="10814685" y="3793490"/>
            <a:ext cx="4064000" cy="368300"/>
          </a:xfrm>
          <a:prstGeom prst="rect">
            <a:avLst/>
          </a:prstGeom>
          <a:noFill/>
        </p:spPr>
        <p:txBody>
          <a:bodyPr wrap="square" rtlCol="0">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6" grpId="0" bldLvl="0" animBg="1"/>
      <p:bldP spid="67" grpId="0" bldLvl="0" animBg="1"/>
      <p:bldP spid="68" grpId="0" bldLvl="0" animBg="1"/>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9" grpId="0"/>
      <p:bldP spid="80" grpId="0"/>
      <p:bldP spid="83" grpId="0" bldLvl="0" animBg="1"/>
      <p:bldP spid="84" grpId="0" bldLvl="0" animBg="1"/>
      <p:bldP spid="85" grpId="0" bldLvl="0" animBg="1"/>
      <p:bldP spid="86" grpId="0" bldLvl="0" animBg="1"/>
      <p:bldP spid="87" grpId="0" bldLvl="0" animBg="1"/>
      <p:bldP spid="88" grpId="0" bldLvl="0" animBg="1"/>
      <p:bldP spid="89" grpId="0" bldLvl="0" animBg="1"/>
      <p:bldP spid="90" grpId="0" bldLvl="0" animBg="1"/>
      <p:bldP spid="91" grpId="0" bldLvl="0" animBg="1"/>
      <p:bldP spid="92" grpId="0" bldLvl="0" animBg="1"/>
      <p:bldP spid="93" grpId="0" bldLvl="0" animBg="1"/>
      <p:bldP spid="94" grpId="0" bldLvl="0" animBg="1"/>
      <p:bldP spid="96" grpId="0" bldLvl="0" animBg="1"/>
      <p:bldP spid="97" grpId="0" bldLvl="0" animBg="1"/>
      <p:bldP spid="98" grpId="0" bldLvl="0" animBg="1"/>
      <p:bldP spid="99" grpId="0" bldLvl="0" animBg="1"/>
      <p:bldP spid="100" grpId="0" bldLvl="0" animBg="1"/>
      <p:bldP spid="101" grpId="0" bldLvl="0" animBg="1"/>
      <p:bldP spid="102" grpId="0" bldLvl="0" animBg="1"/>
      <p:bldP spid="103" grpId="0" bldLvl="0" animBg="1"/>
      <p:bldP spid="104" grpId="0" bldLvl="0" animBg="1"/>
      <p:bldP spid="105" grpId="0" bldLvl="0" animBg="1"/>
      <p:bldP spid="106" grpId="0" bldLvl="0" animBg="1"/>
      <p:bldP spid="107" grpId="0"/>
      <p:bldP spid="108" grpId="0"/>
      <p:bldP spid="111" grpId="0" bldLvl="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Multiclass classification</a:t>
            </a:r>
            <a:endParaRPr lang="en-US"/>
          </a:p>
        </p:txBody>
      </p:sp>
      <mc:AlternateContent xmlns:mc="http://schemas.openxmlformats.org/markup-compatibility/2006" xmlns:a14="http://schemas.microsoft.com/office/drawing/2010/main">
        <mc:Choice Requires="a14">
          <p:sp>
            <p:nvSpPr>
              <p:cNvPr id="113" name="TextBox 112"/>
              <p:cNvSpPr txBox="1"/>
              <p:nvPr>
                <p:custDataLst>
                  <p:tags r:id="rId1"/>
                </p:custDataLst>
              </p:nvPr>
            </p:nvSpPr>
            <p:spPr>
              <a:xfrm>
                <a:off x="1980905" y="1523755"/>
                <a:ext cx="8229600" cy="1068626"/>
              </a:xfrm>
              <a:prstGeom prst="rect">
                <a:avLst/>
              </a:prstGeom>
              <a:noFill/>
            </p:spPr>
            <p:txBody>
              <a:bodyPr wrap="square" rtlCol="0">
                <a:spAutoFit/>
              </a:bodyPr>
              <a:lstStyle/>
              <a:p>
                <a:r>
                  <a:rPr lang="en-US" sz="2800" dirty="0">
                    <a:latin typeface="+mj-lt"/>
                  </a:rPr>
                  <a:t>Train a logistic regression classifier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zh-CN" altLang="en-US" i="1">
                            <a:latin typeface="Cambria Math" panose="02040503050406030204" pitchFamily="18" charset="0"/>
                          </a:rPr>
                          <m:t>𝜃</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sz="2800" dirty="0">
                    <a:latin typeface="+mj-lt"/>
                  </a:rPr>
                  <a:t> for each class </a:t>
                </a:r>
                <a14:m>
                  <m:oMath xmlns:m="http://schemas.openxmlformats.org/officeDocument/2006/math">
                    <m:r>
                      <a:rPr lang="en-US" sz="2800" b="0" i="1" smtClean="0">
                        <a:latin typeface="Cambria Math" panose="02040503050406030204" pitchFamily="18" charset="0"/>
                      </a:rPr>
                      <m:t>𝑖</m:t>
                    </m:r>
                  </m:oMath>
                </a14:m>
                <a:r>
                  <a:rPr lang="en-US" sz="2800" dirty="0">
                    <a:latin typeface="+mj-lt"/>
                  </a:rPr>
                  <a:t> to predict the probability that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𝑖</m:t>
                    </m:r>
                  </m:oMath>
                </a14:m>
                <a:r>
                  <a:rPr lang="en-US" sz="2800" dirty="0"/>
                  <a:t>.</a:t>
                </a:r>
              </a:p>
            </p:txBody>
          </p:sp>
        </mc:Choice>
        <mc:Fallback xmlns="">
          <p:sp>
            <p:nvSpPr>
              <p:cNvPr id="113" name="TextBox 112"/>
              <p:cNvSpPr txBox="1">
                <a:spLocks noRot="1" noChangeAspect="1" noMove="1" noResize="1" noEditPoints="1" noAdjustHandles="1" noChangeArrowheads="1" noChangeShapeType="1" noTextEdit="1"/>
              </p:cNvSpPr>
              <p:nvPr>
                <p:custDataLst>
                  <p:tags r:id="rId5"/>
                </p:custDataLst>
              </p:nvPr>
            </p:nvSpPr>
            <p:spPr>
              <a:xfrm>
                <a:off x="1980905" y="1523755"/>
                <a:ext cx="8229600" cy="1068626"/>
              </a:xfrm>
              <a:prstGeom prst="rect">
                <a:avLst/>
              </a:prstGeom>
              <a:blipFill rotWithShape="1">
                <a:blip r:embed="rId6"/>
                <a:stretch>
                  <a:fillRect l="-4" t="-36" r="4" b="2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custDataLst>
                  <p:tags r:id="rId2"/>
                </p:custDataLst>
              </p:nvPr>
            </p:nvSpPr>
            <p:spPr>
              <a:xfrm>
                <a:off x="1980905" y="2823620"/>
                <a:ext cx="7315200" cy="1068626"/>
              </a:xfrm>
              <a:prstGeom prst="rect">
                <a:avLst/>
              </a:prstGeom>
              <a:noFill/>
            </p:spPr>
            <p:txBody>
              <a:bodyPr wrap="square" rtlCol="0">
                <a:spAutoFit/>
              </a:bodyPr>
              <a:lstStyle/>
              <a:p>
                <a:r>
                  <a:rPr lang="en-US" sz="2800" dirty="0">
                    <a:latin typeface="+mj-lt"/>
                  </a:rPr>
                  <a:t>On a new input </a:t>
                </a:r>
                <a14:m>
                  <m:oMath xmlns:m="http://schemas.openxmlformats.org/officeDocument/2006/math">
                    <m:r>
                      <a:rPr lang="en-US" sz="2800" i="1" dirty="0" smtClean="0">
                        <a:latin typeface="Cambria Math" panose="02040503050406030204" pitchFamily="18" charset="0"/>
                      </a:rPr>
                      <m:t>𝑥</m:t>
                    </m:r>
                  </m:oMath>
                </a14:m>
                <a:r>
                  <a:rPr lang="en-US" sz="2800" dirty="0">
                    <a:latin typeface="+mj-lt"/>
                  </a:rPr>
                  <a:t>, to make a prediction, pick the class </a:t>
                </a:r>
                <a14:m>
                  <m:oMath xmlns:m="http://schemas.openxmlformats.org/officeDocument/2006/math">
                    <m:r>
                      <a:rPr lang="en-US" sz="2800" b="0" i="1" smtClean="0">
                        <a:latin typeface="Cambria Math" panose="02040503050406030204" pitchFamily="18" charset="0"/>
                      </a:rPr>
                      <m:t>𝑖</m:t>
                    </m:r>
                  </m:oMath>
                </a14:m>
                <a:r>
                  <a:rPr lang="en-US" sz="2800" dirty="0">
                    <a:latin typeface="+mj-lt"/>
                  </a:rPr>
                  <a:t> that maximizes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zh-CN" altLang="en-US" i="1">
                            <a:latin typeface="Cambria Math" panose="02040503050406030204" pitchFamily="18" charset="0"/>
                          </a:rPr>
                          <m:t>𝜃</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sz="2800" dirty="0">
                  <a:latin typeface="+mj-lt"/>
                </a:endParaRPr>
              </a:p>
            </p:txBody>
          </p:sp>
        </mc:Choice>
        <mc:Fallback xmlns="">
          <p:sp>
            <p:nvSpPr>
              <p:cNvPr id="114" name="TextBox 113"/>
              <p:cNvSpPr txBox="1">
                <a:spLocks noRot="1" noChangeAspect="1" noMove="1" noResize="1" noEditPoints="1" noAdjustHandles="1" noChangeArrowheads="1" noChangeShapeType="1" noTextEdit="1"/>
              </p:cNvSpPr>
              <p:nvPr>
                <p:custDataLst>
                  <p:tags r:id="rId7"/>
                </p:custDataLst>
              </p:nvPr>
            </p:nvSpPr>
            <p:spPr>
              <a:xfrm>
                <a:off x="1980905" y="2823620"/>
                <a:ext cx="7315200" cy="1068626"/>
              </a:xfrm>
              <a:prstGeom prst="rect">
                <a:avLst/>
              </a:prstGeom>
              <a:blipFill rotWithShape="1">
                <a:blip r:embed="rId8"/>
                <a:stretch>
                  <a:fillRect l="-5" t="-38" r="5" b="3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custDataLst>
                  <p:tags r:id="rId3"/>
                </p:custDataLst>
              </p:nvPr>
            </p:nvSpPr>
            <p:spPr>
              <a:xfrm>
                <a:off x="4826000" y="4115106"/>
                <a:ext cx="1624965" cy="551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en-US" altLang="zh-CN" sz="2400" b="0" i="1" smtClean="0">
                                  <a:latin typeface="Cambria Math" panose="02040503050406030204" pitchFamily="18" charset="0"/>
                                </a:rPr>
                                <m:t>𝑖</m:t>
                              </m:r>
                            </m:lim>
                          </m:limLow>
                          <m:r>
                            <a:rPr lang="en-US" altLang="zh-CN" sz="2400" b="0" i="1" smtClean="0">
                              <a:latin typeface="Cambria Math" panose="02040503050406030204" pitchFamily="18" charset="0"/>
                            </a:rPr>
                            <m:t>  </m:t>
                          </m:r>
                        </m:fName>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func>
                    </m:oMath>
                  </m:oMathPara>
                </a14:m>
                <a:endParaRPr lang="en-US" altLang="zh-CN" sz="2400" i="1" dirty="0">
                  <a:latin typeface="Cambria Math" panose="02040503050406030204" pitchFamily="18" charset="0"/>
                  <a:cs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custDataLst>
                  <p:tags r:id="rId9"/>
                </p:custDataLst>
              </p:nvPr>
            </p:nvSpPr>
            <p:spPr>
              <a:xfrm>
                <a:off x="4826000" y="4115106"/>
                <a:ext cx="1624965" cy="551815"/>
              </a:xfrm>
              <a:prstGeom prst="rect">
                <a:avLst/>
              </a:prstGeom>
              <a:blipFill rotWithShape="1">
                <a:blip r:embed="rId10"/>
                <a:stretch>
                  <a:fillRect t="-55" r="-3947" b="5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a:t>
            </a:r>
            <a:r>
              <a:rPr>
                <a:solidFill>
                  <a:schemeClr val="bg1">
                    <a:lumMod val="85000"/>
                  </a:schemeClr>
                </a:solidFill>
                <a:sym typeface="+mn-ea"/>
              </a:rPr>
              <a:t>Classification</a:t>
            </a:r>
            <a:endParaRPr lang="en-US" altLang="zh-CN">
              <a:solidFill>
                <a:schemeClr val="bg1">
                  <a:lumMod val="85000"/>
                </a:schemeClr>
              </a:solidFill>
            </a:endParaRPr>
          </a:p>
          <a:p>
            <a:pPr algn="l"/>
            <a:r>
              <a:rPr>
                <a:solidFill>
                  <a:schemeClr val="bg1">
                    <a:lumMod val="85000"/>
                  </a:schemeClr>
                </a:solidFill>
                <a:sym typeface="+mn-ea"/>
              </a:rPr>
              <a:t> Cost function and gradient</a:t>
            </a:r>
            <a:endParaRPr lang="en-US" altLang="zh-CN">
              <a:solidFill>
                <a:schemeClr val="bg1">
                  <a:lumMod val="85000"/>
                </a:schemeClr>
              </a:solidFill>
            </a:endParaRPr>
          </a:p>
          <a:p>
            <a:pPr algn="l"/>
            <a:r>
              <a:rPr>
                <a:solidFill>
                  <a:schemeClr val="bg1">
                    <a:lumMod val="85000"/>
                  </a:schemeClr>
                </a:solidFill>
                <a:sym typeface="+mn-ea"/>
              </a:rPr>
              <a:t> Multi-class</a:t>
            </a:r>
            <a:endParaRPr lang="en-US" altLang="zh-CN">
              <a:solidFill>
                <a:schemeClr val="bg1">
                  <a:lumMod val="85000"/>
                </a:schemeClr>
              </a:solidFill>
            </a:endParaRPr>
          </a:p>
          <a:p>
            <a:r>
              <a:rPr>
                <a:solidFill>
                  <a:schemeClr val="bg1">
                    <a:lumMod val="85000"/>
                  </a:schemeClr>
                </a:solidFill>
                <a:sym typeface="+mn-ea"/>
              </a:rPr>
              <a:t> </a:t>
            </a:r>
            <a:r>
              <a:rPr>
                <a:sym typeface="+mn-ea"/>
              </a:rPr>
              <a:t>Regularization</a:t>
            </a:r>
            <a:endParaRPr lang="en-US" altLang="zh-CN"/>
          </a:p>
          <a:p>
            <a:endParaRPr lang="en-US" altLang="zh-CN" dirty="0">
              <a:solidFill>
                <a:schemeClr val="bg1">
                  <a:lumMod val="8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Regularization-The problem of overfitting</a:t>
            </a:r>
            <a:endParaRPr lang="en-US"/>
          </a:p>
        </p:txBody>
      </p:sp>
      <p:sp>
        <p:nvSpPr>
          <p:cNvPr id="12" name="TextBox 11"/>
          <p:cNvSpPr txBox="1"/>
          <p:nvPr>
            <p:custDataLst>
              <p:tags r:id="rId1"/>
            </p:custDataLst>
          </p:nvPr>
        </p:nvSpPr>
        <p:spPr>
          <a:xfrm>
            <a:off x="1632585" y="1347014"/>
            <a:ext cx="6400800" cy="461665"/>
          </a:xfrm>
          <a:prstGeom prst="rect">
            <a:avLst/>
          </a:prstGeom>
          <a:noFill/>
        </p:spPr>
        <p:txBody>
          <a:bodyPr wrap="square" rtlCol="0">
            <a:spAutoFit/>
          </a:bodyPr>
          <a:lstStyle/>
          <a:p>
            <a:r>
              <a:rPr lang="en-US" sz="2400" dirty="0">
                <a:latin typeface="+mj-lt"/>
              </a:rPr>
              <a:t>Example: Linear regression (housing prices)</a:t>
            </a:r>
          </a:p>
        </p:txBody>
      </p:sp>
      <p:sp>
        <p:nvSpPr>
          <p:cNvPr id="13" name="TextBox 12"/>
          <p:cNvSpPr txBox="1"/>
          <p:nvPr>
            <p:custDataLst>
              <p:tags r:id="rId2"/>
            </p:custDataLst>
          </p:nvPr>
        </p:nvSpPr>
        <p:spPr>
          <a:xfrm>
            <a:off x="1524000" y="4495821"/>
            <a:ext cx="9448800" cy="1200329"/>
          </a:xfrm>
          <a:prstGeom prst="rect">
            <a:avLst/>
          </a:prstGeom>
          <a:noFill/>
        </p:spPr>
        <p:txBody>
          <a:bodyPr wrap="square" rtlCol="0">
            <a:spAutoFit/>
          </a:bodyPr>
          <a:lstStyle/>
          <a:p>
            <a:r>
              <a:rPr lang="en-US" sz="2400" b="1" dirty="0">
                <a:latin typeface="+mj-lt"/>
              </a:rPr>
              <a:t>Overfitting:</a:t>
            </a:r>
            <a:r>
              <a:rPr lang="en-US" sz="2400" dirty="0">
                <a:latin typeface="+mj-lt"/>
              </a:rPr>
              <a:t> If we have too many features, the learned hypothesis may fit the training set very well (                                             ), but fail to generalize to new examples (predict prices on new examples).</a:t>
            </a:r>
            <a:endParaRPr lang="en-US" sz="2400" b="1" dirty="0">
              <a:latin typeface="+mj-lt"/>
            </a:endParaRPr>
          </a:p>
        </p:txBody>
      </p:sp>
      <p:pic>
        <p:nvPicPr>
          <p:cNvPr id="14" name="Picture 13"/>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6269990" y="4876800"/>
            <a:ext cx="3437255" cy="488950"/>
          </a:xfrm>
          <a:prstGeom prst="rect">
            <a:avLst/>
          </a:prstGeom>
        </p:spPr>
      </p:pic>
      <p:pic>
        <p:nvPicPr>
          <p:cNvPr id="15" name="Picture 14"/>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655349" y="3649653"/>
            <a:ext cx="952837" cy="236191"/>
          </a:xfrm>
          <a:prstGeom prst="rect">
            <a:avLst/>
          </a:prstGeom>
        </p:spPr>
      </p:pic>
      <p:pic>
        <p:nvPicPr>
          <p:cNvPr id="16" name="Picture 15"/>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4894223" y="3649653"/>
            <a:ext cx="1697355" cy="255083"/>
          </a:xfrm>
          <a:prstGeom prst="rect">
            <a:avLst/>
          </a:prstGeom>
        </p:spPr>
      </p:pic>
      <p:graphicFrame>
        <p:nvGraphicFramePr>
          <p:cNvPr id="17" name="Chart 16"/>
          <p:cNvGraphicFramePr/>
          <p:nvPr>
            <p:custDataLst>
              <p:tags r:id="rId6"/>
            </p:custDataLst>
          </p:nvPr>
        </p:nvGraphicFramePr>
        <p:xfrm>
          <a:off x="2082212" y="1753076"/>
          <a:ext cx="1999397" cy="1755460"/>
        </p:xfrm>
        <a:graphic>
          <a:graphicData uri="http://schemas.openxmlformats.org/drawingml/2006/chart">
            <c:chart xmlns:c="http://schemas.openxmlformats.org/drawingml/2006/chart" xmlns:r="http://schemas.openxmlformats.org/officeDocument/2006/relationships" r:id="rId24"/>
          </a:graphicData>
        </a:graphic>
      </p:graphicFrame>
      <p:sp>
        <p:nvSpPr>
          <p:cNvPr id="18" name="TextBox 17"/>
          <p:cNvSpPr txBox="1"/>
          <p:nvPr>
            <p:custDataLst>
              <p:tags r:id="rId7"/>
            </p:custDataLst>
          </p:nvPr>
        </p:nvSpPr>
        <p:spPr>
          <a:xfrm rot="16200000">
            <a:off x="1537126" y="2433072"/>
            <a:ext cx="986671" cy="338554"/>
          </a:xfrm>
          <a:prstGeom prst="rect">
            <a:avLst/>
          </a:prstGeom>
          <a:noFill/>
        </p:spPr>
        <p:txBody>
          <a:bodyPr wrap="square" rtlCol="0">
            <a:spAutoFit/>
          </a:bodyPr>
          <a:lstStyle/>
          <a:p>
            <a:pPr algn="ctr"/>
            <a:r>
              <a:rPr lang="en-US" sz="1600" dirty="0"/>
              <a:t>Price</a:t>
            </a:r>
          </a:p>
        </p:txBody>
      </p:sp>
      <p:sp>
        <p:nvSpPr>
          <p:cNvPr id="19" name="TextBox 20"/>
          <p:cNvSpPr txBox="1"/>
          <p:nvPr>
            <p:custDataLst>
              <p:tags r:id="rId8"/>
            </p:custDataLst>
          </p:nvPr>
        </p:nvSpPr>
        <p:spPr>
          <a:xfrm>
            <a:off x="2626774" y="3325208"/>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graphicFrame>
        <p:nvGraphicFramePr>
          <p:cNvPr id="20" name="Chart 19"/>
          <p:cNvGraphicFramePr/>
          <p:nvPr>
            <p:custDataLst>
              <p:tags r:id="rId9"/>
            </p:custDataLst>
          </p:nvPr>
        </p:nvGraphicFramePr>
        <p:xfrm>
          <a:off x="4738588" y="1753076"/>
          <a:ext cx="1999397" cy="1755460"/>
        </p:xfrm>
        <a:graphic>
          <a:graphicData uri="http://schemas.openxmlformats.org/drawingml/2006/chart">
            <c:chart xmlns:c="http://schemas.openxmlformats.org/drawingml/2006/chart" xmlns:r="http://schemas.openxmlformats.org/officeDocument/2006/relationships" r:id="rId25"/>
          </a:graphicData>
        </a:graphic>
      </p:graphicFrame>
      <p:sp>
        <p:nvSpPr>
          <p:cNvPr id="21" name="TextBox 20"/>
          <p:cNvSpPr txBox="1"/>
          <p:nvPr>
            <p:custDataLst>
              <p:tags r:id="rId10"/>
            </p:custDataLst>
          </p:nvPr>
        </p:nvSpPr>
        <p:spPr>
          <a:xfrm rot="16200000">
            <a:off x="4193502" y="2433072"/>
            <a:ext cx="986671" cy="338554"/>
          </a:xfrm>
          <a:prstGeom prst="rect">
            <a:avLst/>
          </a:prstGeom>
          <a:noFill/>
        </p:spPr>
        <p:txBody>
          <a:bodyPr wrap="square" rtlCol="0">
            <a:spAutoFit/>
          </a:bodyPr>
          <a:lstStyle/>
          <a:p>
            <a:pPr algn="ctr"/>
            <a:r>
              <a:rPr lang="en-US" sz="1600" dirty="0"/>
              <a:t>Price</a:t>
            </a:r>
          </a:p>
        </p:txBody>
      </p:sp>
      <p:sp>
        <p:nvSpPr>
          <p:cNvPr id="22" name="TextBox 20"/>
          <p:cNvSpPr txBox="1"/>
          <p:nvPr>
            <p:custDataLst>
              <p:tags r:id="rId11"/>
            </p:custDataLst>
          </p:nvPr>
        </p:nvSpPr>
        <p:spPr>
          <a:xfrm>
            <a:off x="5283150" y="3325208"/>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graphicFrame>
        <p:nvGraphicFramePr>
          <p:cNvPr id="23" name="Chart 22"/>
          <p:cNvGraphicFramePr/>
          <p:nvPr>
            <p:custDataLst>
              <p:tags r:id="rId12"/>
            </p:custDataLst>
          </p:nvPr>
        </p:nvGraphicFramePr>
        <p:xfrm>
          <a:off x="7557988" y="1756589"/>
          <a:ext cx="1999397" cy="1755460"/>
        </p:xfrm>
        <a:graphic>
          <a:graphicData uri="http://schemas.openxmlformats.org/drawingml/2006/chart">
            <c:chart xmlns:c="http://schemas.openxmlformats.org/drawingml/2006/chart" xmlns:r="http://schemas.openxmlformats.org/officeDocument/2006/relationships" r:id="rId26"/>
          </a:graphicData>
        </a:graphic>
      </p:graphicFrame>
      <p:sp>
        <p:nvSpPr>
          <p:cNvPr id="24" name="TextBox 23"/>
          <p:cNvSpPr txBox="1"/>
          <p:nvPr>
            <p:custDataLst>
              <p:tags r:id="rId13"/>
            </p:custDataLst>
          </p:nvPr>
        </p:nvSpPr>
        <p:spPr>
          <a:xfrm rot="16200000">
            <a:off x="7012902" y="2436585"/>
            <a:ext cx="986671" cy="338554"/>
          </a:xfrm>
          <a:prstGeom prst="rect">
            <a:avLst/>
          </a:prstGeom>
          <a:noFill/>
        </p:spPr>
        <p:txBody>
          <a:bodyPr wrap="square" rtlCol="0">
            <a:spAutoFit/>
          </a:bodyPr>
          <a:lstStyle/>
          <a:p>
            <a:pPr algn="ctr"/>
            <a:r>
              <a:rPr lang="en-US" sz="1600" dirty="0"/>
              <a:t>Price</a:t>
            </a:r>
          </a:p>
        </p:txBody>
      </p:sp>
      <p:sp>
        <p:nvSpPr>
          <p:cNvPr id="25" name="TextBox 20"/>
          <p:cNvSpPr txBox="1"/>
          <p:nvPr>
            <p:custDataLst>
              <p:tags r:id="rId14"/>
            </p:custDataLst>
          </p:nvPr>
        </p:nvSpPr>
        <p:spPr>
          <a:xfrm>
            <a:off x="8102550" y="3328721"/>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pic>
        <p:nvPicPr>
          <p:cNvPr id="26" name="Picture 25"/>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7271644" y="3627372"/>
            <a:ext cx="3033949" cy="235271"/>
          </a:xfrm>
          <a:prstGeom prst="rect">
            <a:avLst/>
          </a:prstGeom>
        </p:spPr>
      </p:pic>
      <p:cxnSp>
        <p:nvCxnSpPr>
          <p:cNvPr id="5" name="Straight Connector 4"/>
          <p:cNvCxnSpPr/>
          <p:nvPr>
            <p:custDataLst>
              <p:tags r:id="rId16"/>
            </p:custDataLst>
          </p:nvPr>
        </p:nvCxnSpPr>
        <p:spPr>
          <a:xfrm flipV="1">
            <a:off x="2249757" y="1959759"/>
            <a:ext cx="1447800" cy="1219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Arc 5"/>
          <p:cNvSpPr/>
          <p:nvPr>
            <p:custDataLst>
              <p:tags r:id="rId17"/>
            </p:custDataLst>
          </p:nvPr>
        </p:nvSpPr>
        <p:spPr>
          <a:xfrm>
            <a:off x="5073150" y="3165203"/>
            <a:ext cx="45719" cy="4754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7"/>
          <p:cNvSpPr/>
          <p:nvPr>
            <p:custDataLst>
              <p:tags r:id="rId18"/>
            </p:custDataLst>
          </p:nvPr>
        </p:nvSpPr>
        <p:spPr>
          <a:xfrm>
            <a:off x="5041056" y="2082573"/>
            <a:ext cx="1394460" cy="1150620"/>
          </a:xfrm>
          <a:custGeom>
            <a:avLst/>
            <a:gdLst>
              <a:gd name="connsiteX0" fmla="*/ 0 w 1394460"/>
              <a:gd name="connsiteY0" fmla="*/ 1150620 h 1150620"/>
              <a:gd name="connsiteX1" fmla="*/ 381000 w 1394460"/>
              <a:gd name="connsiteY1" fmla="*/ 243840 h 1150620"/>
              <a:gd name="connsiteX2" fmla="*/ 1394460 w 1394460"/>
              <a:gd name="connsiteY2" fmla="*/ 0 h 1150620"/>
            </a:gdLst>
            <a:ahLst/>
            <a:cxnLst>
              <a:cxn ang="0">
                <a:pos x="connsiteX0" y="connsiteY0"/>
              </a:cxn>
              <a:cxn ang="0">
                <a:pos x="connsiteX1" y="connsiteY1"/>
              </a:cxn>
              <a:cxn ang="0">
                <a:pos x="connsiteX2" y="connsiteY2"/>
              </a:cxn>
            </a:cxnLst>
            <a:rect l="l" t="t" r="r" b="b"/>
            <a:pathLst>
              <a:path w="1394460" h="1150620">
                <a:moveTo>
                  <a:pt x="0" y="1150620"/>
                </a:moveTo>
                <a:cubicBezTo>
                  <a:pt x="74295" y="793115"/>
                  <a:pt x="148590" y="435610"/>
                  <a:pt x="381000" y="243840"/>
                </a:cubicBezTo>
                <a:cubicBezTo>
                  <a:pt x="613410" y="52070"/>
                  <a:pt x="1181100" y="45720"/>
                  <a:pt x="13944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8"/>
          <p:cNvSpPr/>
          <p:nvPr>
            <p:custDataLst>
              <p:tags r:id="rId19"/>
            </p:custDataLst>
          </p:nvPr>
        </p:nvSpPr>
        <p:spPr>
          <a:xfrm>
            <a:off x="7698105" y="1591633"/>
            <a:ext cx="2050541" cy="1716213"/>
          </a:xfrm>
          <a:custGeom>
            <a:avLst/>
            <a:gdLst>
              <a:gd name="connsiteX0" fmla="*/ 0 w 2050541"/>
              <a:gd name="connsiteY0" fmla="*/ 1267772 h 1716213"/>
              <a:gd name="connsiteX1" fmla="*/ 114300 w 2050541"/>
              <a:gd name="connsiteY1" fmla="*/ 1702112 h 1716213"/>
              <a:gd name="connsiteX2" fmla="*/ 213360 w 2050541"/>
              <a:gd name="connsiteY2" fmla="*/ 1572572 h 1716213"/>
              <a:gd name="connsiteX3" fmla="*/ 358140 w 2050541"/>
              <a:gd name="connsiteY3" fmla="*/ 1199192 h 1716213"/>
              <a:gd name="connsiteX4" fmla="*/ 403860 w 2050541"/>
              <a:gd name="connsiteY4" fmla="*/ 231452 h 1716213"/>
              <a:gd name="connsiteX5" fmla="*/ 563880 w 2050541"/>
              <a:gd name="connsiteY5" fmla="*/ 848672 h 1716213"/>
              <a:gd name="connsiteX6" fmla="*/ 815340 w 2050541"/>
              <a:gd name="connsiteY6" fmla="*/ 1092512 h 1716213"/>
              <a:gd name="connsiteX7" fmla="*/ 967740 w 2050541"/>
              <a:gd name="connsiteY7" fmla="*/ 521012 h 1716213"/>
              <a:gd name="connsiteX8" fmla="*/ 1310640 w 2050541"/>
              <a:gd name="connsiteY8" fmla="*/ 1008692 h 1716213"/>
              <a:gd name="connsiteX9" fmla="*/ 1607820 w 2050541"/>
              <a:gd name="connsiteY9" fmla="*/ 48572 h 1716213"/>
              <a:gd name="connsiteX10" fmla="*/ 2011680 w 2050541"/>
              <a:gd name="connsiteY10" fmla="*/ 132392 h 1716213"/>
              <a:gd name="connsiteX11" fmla="*/ 2011680 w 2050541"/>
              <a:gd name="connsiteY11" fmla="*/ 140012 h 171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541" h="1716213">
                <a:moveTo>
                  <a:pt x="0" y="1267772"/>
                </a:moveTo>
                <a:cubicBezTo>
                  <a:pt x="39370" y="1459542"/>
                  <a:pt x="78740" y="1651312"/>
                  <a:pt x="114300" y="1702112"/>
                </a:cubicBezTo>
                <a:cubicBezTo>
                  <a:pt x="149860" y="1752912"/>
                  <a:pt x="172720" y="1656392"/>
                  <a:pt x="213360" y="1572572"/>
                </a:cubicBezTo>
                <a:cubicBezTo>
                  <a:pt x="254000" y="1488752"/>
                  <a:pt x="326390" y="1422712"/>
                  <a:pt x="358140" y="1199192"/>
                </a:cubicBezTo>
                <a:cubicBezTo>
                  <a:pt x="389890" y="975672"/>
                  <a:pt x="369570" y="289872"/>
                  <a:pt x="403860" y="231452"/>
                </a:cubicBezTo>
                <a:cubicBezTo>
                  <a:pt x="438150" y="173032"/>
                  <a:pt x="495300" y="705162"/>
                  <a:pt x="563880" y="848672"/>
                </a:cubicBezTo>
                <a:cubicBezTo>
                  <a:pt x="632460" y="992182"/>
                  <a:pt x="748030" y="1147122"/>
                  <a:pt x="815340" y="1092512"/>
                </a:cubicBezTo>
                <a:cubicBezTo>
                  <a:pt x="882650" y="1037902"/>
                  <a:pt x="885190" y="534982"/>
                  <a:pt x="967740" y="521012"/>
                </a:cubicBezTo>
                <a:cubicBezTo>
                  <a:pt x="1050290" y="507042"/>
                  <a:pt x="1203960" y="1087432"/>
                  <a:pt x="1310640" y="1008692"/>
                </a:cubicBezTo>
                <a:cubicBezTo>
                  <a:pt x="1417320" y="929952"/>
                  <a:pt x="1490980" y="194622"/>
                  <a:pt x="1607820" y="48572"/>
                </a:cubicBezTo>
                <a:cubicBezTo>
                  <a:pt x="1724660" y="-97478"/>
                  <a:pt x="2011680" y="132392"/>
                  <a:pt x="2011680" y="132392"/>
                </a:cubicBezTo>
                <a:cubicBezTo>
                  <a:pt x="2078990" y="147632"/>
                  <a:pt x="2045335" y="143822"/>
                  <a:pt x="2011680" y="1400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Example: Logistic regression</a:t>
            </a:r>
            <a:endParaRPr lang="en-US"/>
          </a:p>
        </p:txBody>
      </p:sp>
      <p:pic>
        <p:nvPicPr>
          <p:cNvPr id="5" name="Picture 4"/>
          <p:cNvPicPr>
            <a:picLocks noChangeAspect="1"/>
          </p:cNvPicPr>
          <p:nvPr>
            <p:custDataLst>
              <p:tags r:id="rId1"/>
            </p:custDataLst>
          </p:nvPr>
        </p:nvPicPr>
        <p:blipFill>
          <a:blip r:embed="rId118" cstate="print">
            <a:extLst>
              <a:ext uri="{28A0092B-C50C-407E-A947-70E740481C1C}">
                <a14:useLocalDpi xmlns:a14="http://schemas.microsoft.com/office/drawing/2010/main" val="0"/>
              </a:ext>
            </a:extLst>
          </a:blip>
          <a:stretch>
            <a:fillRect/>
          </a:stretch>
        </p:blipFill>
        <p:spPr>
          <a:xfrm>
            <a:off x="1650608" y="4210667"/>
            <a:ext cx="3018978" cy="251737"/>
          </a:xfrm>
          <a:prstGeom prst="rect">
            <a:avLst/>
          </a:prstGeom>
        </p:spPr>
      </p:pic>
      <p:sp>
        <p:nvSpPr>
          <p:cNvPr id="29" name="TextBox 28"/>
          <p:cNvSpPr txBox="1"/>
          <p:nvPr>
            <p:custDataLst>
              <p:tags r:id="rId2"/>
            </p:custDataLst>
          </p:nvPr>
        </p:nvSpPr>
        <p:spPr>
          <a:xfrm>
            <a:off x="1331388" y="4492855"/>
            <a:ext cx="3765150" cy="400110"/>
          </a:xfrm>
          <a:prstGeom prst="rect">
            <a:avLst/>
          </a:prstGeom>
          <a:noFill/>
        </p:spPr>
        <p:txBody>
          <a:bodyPr wrap="square" rtlCol="0">
            <a:spAutoFit/>
          </a:bodyPr>
          <a:lstStyle/>
          <a:p>
            <a:pPr algn="ctr"/>
            <a:r>
              <a:rPr lang="en-US" sz="2000" dirty="0">
                <a:latin typeface="+mj-lt"/>
              </a:rPr>
              <a:t>(    = sigmoid function)</a:t>
            </a:r>
          </a:p>
        </p:txBody>
      </p:sp>
      <p:pic>
        <p:nvPicPr>
          <p:cNvPr id="6" name="Picture 5"/>
          <p:cNvPicPr>
            <a:picLocks noChangeAspect="1"/>
          </p:cNvPicPr>
          <p:nvPr>
            <p:custDataLst>
              <p:tags r:id="rId3"/>
            </p:custDataLst>
          </p:nvPr>
        </p:nvPicPr>
        <p:blipFill>
          <a:blip r:embed="rId119" cstate="print">
            <a:extLst>
              <a:ext uri="{28A0092B-C50C-407E-A947-70E740481C1C}">
                <a14:useLocalDpi xmlns:a14="http://schemas.microsoft.com/office/drawing/2010/main" val="0"/>
              </a:ext>
            </a:extLst>
          </a:blip>
          <a:stretch>
            <a:fillRect/>
          </a:stretch>
        </p:blipFill>
        <p:spPr>
          <a:xfrm>
            <a:off x="2210276" y="4646985"/>
            <a:ext cx="113324" cy="157192"/>
          </a:xfrm>
          <a:prstGeom prst="rect">
            <a:avLst/>
          </a:prstGeom>
        </p:spPr>
      </p:pic>
      <p:pic>
        <p:nvPicPr>
          <p:cNvPr id="8" name="Picture 7"/>
          <p:cNvPicPr>
            <a:picLocks noChangeAspect="1"/>
          </p:cNvPicPr>
          <p:nvPr>
            <p:custDataLst>
              <p:tags r:id="rId4"/>
            </p:custDataLst>
          </p:nvPr>
        </p:nvPicPr>
        <p:blipFill>
          <a:blip r:embed="rId120" cstate="print">
            <a:extLst>
              <a:ext uri="{28A0092B-C50C-407E-A947-70E740481C1C}">
                <a14:useLocalDpi xmlns:a14="http://schemas.microsoft.com/office/drawing/2010/main" val="0"/>
              </a:ext>
            </a:extLst>
          </a:blip>
          <a:stretch>
            <a:fillRect/>
          </a:stretch>
        </p:blipFill>
        <p:spPr>
          <a:xfrm>
            <a:off x="5022075" y="4229678"/>
            <a:ext cx="2126168" cy="901830"/>
          </a:xfrm>
          <a:prstGeom prst="rect">
            <a:avLst/>
          </a:prstGeom>
        </p:spPr>
      </p:pic>
      <p:pic>
        <p:nvPicPr>
          <p:cNvPr id="9" name="Picture 8"/>
          <p:cNvPicPr>
            <a:picLocks noChangeAspect="1"/>
          </p:cNvPicPr>
          <p:nvPr>
            <p:custDataLst>
              <p:tags r:id="rId5"/>
            </p:custDataLst>
          </p:nvPr>
        </p:nvPicPr>
        <p:blipFill>
          <a:blip r:embed="rId121" cstate="print">
            <a:extLst>
              <a:ext uri="{28A0092B-C50C-407E-A947-70E740481C1C}">
                <a14:useLocalDpi xmlns:a14="http://schemas.microsoft.com/office/drawing/2010/main" val="0"/>
              </a:ext>
            </a:extLst>
          </a:blip>
          <a:stretch>
            <a:fillRect/>
          </a:stretch>
        </p:blipFill>
        <p:spPr>
          <a:xfrm>
            <a:off x="7642120" y="4152777"/>
            <a:ext cx="2785350" cy="901830"/>
          </a:xfrm>
          <a:prstGeom prst="rect">
            <a:avLst/>
          </a:prstGeom>
        </p:spPr>
      </p:pic>
      <p:grpSp>
        <p:nvGrpSpPr>
          <p:cNvPr id="12" name="Group 11"/>
          <p:cNvGrpSpPr/>
          <p:nvPr/>
        </p:nvGrpSpPr>
        <p:grpSpPr>
          <a:xfrm>
            <a:off x="1747226" y="1725550"/>
            <a:ext cx="2542757" cy="2287424"/>
            <a:chOff x="306551" y="789242"/>
            <a:chExt cx="2542757" cy="2287424"/>
          </a:xfrm>
        </p:grpSpPr>
        <p:grpSp>
          <p:nvGrpSpPr>
            <p:cNvPr id="13" name="Group 12"/>
            <p:cNvGrpSpPr/>
            <p:nvPr/>
          </p:nvGrpSpPr>
          <p:grpSpPr>
            <a:xfrm>
              <a:off x="306551" y="876401"/>
              <a:ext cx="2485587" cy="2200265"/>
              <a:chOff x="306551" y="747415"/>
              <a:chExt cx="2485587" cy="2200265"/>
            </a:xfrm>
          </p:grpSpPr>
          <p:sp>
            <p:nvSpPr>
              <p:cNvPr id="14" name="Oval 13"/>
              <p:cNvSpPr/>
              <p:nvPr>
                <p:custDataLst>
                  <p:tags r:id="rId84"/>
                </p:custDataLst>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custDataLst>
                  <p:tags r:id="rId85"/>
                </p:custDataLst>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custDataLst>
                  <p:tags r:id="rId86"/>
                </p:custDataLst>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custDataLst>
                  <p:tags r:id="rId87"/>
                </p:custDataLst>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custDataLst>
                  <p:tags r:id="rId88"/>
                </p:custDataLst>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custDataLst>
                  <p:tags r:id="rId89"/>
                </p:custDataLst>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custDataLst>
                  <p:tags r:id="rId90"/>
                </p:custDataLst>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custDataLst>
                  <p:tags r:id="rId91"/>
                </p:custDataLst>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5"/>
              <p:cNvSpPr txBox="1"/>
              <p:nvPr>
                <p:custDataLst>
                  <p:tags r:id="rId92"/>
                </p:custDataLst>
              </p:nvPr>
            </p:nvSpPr>
            <p:spPr>
              <a:xfrm>
                <a:off x="1546700" y="2578348"/>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23" name="TextBox 46"/>
              <p:cNvSpPr txBox="1"/>
              <p:nvPr>
                <p:custDataLst>
                  <p:tags r:id="rId93"/>
                </p:custDataLst>
              </p:nvPr>
            </p:nvSpPr>
            <p:spPr>
              <a:xfrm>
                <a:off x="306551" y="1202476"/>
                <a:ext cx="362600" cy="369332"/>
              </a:xfrm>
              <a:prstGeom prst="rect">
                <a:avLst/>
              </a:prstGeom>
              <a:noFill/>
            </p:spPr>
            <p:txBody>
              <a:bodyPr wrap="none" rtlCol="0">
                <a:spAutoFit/>
              </a:bodyPr>
              <a:lstStyle/>
              <a:p>
                <a:r>
                  <a:rPr lang="en-US" dirty="0"/>
                  <a:t>x</a:t>
                </a:r>
                <a:r>
                  <a:rPr lang="en-US" baseline="-25000" dirty="0"/>
                  <a:t>2</a:t>
                </a:r>
              </a:p>
            </p:txBody>
          </p:sp>
          <p:cxnSp>
            <p:nvCxnSpPr>
              <p:cNvPr id="24" name="Straight Arrow Connector 23"/>
              <p:cNvCxnSpPr/>
              <p:nvPr>
                <p:custDataLst>
                  <p:tags r:id="rId94"/>
                </p:custDataLst>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custDataLst>
                  <p:tags r:id="rId95"/>
                </p:custDataLst>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Cross 25"/>
              <p:cNvSpPr/>
              <p:nvPr>
                <p:custDataLst>
                  <p:tags r:id="rId96"/>
                </p:custDataLst>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Cross 146"/>
              <p:cNvSpPr/>
              <p:nvPr>
                <p:custDataLst>
                  <p:tags r:id="rId97"/>
                </p:custDataLst>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Cross 147"/>
              <p:cNvSpPr/>
              <p:nvPr>
                <p:custDataLst>
                  <p:tags r:id="rId98"/>
                </p:custDataLst>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Cross 148"/>
              <p:cNvSpPr/>
              <p:nvPr>
                <p:custDataLst>
                  <p:tags r:id="rId99"/>
                </p:custDataLst>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ross 149"/>
              <p:cNvSpPr/>
              <p:nvPr>
                <p:custDataLst>
                  <p:tags r:id="rId100"/>
                </p:custDataLst>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ross 150"/>
              <p:cNvSpPr/>
              <p:nvPr>
                <p:custDataLst>
                  <p:tags r:id="rId101"/>
                </p:custDataLst>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ross 151"/>
              <p:cNvSpPr/>
              <p:nvPr>
                <p:custDataLst>
                  <p:tags r:id="rId102"/>
                </p:custDataLst>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ross 152"/>
              <p:cNvSpPr/>
              <p:nvPr>
                <p:custDataLst>
                  <p:tags r:id="rId103"/>
                </p:custDataLst>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ross 153"/>
              <p:cNvSpPr/>
              <p:nvPr>
                <p:custDataLst>
                  <p:tags r:id="rId104"/>
                </p:custDataLst>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ross 154"/>
              <p:cNvSpPr/>
              <p:nvPr>
                <p:custDataLst>
                  <p:tags r:id="rId105"/>
                </p:custDataLst>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custDataLst>
                  <p:tags r:id="rId106"/>
                </p:custDataLst>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custDataLst>
                  <p:tags r:id="rId107"/>
                </p:custDataLst>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custDataLst>
                  <p:tags r:id="rId108"/>
                </p:custDataLst>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custDataLst>
                  <p:tags r:id="rId109"/>
                </p:custDataLst>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custDataLst>
                  <p:tags r:id="rId110"/>
                </p:custDataLst>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custDataLst>
                  <p:tags r:id="rId111"/>
                </p:custDataLst>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custDataLst>
                  <p:tags r:id="rId112"/>
                </p:custDataLst>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custDataLst>
                  <p:tags r:id="rId113"/>
                </p:custDataLst>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custDataLst>
                  <p:tags r:id="rId114"/>
                </p:custDataLst>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custDataLst>
                  <p:tags r:id="rId115"/>
                </p:custDataLst>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custDataLst>
                  <p:tags r:id="rId116"/>
                </p:custDataLst>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Cross 166"/>
            <p:cNvSpPr/>
            <p:nvPr>
              <p:custDataLst>
                <p:tags r:id="rId81"/>
              </p:custDataLst>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ross 167"/>
            <p:cNvSpPr/>
            <p:nvPr>
              <p:custDataLst>
                <p:tags r:id="rId82"/>
              </p:custDataLst>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ross 168"/>
            <p:cNvSpPr/>
            <p:nvPr>
              <p:custDataLst>
                <p:tags r:id="rId83"/>
              </p:custDataLst>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p:cNvGrpSpPr/>
          <p:nvPr/>
        </p:nvGrpSpPr>
        <p:grpSpPr>
          <a:xfrm>
            <a:off x="4536718" y="1732768"/>
            <a:ext cx="2542757" cy="2287424"/>
            <a:chOff x="306551" y="789242"/>
            <a:chExt cx="2542757" cy="2287424"/>
          </a:xfrm>
        </p:grpSpPr>
        <p:grpSp>
          <p:nvGrpSpPr>
            <p:cNvPr id="171" name="Group 170"/>
            <p:cNvGrpSpPr/>
            <p:nvPr/>
          </p:nvGrpSpPr>
          <p:grpSpPr>
            <a:xfrm>
              <a:off x="306551" y="876401"/>
              <a:ext cx="2485587" cy="2200265"/>
              <a:chOff x="306551" y="747415"/>
              <a:chExt cx="2485587" cy="2200265"/>
            </a:xfrm>
          </p:grpSpPr>
          <p:sp>
            <p:nvSpPr>
              <p:cNvPr id="172" name="Oval 171"/>
              <p:cNvSpPr/>
              <p:nvPr>
                <p:custDataLst>
                  <p:tags r:id="rId48"/>
                </p:custDataLst>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custDataLst>
                  <p:tags r:id="rId49"/>
                </p:custDataLst>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custDataLst>
                  <p:tags r:id="rId50"/>
                </p:custDataLst>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custDataLst>
                  <p:tags r:id="rId51"/>
                </p:custDataLst>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ross 175"/>
              <p:cNvSpPr/>
              <p:nvPr>
                <p:custDataLst>
                  <p:tags r:id="rId52"/>
                </p:custDataLst>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ross 176"/>
              <p:cNvSpPr/>
              <p:nvPr>
                <p:custDataLst>
                  <p:tags r:id="rId53"/>
                </p:custDataLst>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Cross 177"/>
              <p:cNvSpPr/>
              <p:nvPr>
                <p:custDataLst>
                  <p:tags r:id="rId54"/>
                </p:custDataLst>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ross 178"/>
              <p:cNvSpPr/>
              <p:nvPr>
                <p:custDataLst>
                  <p:tags r:id="rId55"/>
                </p:custDataLst>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83"/>
              <p:cNvSpPr txBox="1"/>
              <p:nvPr>
                <p:custDataLst>
                  <p:tags r:id="rId56"/>
                </p:custDataLst>
              </p:nvPr>
            </p:nvSpPr>
            <p:spPr>
              <a:xfrm>
                <a:off x="1546700" y="2578348"/>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181" name="TextBox 84"/>
              <p:cNvSpPr txBox="1"/>
              <p:nvPr>
                <p:custDataLst>
                  <p:tags r:id="rId57"/>
                </p:custDataLst>
              </p:nvPr>
            </p:nvSpPr>
            <p:spPr>
              <a:xfrm>
                <a:off x="306551" y="1202476"/>
                <a:ext cx="362600" cy="369332"/>
              </a:xfrm>
              <a:prstGeom prst="rect">
                <a:avLst/>
              </a:prstGeom>
              <a:noFill/>
            </p:spPr>
            <p:txBody>
              <a:bodyPr wrap="none" rtlCol="0">
                <a:spAutoFit/>
              </a:bodyPr>
              <a:lstStyle/>
              <a:p>
                <a:r>
                  <a:rPr lang="en-US" dirty="0"/>
                  <a:t>x</a:t>
                </a:r>
                <a:r>
                  <a:rPr lang="en-US" baseline="-25000" dirty="0"/>
                  <a:t>2</a:t>
                </a:r>
              </a:p>
            </p:txBody>
          </p:sp>
          <p:cxnSp>
            <p:nvCxnSpPr>
              <p:cNvPr id="182" name="Straight Arrow Connector 181"/>
              <p:cNvCxnSpPr/>
              <p:nvPr>
                <p:custDataLst>
                  <p:tags r:id="rId58"/>
                </p:custDataLst>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custDataLst>
                  <p:tags r:id="rId59"/>
                </p:custDataLst>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Cross 183"/>
              <p:cNvSpPr/>
              <p:nvPr>
                <p:custDataLst>
                  <p:tags r:id="rId60"/>
                </p:custDataLst>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Cross 184"/>
              <p:cNvSpPr/>
              <p:nvPr>
                <p:custDataLst>
                  <p:tags r:id="rId61"/>
                </p:custDataLst>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Cross 185"/>
              <p:cNvSpPr/>
              <p:nvPr>
                <p:custDataLst>
                  <p:tags r:id="rId62"/>
                </p:custDataLst>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ross 186"/>
              <p:cNvSpPr/>
              <p:nvPr>
                <p:custDataLst>
                  <p:tags r:id="rId63"/>
                </p:custDataLst>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ross 187"/>
              <p:cNvSpPr/>
              <p:nvPr>
                <p:custDataLst>
                  <p:tags r:id="rId64"/>
                </p:custDataLst>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ross 188"/>
              <p:cNvSpPr/>
              <p:nvPr>
                <p:custDataLst>
                  <p:tags r:id="rId65"/>
                </p:custDataLst>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ross 189"/>
              <p:cNvSpPr/>
              <p:nvPr>
                <p:custDataLst>
                  <p:tags r:id="rId66"/>
                </p:custDataLst>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Cross 190"/>
              <p:cNvSpPr/>
              <p:nvPr>
                <p:custDataLst>
                  <p:tags r:id="rId67"/>
                </p:custDataLst>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Cross 191"/>
              <p:cNvSpPr/>
              <p:nvPr>
                <p:custDataLst>
                  <p:tags r:id="rId68"/>
                </p:custDataLst>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ross 192"/>
              <p:cNvSpPr/>
              <p:nvPr>
                <p:custDataLst>
                  <p:tags r:id="rId69"/>
                </p:custDataLst>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custDataLst>
                  <p:tags r:id="rId70"/>
                </p:custDataLst>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custDataLst>
                  <p:tags r:id="rId71"/>
                </p:custDataLst>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custDataLst>
                  <p:tags r:id="rId72"/>
                </p:custDataLst>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custDataLst>
                  <p:tags r:id="rId73"/>
                </p:custDataLst>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custDataLst>
                  <p:tags r:id="rId74"/>
                </p:custDataLst>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custDataLst>
                  <p:tags r:id="rId75"/>
                </p:custDataLst>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custDataLst>
                  <p:tags r:id="rId76"/>
                </p:custDataLst>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custDataLst>
                  <p:tags r:id="rId77"/>
                </p:custDataLst>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custDataLst>
                  <p:tags r:id="rId78"/>
                </p:custDataLst>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custDataLst>
                  <p:tags r:id="rId79"/>
                </p:custDataLst>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custDataLst>
                  <p:tags r:id="rId80"/>
                </p:custDataLst>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Cross 204"/>
            <p:cNvSpPr/>
            <p:nvPr>
              <p:custDataLst>
                <p:tags r:id="rId45"/>
              </p:custDataLst>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Cross 205"/>
            <p:cNvSpPr/>
            <p:nvPr>
              <p:custDataLst>
                <p:tags r:id="rId46"/>
              </p:custDataLst>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Cross 206"/>
            <p:cNvSpPr/>
            <p:nvPr>
              <p:custDataLst>
                <p:tags r:id="rId47"/>
              </p:custDataLst>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7356118" y="1732423"/>
            <a:ext cx="2542757" cy="2287424"/>
            <a:chOff x="306551" y="789242"/>
            <a:chExt cx="2542757" cy="2287424"/>
          </a:xfrm>
        </p:grpSpPr>
        <p:grpSp>
          <p:nvGrpSpPr>
            <p:cNvPr id="209" name="Group 208"/>
            <p:cNvGrpSpPr/>
            <p:nvPr/>
          </p:nvGrpSpPr>
          <p:grpSpPr>
            <a:xfrm>
              <a:off x="306551" y="876401"/>
              <a:ext cx="2485587" cy="2200265"/>
              <a:chOff x="306551" y="747415"/>
              <a:chExt cx="2485587" cy="2200265"/>
            </a:xfrm>
          </p:grpSpPr>
          <p:sp>
            <p:nvSpPr>
              <p:cNvPr id="210" name="Oval 209"/>
              <p:cNvSpPr/>
              <p:nvPr>
                <p:custDataLst>
                  <p:tags r:id="rId12"/>
                </p:custDataLst>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custDataLst>
                  <p:tags r:id="rId13"/>
                </p:custDataLst>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custDataLst>
                  <p:tags r:id="rId14"/>
                </p:custDataLst>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custDataLst>
                  <p:tags r:id="rId15"/>
                </p:custDataLst>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Cross 213"/>
              <p:cNvSpPr/>
              <p:nvPr>
                <p:custDataLst>
                  <p:tags r:id="rId16"/>
                </p:custDataLst>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Cross 214"/>
              <p:cNvSpPr/>
              <p:nvPr>
                <p:custDataLst>
                  <p:tags r:id="rId17"/>
                </p:custDataLst>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Cross 215"/>
              <p:cNvSpPr/>
              <p:nvPr>
                <p:custDataLst>
                  <p:tags r:id="rId18"/>
                </p:custDataLst>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Cross 216"/>
              <p:cNvSpPr/>
              <p:nvPr>
                <p:custDataLst>
                  <p:tags r:id="rId19"/>
                </p:custDataLst>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121"/>
              <p:cNvSpPr txBox="1"/>
              <p:nvPr>
                <p:custDataLst>
                  <p:tags r:id="rId20"/>
                </p:custDataLst>
              </p:nvPr>
            </p:nvSpPr>
            <p:spPr>
              <a:xfrm>
                <a:off x="1546700" y="2578348"/>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219" name="TextBox 122"/>
              <p:cNvSpPr txBox="1"/>
              <p:nvPr>
                <p:custDataLst>
                  <p:tags r:id="rId21"/>
                </p:custDataLst>
              </p:nvPr>
            </p:nvSpPr>
            <p:spPr>
              <a:xfrm>
                <a:off x="306551" y="1202476"/>
                <a:ext cx="362600" cy="369332"/>
              </a:xfrm>
              <a:prstGeom prst="rect">
                <a:avLst/>
              </a:prstGeom>
              <a:noFill/>
            </p:spPr>
            <p:txBody>
              <a:bodyPr wrap="none" rtlCol="0">
                <a:spAutoFit/>
              </a:bodyPr>
              <a:lstStyle/>
              <a:p>
                <a:r>
                  <a:rPr lang="en-US" dirty="0"/>
                  <a:t>x</a:t>
                </a:r>
                <a:r>
                  <a:rPr lang="en-US" baseline="-25000" dirty="0"/>
                  <a:t>2</a:t>
                </a:r>
              </a:p>
            </p:txBody>
          </p:sp>
          <p:cxnSp>
            <p:nvCxnSpPr>
              <p:cNvPr id="220" name="Straight Arrow Connector 219"/>
              <p:cNvCxnSpPr/>
              <p:nvPr>
                <p:custDataLst>
                  <p:tags r:id="rId22"/>
                </p:custDataLst>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custDataLst>
                  <p:tags r:id="rId23"/>
                </p:custDataLst>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2" name="Cross 221"/>
              <p:cNvSpPr/>
              <p:nvPr>
                <p:custDataLst>
                  <p:tags r:id="rId24"/>
                </p:custDataLst>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Cross 222"/>
              <p:cNvSpPr/>
              <p:nvPr>
                <p:custDataLst>
                  <p:tags r:id="rId25"/>
                </p:custDataLst>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Cross 223"/>
              <p:cNvSpPr/>
              <p:nvPr>
                <p:custDataLst>
                  <p:tags r:id="rId26"/>
                </p:custDataLst>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Cross 224"/>
              <p:cNvSpPr/>
              <p:nvPr>
                <p:custDataLst>
                  <p:tags r:id="rId27"/>
                </p:custDataLst>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custDataLst>
                  <p:tags r:id="rId28"/>
                </p:custDataLst>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Cross 226"/>
              <p:cNvSpPr/>
              <p:nvPr>
                <p:custDataLst>
                  <p:tags r:id="rId29"/>
                </p:custDataLst>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ross 227"/>
              <p:cNvSpPr/>
              <p:nvPr>
                <p:custDataLst>
                  <p:tags r:id="rId30"/>
                </p:custDataLst>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ross 228"/>
              <p:cNvSpPr/>
              <p:nvPr>
                <p:custDataLst>
                  <p:tags r:id="rId31"/>
                </p:custDataLst>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Cross 229"/>
              <p:cNvSpPr/>
              <p:nvPr>
                <p:custDataLst>
                  <p:tags r:id="rId32"/>
                </p:custDataLst>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Cross 230"/>
              <p:cNvSpPr/>
              <p:nvPr>
                <p:custDataLst>
                  <p:tags r:id="rId33"/>
                </p:custDataLst>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custDataLst>
                  <p:tags r:id="rId34"/>
                </p:custDataLst>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custDataLst>
                  <p:tags r:id="rId35"/>
                </p:custDataLst>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custDataLst>
                  <p:tags r:id="rId36"/>
                </p:custDataLst>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custDataLst>
                  <p:tags r:id="rId37"/>
                </p:custDataLst>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custDataLst>
                  <p:tags r:id="rId38"/>
                </p:custDataLst>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custDataLst>
                  <p:tags r:id="rId39"/>
                </p:custDataLst>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custDataLst>
                  <p:tags r:id="rId40"/>
                </p:custDataLst>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custDataLst>
                  <p:tags r:id="rId41"/>
                </p:custDataLst>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custDataLst>
                  <p:tags r:id="rId42"/>
                </p:custDataLst>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custDataLst>
                  <p:tags r:id="rId43"/>
                </p:custDataLst>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custDataLst>
                  <p:tags r:id="rId44"/>
                </p:custDataLst>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Cross 242"/>
            <p:cNvSpPr/>
            <p:nvPr>
              <p:custDataLst>
                <p:tags r:id="rId9"/>
              </p:custDataLst>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ross 243"/>
            <p:cNvSpPr/>
            <p:nvPr>
              <p:custDataLst>
                <p:tags r:id="rId10"/>
              </p:custDataLst>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Cross 244"/>
            <p:cNvSpPr/>
            <p:nvPr>
              <p:custDataLst>
                <p:tags r:id="rId11"/>
              </p:custDataLst>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6" name="Straight Connector 245"/>
          <p:cNvCxnSpPr/>
          <p:nvPr>
            <p:custDataLst>
              <p:tags r:id="rId6"/>
            </p:custDataLst>
          </p:nvPr>
        </p:nvCxnSpPr>
        <p:spPr>
          <a:xfrm>
            <a:off x="2161389" y="1684600"/>
            <a:ext cx="2016817" cy="189121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247" name="Freeform 246"/>
          <p:cNvSpPr/>
          <p:nvPr>
            <p:custDataLst>
              <p:tags r:id="rId7"/>
            </p:custDataLst>
          </p:nvPr>
        </p:nvSpPr>
        <p:spPr>
          <a:xfrm>
            <a:off x="5354030" y="1694180"/>
            <a:ext cx="1791625" cy="1394651"/>
          </a:xfrm>
          <a:custGeom>
            <a:avLst/>
            <a:gdLst>
              <a:gd name="connsiteX0" fmla="*/ 465745 w 1791625"/>
              <a:gd name="connsiteY0" fmla="*/ 0 h 1394651"/>
              <a:gd name="connsiteX1" fmla="*/ 925 w 1791625"/>
              <a:gd name="connsiteY1" fmla="*/ 670560 h 1394651"/>
              <a:gd name="connsiteX2" fmla="*/ 572425 w 1791625"/>
              <a:gd name="connsiteY2" fmla="*/ 1379220 h 1394651"/>
              <a:gd name="connsiteX3" fmla="*/ 1791625 w 1791625"/>
              <a:gd name="connsiteY3" fmla="*/ 1089660 h 1394651"/>
            </a:gdLst>
            <a:ahLst/>
            <a:cxnLst>
              <a:cxn ang="0">
                <a:pos x="connsiteX0" y="connsiteY0"/>
              </a:cxn>
              <a:cxn ang="0">
                <a:pos x="connsiteX1" y="connsiteY1"/>
              </a:cxn>
              <a:cxn ang="0">
                <a:pos x="connsiteX2" y="connsiteY2"/>
              </a:cxn>
              <a:cxn ang="0">
                <a:pos x="connsiteX3" y="connsiteY3"/>
              </a:cxn>
            </a:cxnLst>
            <a:rect l="l" t="t" r="r" b="b"/>
            <a:pathLst>
              <a:path w="1791625" h="1394651">
                <a:moveTo>
                  <a:pt x="465745" y="0"/>
                </a:moveTo>
                <a:cubicBezTo>
                  <a:pt x="224445" y="220345"/>
                  <a:pt x="-16855" y="440690"/>
                  <a:pt x="925" y="670560"/>
                </a:cubicBezTo>
                <a:cubicBezTo>
                  <a:pt x="18705" y="900430"/>
                  <a:pt x="273975" y="1309370"/>
                  <a:pt x="572425" y="1379220"/>
                </a:cubicBezTo>
                <a:cubicBezTo>
                  <a:pt x="870875" y="1449070"/>
                  <a:pt x="1331250" y="1269365"/>
                  <a:pt x="1791625" y="1089660"/>
                </a:cubicBezTo>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Freeform 247"/>
          <p:cNvSpPr/>
          <p:nvPr>
            <p:custDataLst>
              <p:tags r:id="rId8"/>
            </p:custDataLst>
          </p:nvPr>
        </p:nvSpPr>
        <p:spPr>
          <a:xfrm>
            <a:off x="8194559" y="1686560"/>
            <a:ext cx="1861936" cy="1394016"/>
          </a:xfrm>
          <a:custGeom>
            <a:avLst/>
            <a:gdLst>
              <a:gd name="connsiteX0" fmla="*/ 482716 w 1861936"/>
              <a:gd name="connsiteY0" fmla="*/ 0 h 1394016"/>
              <a:gd name="connsiteX1" fmla="*/ 2656 w 1861936"/>
              <a:gd name="connsiteY1" fmla="*/ 723900 h 1394016"/>
              <a:gd name="connsiteX2" fmla="*/ 299836 w 1861936"/>
              <a:gd name="connsiteY2" fmla="*/ 1135380 h 1394016"/>
              <a:gd name="connsiteX3" fmla="*/ 528436 w 1861936"/>
              <a:gd name="connsiteY3" fmla="*/ 845820 h 1394016"/>
              <a:gd name="connsiteX4" fmla="*/ 772276 w 1861936"/>
              <a:gd name="connsiteY4" fmla="*/ 952500 h 1394016"/>
              <a:gd name="connsiteX5" fmla="*/ 680836 w 1861936"/>
              <a:gd name="connsiteY5" fmla="*/ 1135380 h 1394016"/>
              <a:gd name="connsiteX6" fmla="*/ 436996 w 1861936"/>
              <a:gd name="connsiteY6" fmla="*/ 1097280 h 1394016"/>
              <a:gd name="connsiteX7" fmla="*/ 360796 w 1861936"/>
              <a:gd name="connsiteY7" fmla="*/ 1295400 h 1394016"/>
              <a:gd name="connsiteX8" fmla="*/ 635116 w 1861936"/>
              <a:gd name="connsiteY8" fmla="*/ 1356360 h 1394016"/>
              <a:gd name="connsiteX9" fmla="*/ 901816 w 1861936"/>
              <a:gd name="connsiteY9" fmla="*/ 891540 h 1394016"/>
              <a:gd name="connsiteX10" fmla="*/ 1267576 w 1861936"/>
              <a:gd name="connsiteY10" fmla="*/ 876300 h 1394016"/>
              <a:gd name="connsiteX11" fmla="*/ 1282816 w 1861936"/>
              <a:gd name="connsiteY11" fmla="*/ 1120140 h 1394016"/>
              <a:gd name="connsiteX12" fmla="*/ 894196 w 1861936"/>
              <a:gd name="connsiteY12" fmla="*/ 1082040 h 1394016"/>
              <a:gd name="connsiteX13" fmla="*/ 817996 w 1861936"/>
              <a:gd name="connsiteY13" fmla="*/ 1325880 h 1394016"/>
              <a:gd name="connsiteX14" fmla="*/ 1259956 w 1861936"/>
              <a:gd name="connsiteY14" fmla="*/ 1341120 h 1394016"/>
              <a:gd name="connsiteX15" fmla="*/ 1861936 w 1861936"/>
              <a:gd name="connsiteY15" fmla="*/ 693420 h 1394016"/>
              <a:gd name="connsiteX16" fmla="*/ 1861936 w 1861936"/>
              <a:gd name="connsiteY16" fmla="*/ 693420 h 139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1936" h="1394016">
                <a:moveTo>
                  <a:pt x="482716" y="0"/>
                </a:moveTo>
                <a:cubicBezTo>
                  <a:pt x="257926" y="267335"/>
                  <a:pt x="33136" y="534670"/>
                  <a:pt x="2656" y="723900"/>
                </a:cubicBezTo>
                <a:cubicBezTo>
                  <a:pt x="-27824" y="913130"/>
                  <a:pt x="212206" y="1115060"/>
                  <a:pt x="299836" y="1135380"/>
                </a:cubicBezTo>
                <a:cubicBezTo>
                  <a:pt x="387466" y="1155700"/>
                  <a:pt x="449696" y="876300"/>
                  <a:pt x="528436" y="845820"/>
                </a:cubicBezTo>
                <a:cubicBezTo>
                  <a:pt x="607176" y="815340"/>
                  <a:pt x="746876" y="904240"/>
                  <a:pt x="772276" y="952500"/>
                </a:cubicBezTo>
                <a:cubicBezTo>
                  <a:pt x="797676" y="1000760"/>
                  <a:pt x="736716" y="1111250"/>
                  <a:pt x="680836" y="1135380"/>
                </a:cubicBezTo>
                <a:cubicBezTo>
                  <a:pt x="624956" y="1159510"/>
                  <a:pt x="490336" y="1070610"/>
                  <a:pt x="436996" y="1097280"/>
                </a:cubicBezTo>
                <a:cubicBezTo>
                  <a:pt x="383656" y="1123950"/>
                  <a:pt x="327776" y="1252220"/>
                  <a:pt x="360796" y="1295400"/>
                </a:cubicBezTo>
                <a:cubicBezTo>
                  <a:pt x="393816" y="1338580"/>
                  <a:pt x="544946" y="1423670"/>
                  <a:pt x="635116" y="1356360"/>
                </a:cubicBezTo>
                <a:cubicBezTo>
                  <a:pt x="725286" y="1289050"/>
                  <a:pt x="796406" y="971550"/>
                  <a:pt x="901816" y="891540"/>
                </a:cubicBezTo>
                <a:cubicBezTo>
                  <a:pt x="1007226" y="811530"/>
                  <a:pt x="1204076" y="838200"/>
                  <a:pt x="1267576" y="876300"/>
                </a:cubicBezTo>
                <a:cubicBezTo>
                  <a:pt x="1331076" y="914400"/>
                  <a:pt x="1345046" y="1085850"/>
                  <a:pt x="1282816" y="1120140"/>
                </a:cubicBezTo>
                <a:cubicBezTo>
                  <a:pt x="1220586" y="1154430"/>
                  <a:pt x="971666" y="1047750"/>
                  <a:pt x="894196" y="1082040"/>
                </a:cubicBezTo>
                <a:cubicBezTo>
                  <a:pt x="816726" y="1116330"/>
                  <a:pt x="757036" y="1282700"/>
                  <a:pt x="817996" y="1325880"/>
                </a:cubicBezTo>
                <a:cubicBezTo>
                  <a:pt x="878956" y="1369060"/>
                  <a:pt x="1085966" y="1446530"/>
                  <a:pt x="1259956" y="1341120"/>
                </a:cubicBezTo>
                <a:cubicBezTo>
                  <a:pt x="1433946" y="1235710"/>
                  <a:pt x="1861936" y="693420"/>
                  <a:pt x="1861936" y="693420"/>
                </a:cubicBezTo>
                <a:lnTo>
                  <a:pt x="1861936" y="693420"/>
                </a:lnTo>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Typical Supervised Learning</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09600" y="1006177"/>
            <a:ext cx="10972800" cy="5379045"/>
          </a:xfrm>
          <a:prstGeom prst="rect">
            <a:avLst/>
          </a:prstGeom>
        </p:spPr>
      </p:pic>
      <p:sp>
        <p:nvSpPr>
          <p:cNvPr id="3" name="文本框 2"/>
          <p:cNvSpPr txBox="1"/>
          <p:nvPr/>
        </p:nvSpPr>
        <p:spPr>
          <a:xfrm>
            <a:off x="3505200" y="5482491"/>
            <a:ext cx="1371600" cy="369332"/>
          </a:xfrm>
          <a:prstGeom prst="rect">
            <a:avLst/>
          </a:prstGeom>
          <a:noFill/>
        </p:spPr>
        <p:txBody>
          <a:bodyPr wrap="square" rtlCol="0">
            <a:spAutoFit/>
          </a:bodyPr>
          <a:lstStyle/>
          <a:p>
            <a:r>
              <a:rPr kumimoji="1" lang="en-US" altLang="zh-CN" dirty="0"/>
              <a:t>Regression</a:t>
            </a:r>
            <a:endParaRPr kumimoji="1" lang="zh-CN" altLang="en-US" dirty="0"/>
          </a:p>
        </p:txBody>
      </p:sp>
      <p:sp>
        <p:nvSpPr>
          <p:cNvPr id="5" name="文本框 4"/>
          <p:cNvSpPr txBox="1"/>
          <p:nvPr/>
        </p:nvSpPr>
        <p:spPr>
          <a:xfrm>
            <a:off x="7391400" y="5482491"/>
            <a:ext cx="1676400" cy="369332"/>
          </a:xfrm>
          <a:prstGeom prst="rect">
            <a:avLst/>
          </a:prstGeom>
          <a:noFill/>
        </p:spPr>
        <p:txBody>
          <a:bodyPr wrap="square" rtlCol="0">
            <a:spAutoFit/>
          </a:bodyPr>
          <a:lstStyle/>
          <a:p>
            <a:r>
              <a:rPr kumimoji="1" lang="en-US" altLang="zh-CN" dirty="0"/>
              <a:t>Classification</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ym typeface="+mn-ea"/>
              </a:rPr>
              <a:t>Addressing overfitting</a:t>
            </a:r>
            <a:endParaRPr lang="en-US"/>
          </a:p>
        </p:txBody>
      </p:sp>
      <p:pic>
        <p:nvPicPr>
          <p:cNvPr id="148" name="Picture 147"/>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828615" y="1913247"/>
            <a:ext cx="608076" cy="180594"/>
          </a:xfrm>
          <a:prstGeom prst="rect">
            <a:avLst/>
          </a:prstGeom>
        </p:spPr>
      </p:pic>
      <p:pic>
        <p:nvPicPr>
          <p:cNvPr id="152" name="Picture 151"/>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828615" y="2263008"/>
            <a:ext cx="608076" cy="180594"/>
          </a:xfrm>
          <a:prstGeom prst="rect">
            <a:avLst/>
          </a:prstGeom>
        </p:spPr>
      </p:pic>
      <p:pic>
        <p:nvPicPr>
          <p:cNvPr id="153" name="Picture 152"/>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1828615" y="2607649"/>
            <a:ext cx="608076" cy="185166"/>
          </a:xfrm>
          <a:prstGeom prst="rect">
            <a:avLst/>
          </a:prstGeom>
        </p:spPr>
      </p:pic>
      <p:pic>
        <p:nvPicPr>
          <p:cNvPr id="154" name="Picture 153"/>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1828615" y="2940643"/>
            <a:ext cx="608076" cy="180594"/>
          </a:xfrm>
          <a:prstGeom prst="rect">
            <a:avLst/>
          </a:prstGeom>
        </p:spPr>
      </p:pic>
      <p:pic>
        <p:nvPicPr>
          <p:cNvPr id="155" name="Picture 154"/>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1828615" y="3290404"/>
            <a:ext cx="608076" cy="185166"/>
          </a:xfrm>
          <a:prstGeom prst="rect">
            <a:avLst/>
          </a:prstGeom>
        </p:spPr>
      </p:pic>
      <p:pic>
        <p:nvPicPr>
          <p:cNvPr id="156" name="Picture 155"/>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1828615" y="3635045"/>
            <a:ext cx="608076" cy="185166"/>
          </a:xfrm>
          <a:prstGeom prst="rect">
            <a:avLst/>
          </a:prstGeom>
        </p:spPr>
      </p:pic>
      <p:pic>
        <p:nvPicPr>
          <p:cNvPr id="157" name="Picture 156"/>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1828615" y="4043335"/>
            <a:ext cx="518922" cy="692658"/>
          </a:xfrm>
          <a:prstGeom prst="rect">
            <a:avLst/>
          </a:prstGeom>
        </p:spPr>
      </p:pic>
      <p:sp>
        <p:nvSpPr>
          <p:cNvPr id="158" name="TextBox 157"/>
          <p:cNvSpPr txBox="1"/>
          <p:nvPr>
            <p:custDataLst>
              <p:tags r:id="rId8"/>
            </p:custDataLst>
          </p:nvPr>
        </p:nvSpPr>
        <p:spPr>
          <a:xfrm>
            <a:off x="2521264" y="1713591"/>
            <a:ext cx="1981200" cy="461665"/>
          </a:xfrm>
          <a:prstGeom prst="rect">
            <a:avLst/>
          </a:prstGeom>
          <a:noFill/>
        </p:spPr>
        <p:txBody>
          <a:bodyPr wrap="square" rtlCol="0">
            <a:spAutoFit/>
          </a:bodyPr>
          <a:lstStyle/>
          <a:p>
            <a:r>
              <a:rPr lang="en-US" sz="2400" dirty="0">
                <a:latin typeface="+mn-lt"/>
              </a:rPr>
              <a:t>size of house</a:t>
            </a:r>
          </a:p>
        </p:txBody>
      </p:sp>
      <p:sp>
        <p:nvSpPr>
          <p:cNvPr id="159" name="TextBox 158"/>
          <p:cNvSpPr txBox="1"/>
          <p:nvPr>
            <p:custDataLst>
              <p:tags r:id="rId9"/>
            </p:custDataLst>
          </p:nvPr>
        </p:nvSpPr>
        <p:spPr>
          <a:xfrm>
            <a:off x="2514415" y="2057670"/>
            <a:ext cx="2705100" cy="461665"/>
          </a:xfrm>
          <a:prstGeom prst="rect">
            <a:avLst/>
          </a:prstGeom>
          <a:noFill/>
        </p:spPr>
        <p:txBody>
          <a:bodyPr wrap="square" rtlCol="0">
            <a:spAutoFit/>
          </a:bodyPr>
          <a:lstStyle/>
          <a:p>
            <a:r>
              <a:rPr lang="en-US" sz="2400" dirty="0">
                <a:latin typeface="+mn-lt"/>
              </a:rPr>
              <a:t>no. of bedrooms</a:t>
            </a:r>
          </a:p>
        </p:txBody>
      </p:sp>
      <p:sp>
        <p:nvSpPr>
          <p:cNvPr id="160" name="TextBox 159"/>
          <p:cNvSpPr txBox="1"/>
          <p:nvPr>
            <p:custDataLst>
              <p:tags r:id="rId10"/>
            </p:custDataLst>
          </p:nvPr>
        </p:nvSpPr>
        <p:spPr>
          <a:xfrm>
            <a:off x="2514415" y="2428396"/>
            <a:ext cx="3276600" cy="461665"/>
          </a:xfrm>
          <a:prstGeom prst="rect">
            <a:avLst/>
          </a:prstGeom>
          <a:noFill/>
        </p:spPr>
        <p:txBody>
          <a:bodyPr wrap="square" rtlCol="0">
            <a:spAutoFit/>
          </a:bodyPr>
          <a:lstStyle/>
          <a:p>
            <a:r>
              <a:rPr lang="en-US" sz="2400" dirty="0">
                <a:latin typeface="+mn-lt"/>
              </a:rPr>
              <a:t>no. of floors</a:t>
            </a:r>
          </a:p>
        </p:txBody>
      </p:sp>
      <p:sp>
        <p:nvSpPr>
          <p:cNvPr id="161" name="TextBox 160"/>
          <p:cNvSpPr txBox="1"/>
          <p:nvPr>
            <p:custDataLst>
              <p:tags r:id="rId11"/>
            </p:custDataLst>
          </p:nvPr>
        </p:nvSpPr>
        <p:spPr>
          <a:xfrm>
            <a:off x="2521264" y="2777026"/>
            <a:ext cx="1981200" cy="461665"/>
          </a:xfrm>
          <a:prstGeom prst="rect">
            <a:avLst/>
          </a:prstGeom>
          <a:noFill/>
        </p:spPr>
        <p:txBody>
          <a:bodyPr wrap="square" rtlCol="0">
            <a:spAutoFit/>
          </a:bodyPr>
          <a:lstStyle/>
          <a:p>
            <a:r>
              <a:rPr lang="en-US" sz="2400" dirty="0">
                <a:latin typeface="+mn-lt"/>
              </a:rPr>
              <a:t>age of house</a:t>
            </a:r>
          </a:p>
        </p:txBody>
      </p:sp>
      <p:sp>
        <p:nvSpPr>
          <p:cNvPr id="162" name="TextBox 161"/>
          <p:cNvSpPr txBox="1"/>
          <p:nvPr>
            <p:custDataLst>
              <p:tags r:id="rId12"/>
            </p:custDataLst>
          </p:nvPr>
        </p:nvSpPr>
        <p:spPr>
          <a:xfrm>
            <a:off x="2514415" y="3124470"/>
            <a:ext cx="5410200" cy="461665"/>
          </a:xfrm>
          <a:prstGeom prst="rect">
            <a:avLst/>
          </a:prstGeom>
          <a:noFill/>
        </p:spPr>
        <p:txBody>
          <a:bodyPr wrap="square" rtlCol="0">
            <a:spAutoFit/>
          </a:bodyPr>
          <a:lstStyle/>
          <a:p>
            <a:r>
              <a:rPr lang="en-US" sz="2400" dirty="0">
                <a:latin typeface="+mn-lt"/>
              </a:rPr>
              <a:t>average income in neighborhood</a:t>
            </a:r>
          </a:p>
        </p:txBody>
      </p:sp>
      <p:sp>
        <p:nvSpPr>
          <p:cNvPr id="163" name="TextBox 162"/>
          <p:cNvSpPr txBox="1"/>
          <p:nvPr>
            <p:custDataLst>
              <p:tags r:id="rId13"/>
            </p:custDataLst>
          </p:nvPr>
        </p:nvSpPr>
        <p:spPr>
          <a:xfrm>
            <a:off x="2514415" y="3474648"/>
            <a:ext cx="3581400" cy="461665"/>
          </a:xfrm>
          <a:prstGeom prst="rect">
            <a:avLst/>
          </a:prstGeom>
          <a:noFill/>
        </p:spPr>
        <p:txBody>
          <a:bodyPr wrap="square" rtlCol="0">
            <a:spAutoFit/>
          </a:bodyPr>
          <a:lstStyle/>
          <a:p>
            <a:r>
              <a:rPr lang="en-US" sz="2400" dirty="0">
                <a:latin typeface="+mn-lt"/>
              </a:rPr>
              <a:t>kitchen size</a:t>
            </a:r>
          </a:p>
        </p:txBody>
      </p:sp>
      <p:graphicFrame>
        <p:nvGraphicFramePr>
          <p:cNvPr id="165" name="Chart 164"/>
          <p:cNvGraphicFramePr/>
          <p:nvPr>
            <p:custDataLst>
              <p:tags r:id="rId14"/>
            </p:custDataLst>
          </p:nvPr>
        </p:nvGraphicFramePr>
        <p:xfrm>
          <a:off x="7467818" y="1614349"/>
          <a:ext cx="1999397" cy="1755460"/>
        </p:xfrm>
        <a:graphic>
          <a:graphicData uri="http://schemas.openxmlformats.org/drawingml/2006/chart">
            <c:chart xmlns:c="http://schemas.openxmlformats.org/drawingml/2006/chart" xmlns:r="http://schemas.openxmlformats.org/officeDocument/2006/relationships" r:id="rId26"/>
          </a:graphicData>
        </a:graphic>
      </p:graphicFrame>
      <p:sp>
        <p:nvSpPr>
          <p:cNvPr id="166" name="TextBox 165"/>
          <p:cNvSpPr txBox="1"/>
          <p:nvPr>
            <p:custDataLst>
              <p:tags r:id="rId15"/>
            </p:custDataLst>
          </p:nvPr>
        </p:nvSpPr>
        <p:spPr>
          <a:xfrm rot="16200000">
            <a:off x="6922732" y="2294345"/>
            <a:ext cx="986671" cy="338554"/>
          </a:xfrm>
          <a:prstGeom prst="rect">
            <a:avLst/>
          </a:prstGeom>
          <a:noFill/>
        </p:spPr>
        <p:txBody>
          <a:bodyPr wrap="square" rtlCol="0">
            <a:spAutoFit/>
          </a:bodyPr>
          <a:lstStyle/>
          <a:p>
            <a:pPr algn="ctr"/>
            <a:r>
              <a:rPr lang="en-US" sz="1600" dirty="0"/>
              <a:t>Price</a:t>
            </a:r>
          </a:p>
        </p:txBody>
      </p:sp>
      <p:sp>
        <p:nvSpPr>
          <p:cNvPr id="167" name="Freeform 166"/>
          <p:cNvSpPr/>
          <p:nvPr>
            <p:custDataLst>
              <p:tags r:id="rId16"/>
            </p:custDataLst>
          </p:nvPr>
        </p:nvSpPr>
        <p:spPr>
          <a:xfrm>
            <a:off x="7593550" y="1512273"/>
            <a:ext cx="2050541" cy="1716213"/>
          </a:xfrm>
          <a:custGeom>
            <a:avLst/>
            <a:gdLst>
              <a:gd name="connsiteX0" fmla="*/ 0 w 2050541"/>
              <a:gd name="connsiteY0" fmla="*/ 1267772 h 1716213"/>
              <a:gd name="connsiteX1" fmla="*/ 114300 w 2050541"/>
              <a:gd name="connsiteY1" fmla="*/ 1702112 h 1716213"/>
              <a:gd name="connsiteX2" fmla="*/ 213360 w 2050541"/>
              <a:gd name="connsiteY2" fmla="*/ 1572572 h 1716213"/>
              <a:gd name="connsiteX3" fmla="*/ 358140 w 2050541"/>
              <a:gd name="connsiteY3" fmla="*/ 1199192 h 1716213"/>
              <a:gd name="connsiteX4" fmla="*/ 403860 w 2050541"/>
              <a:gd name="connsiteY4" fmla="*/ 231452 h 1716213"/>
              <a:gd name="connsiteX5" fmla="*/ 563880 w 2050541"/>
              <a:gd name="connsiteY5" fmla="*/ 848672 h 1716213"/>
              <a:gd name="connsiteX6" fmla="*/ 815340 w 2050541"/>
              <a:gd name="connsiteY6" fmla="*/ 1092512 h 1716213"/>
              <a:gd name="connsiteX7" fmla="*/ 967740 w 2050541"/>
              <a:gd name="connsiteY7" fmla="*/ 521012 h 1716213"/>
              <a:gd name="connsiteX8" fmla="*/ 1310640 w 2050541"/>
              <a:gd name="connsiteY8" fmla="*/ 1008692 h 1716213"/>
              <a:gd name="connsiteX9" fmla="*/ 1607820 w 2050541"/>
              <a:gd name="connsiteY9" fmla="*/ 48572 h 1716213"/>
              <a:gd name="connsiteX10" fmla="*/ 2011680 w 2050541"/>
              <a:gd name="connsiteY10" fmla="*/ 132392 h 1716213"/>
              <a:gd name="connsiteX11" fmla="*/ 2011680 w 2050541"/>
              <a:gd name="connsiteY11" fmla="*/ 140012 h 171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541" h="1716213">
                <a:moveTo>
                  <a:pt x="0" y="1267772"/>
                </a:moveTo>
                <a:cubicBezTo>
                  <a:pt x="39370" y="1459542"/>
                  <a:pt x="78740" y="1651312"/>
                  <a:pt x="114300" y="1702112"/>
                </a:cubicBezTo>
                <a:cubicBezTo>
                  <a:pt x="149860" y="1752912"/>
                  <a:pt x="172720" y="1656392"/>
                  <a:pt x="213360" y="1572572"/>
                </a:cubicBezTo>
                <a:cubicBezTo>
                  <a:pt x="254000" y="1488752"/>
                  <a:pt x="326390" y="1422712"/>
                  <a:pt x="358140" y="1199192"/>
                </a:cubicBezTo>
                <a:cubicBezTo>
                  <a:pt x="389890" y="975672"/>
                  <a:pt x="369570" y="289872"/>
                  <a:pt x="403860" y="231452"/>
                </a:cubicBezTo>
                <a:cubicBezTo>
                  <a:pt x="438150" y="173032"/>
                  <a:pt x="495300" y="705162"/>
                  <a:pt x="563880" y="848672"/>
                </a:cubicBezTo>
                <a:cubicBezTo>
                  <a:pt x="632460" y="992182"/>
                  <a:pt x="748030" y="1147122"/>
                  <a:pt x="815340" y="1092512"/>
                </a:cubicBezTo>
                <a:cubicBezTo>
                  <a:pt x="882650" y="1037902"/>
                  <a:pt x="885190" y="534982"/>
                  <a:pt x="967740" y="521012"/>
                </a:cubicBezTo>
                <a:cubicBezTo>
                  <a:pt x="1050290" y="507042"/>
                  <a:pt x="1203960" y="1087432"/>
                  <a:pt x="1310640" y="1008692"/>
                </a:cubicBezTo>
                <a:cubicBezTo>
                  <a:pt x="1417320" y="929952"/>
                  <a:pt x="1490980" y="194622"/>
                  <a:pt x="1607820" y="48572"/>
                </a:cubicBezTo>
                <a:cubicBezTo>
                  <a:pt x="1724660" y="-97478"/>
                  <a:pt x="2011680" y="132392"/>
                  <a:pt x="2011680" y="132392"/>
                </a:cubicBezTo>
                <a:cubicBezTo>
                  <a:pt x="2078990" y="147632"/>
                  <a:pt x="2045335" y="143822"/>
                  <a:pt x="2011680" y="1400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TextBox 20"/>
          <p:cNvSpPr txBox="1"/>
          <p:nvPr>
            <p:custDataLst>
              <p:tags r:id="rId17"/>
            </p:custDataLst>
          </p:nvPr>
        </p:nvSpPr>
        <p:spPr>
          <a:xfrm>
            <a:off x="8012380" y="3186481"/>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9" grpId="0"/>
      <p:bldP spid="160" grpId="0"/>
      <p:bldP spid="161" grpId="0"/>
      <p:bldP spid="162" grpId="0"/>
      <p:bldP spid="1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ym typeface="+mn-ea"/>
              </a:rPr>
              <a:t>Addressing overfitting</a:t>
            </a:r>
            <a:endParaRPr lang="en-US"/>
          </a:p>
        </p:txBody>
      </p:sp>
      <p:sp>
        <p:nvSpPr>
          <p:cNvPr id="4" name="Text Box 3"/>
          <p:cNvSpPr txBox="1"/>
          <p:nvPr/>
        </p:nvSpPr>
        <p:spPr>
          <a:xfrm>
            <a:off x="610235" y="1371600"/>
            <a:ext cx="10948670" cy="3415030"/>
          </a:xfrm>
          <a:prstGeom prst="rect">
            <a:avLst/>
          </a:prstGeom>
          <a:noFill/>
        </p:spPr>
        <p:txBody>
          <a:bodyPr wrap="square" rtlCol="0" anchor="t">
            <a:spAutoFit/>
          </a:bodyPr>
          <a:lstStyle/>
          <a:p>
            <a:r>
              <a:rPr lang="en-US" sz="2400" dirty="0">
                <a:latin typeface="+mj-lt"/>
                <a:sym typeface="+mn-ea"/>
              </a:rPr>
              <a:t>Options:</a:t>
            </a:r>
            <a:endParaRPr lang="en-US" sz="2400" dirty="0">
              <a:latin typeface="+mj-lt"/>
            </a:endParaRPr>
          </a:p>
          <a:p>
            <a:pPr marL="914400" lvl="1" indent="-457200">
              <a:buAutoNum type="arabicPeriod"/>
            </a:pPr>
            <a:r>
              <a:rPr lang="en-US" sz="2400" dirty="0">
                <a:latin typeface="+mj-lt"/>
                <a:sym typeface="+mn-ea"/>
              </a:rPr>
              <a:t>Reduce number of features.</a:t>
            </a:r>
            <a:endParaRPr lang="en-US" sz="2400" dirty="0">
              <a:latin typeface="+mj-lt"/>
            </a:endParaRPr>
          </a:p>
          <a:p>
            <a:pPr marL="1371600" lvl="2" indent="-457200">
              <a:buFont typeface="Calibri" panose="020F0702030404030204" pitchFamily="34" charset="0"/>
              <a:buChar char="―"/>
            </a:pPr>
            <a:r>
              <a:rPr lang="en-US" sz="2400" dirty="0">
                <a:latin typeface="+mj-lt"/>
                <a:sym typeface="+mn-ea"/>
              </a:rPr>
              <a:t>Manually select which features to keep.</a:t>
            </a:r>
            <a:endParaRPr lang="en-US" sz="2400" dirty="0">
              <a:latin typeface="+mj-lt"/>
            </a:endParaRPr>
          </a:p>
          <a:p>
            <a:pPr marL="1371600" lvl="2" indent="-457200">
              <a:buFont typeface="Calibri" panose="020F0702030404030204" pitchFamily="34" charset="0"/>
              <a:buChar char="―"/>
            </a:pPr>
            <a:r>
              <a:rPr lang="en-US" sz="2400" dirty="0">
                <a:latin typeface="+mj-lt"/>
                <a:sym typeface="+mn-ea"/>
              </a:rPr>
              <a:t>Model selection algorithm.</a:t>
            </a:r>
            <a:endParaRPr lang="en-US" sz="2400" dirty="0">
              <a:latin typeface="+mj-lt"/>
            </a:endParaRPr>
          </a:p>
          <a:p>
            <a:pPr marL="914400" lvl="1" indent="-457200">
              <a:buAutoNum type="arabicPeriod"/>
            </a:pPr>
            <a:r>
              <a:rPr lang="en-US" sz="2400" dirty="0">
                <a:latin typeface="+mj-lt"/>
                <a:sym typeface="+mn-ea"/>
              </a:rPr>
              <a:t>Regularization.</a:t>
            </a:r>
            <a:endParaRPr lang="en-US" sz="2400" dirty="0">
              <a:latin typeface="+mj-lt"/>
            </a:endParaRPr>
          </a:p>
          <a:p>
            <a:pPr marL="1371600" lvl="2" indent="-457200">
              <a:buFont typeface="Calibri" panose="020F0702030404030204" pitchFamily="34" charset="0"/>
              <a:buChar char="―"/>
            </a:pPr>
            <a:r>
              <a:rPr lang="en-US" sz="2400" dirty="0">
                <a:latin typeface="+mj-lt"/>
                <a:sym typeface="+mn-ea"/>
              </a:rPr>
              <a:t>Keep all the features, but reduce magnitude/values of parameters.</a:t>
            </a:r>
            <a:endParaRPr lang="en-US" sz="2400" dirty="0">
              <a:latin typeface="+mj-lt"/>
            </a:endParaRPr>
          </a:p>
          <a:p>
            <a:pPr marL="1371600" lvl="2" indent="-457200">
              <a:buFont typeface="Calibri" panose="020F0702030404030204" pitchFamily="34" charset="0"/>
              <a:buChar char="―"/>
            </a:pPr>
            <a:r>
              <a:rPr lang="en-US" sz="2400" dirty="0">
                <a:latin typeface="+mj-lt"/>
                <a:sym typeface="+mn-ea"/>
              </a:rPr>
              <a:t>Works well when we have a lot of features, each of which contributes a bit to predicting.</a:t>
            </a:r>
            <a:endParaRPr lang="en-US" sz="2400" dirty="0">
              <a:latin typeface="+mj-lt"/>
            </a:endParaRPr>
          </a:p>
          <a:p>
            <a:endParaRPr lang="en-US" sz="2400" dirty="0">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ym typeface="+mn-ea"/>
              </a:rPr>
              <a:t>Intuition</a:t>
            </a:r>
            <a:endParaRPr lang="en-US"/>
          </a:p>
        </p:txBody>
      </p:sp>
      <p:pic>
        <p:nvPicPr>
          <p:cNvPr id="8" name="Picture 7"/>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194408" y="3763051"/>
            <a:ext cx="1697355" cy="255083"/>
          </a:xfrm>
          <a:prstGeom prst="rect">
            <a:avLst/>
          </a:prstGeom>
        </p:spPr>
      </p:pic>
      <p:pic>
        <p:nvPicPr>
          <p:cNvPr id="9" name="Picture 8"/>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910953" y="3763010"/>
            <a:ext cx="3382897" cy="262331"/>
          </a:xfrm>
          <a:prstGeom prst="rect">
            <a:avLst/>
          </a:prstGeom>
        </p:spPr>
      </p:pic>
      <p:graphicFrame>
        <p:nvGraphicFramePr>
          <p:cNvPr id="10" name="Chart 9"/>
          <p:cNvGraphicFramePr/>
          <p:nvPr>
            <p:custDataLst>
              <p:tags r:id="rId3"/>
            </p:custDataLst>
          </p:nvPr>
        </p:nvGraphicFramePr>
        <p:xfrm>
          <a:off x="3010226" y="1629410"/>
          <a:ext cx="2172176" cy="1907159"/>
        </p:xfrm>
        <a:graphic>
          <a:graphicData uri="http://schemas.openxmlformats.org/drawingml/2006/chart">
            <c:chart xmlns:c="http://schemas.openxmlformats.org/drawingml/2006/chart" xmlns:r="http://schemas.openxmlformats.org/officeDocument/2006/relationships" r:id="rId14"/>
          </a:graphicData>
        </a:graphic>
      </p:graphicFrame>
      <p:sp>
        <p:nvSpPr>
          <p:cNvPr id="11" name="TextBox 10"/>
          <p:cNvSpPr txBox="1"/>
          <p:nvPr>
            <p:custDataLst>
              <p:tags r:id="rId4"/>
            </p:custDataLst>
          </p:nvPr>
        </p:nvSpPr>
        <p:spPr>
          <a:xfrm rot="16200000">
            <a:off x="2438451" y="2495295"/>
            <a:ext cx="1071936" cy="338554"/>
          </a:xfrm>
          <a:prstGeom prst="rect">
            <a:avLst/>
          </a:prstGeom>
          <a:noFill/>
        </p:spPr>
        <p:txBody>
          <a:bodyPr wrap="square" rtlCol="0">
            <a:spAutoFit/>
          </a:bodyPr>
          <a:lstStyle/>
          <a:p>
            <a:pPr algn="ctr"/>
            <a:r>
              <a:rPr lang="en-US" sz="1600" dirty="0"/>
              <a:t>Price</a:t>
            </a:r>
          </a:p>
        </p:txBody>
      </p:sp>
      <p:sp>
        <p:nvSpPr>
          <p:cNvPr id="12" name="TextBox 20"/>
          <p:cNvSpPr txBox="1"/>
          <p:nvPr>
            <p:custDataLst>
              <p:tags r:id="rId5"/>
            </p:custDataLst>
          </p:nvPr>
        </p:nvSpPr>
        <p:spPr>
          <a:xfrm>
            <a:off x="3246398" y="3422297"/>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graphicFrame>
        <p:nvGraphicFramePr>
          <p:cNvPr id="13" name="Chart 12"/>
          <p:cNvGraphicFramePr/>
          <p:nvPr>
            <p:custDataLst>
              <p:tags r:id="rId6"/>
            </p:custDataLst>
          </p:nvPr>
        </p:nvGraphicFramePr>
        <p:xfrm>
          <a:off x="6458804" y="1585452"/>
          <a:ext cx="2172176" cy="1907159"/>
        </p:xfrm>
        <a:graphic>
          <a:graphicData uri="http://schemas.openxmlformats.org/drawingml/2006/chart">
            <c:chart xmlns:c="http://schemas.openxmlformats.org/drawingml/2006/chart" xmlns:r="http://schemas.openxmlformats.org/officeDocument/2006/relationships" r:id="rId15"/>
          </a:graphicData>
        </a:graphic>
      </p:graphicFrame>
      <p:sp>
        <p:nvSpPr>
          <p:cNvPr id="14" name="TextBox 13"/>
          <p:cNvSpPr txBox="1"/>
          <p:nvPr>
            <p:custDataLst>
              <p:tags r:id="rId7"/>
            </p:custDataLst>
          </p:nvPr>
        </p:nvSpPr>
        <p:spPr>
          <a:xfrm rot="16200000">
            <a:off x="5887029" y="2451335"/>
            <a:ext cx="1071938" cy="338554"/>
          </a:xfrm>
          <a:prstGeom prst="rect">
            <a:avLst/>
          </a:prstGeom>
          <a:noFill/>
        </p:spPr>
        <p:txBody>
          <a:bodyPr wrap="square" rtlCol="0">
            <a:spAutoFit/>
          </a:bodyPr>
          <a:lstStyle/>
          <a:p>
            <a:pPr algn="ctr"/>
            <a:r>
              <a:rPr lang="en-US" sz="1600" dirty="0"/>
              <a:t>Price</a:t>
            </a:r>
          </a:p>
        </p:txBody>
      </p:sp>
      <p:sp>
        <p:nvSpPr>
          <p:cNvPr id="15" name="TextBox 20"/>
          <p:cNvSpPr txBox="1"/>
          <p:nvPr>
            <p:custDataLst>
              <p:tags r:id="rId8"/>
            </p:custDataLst>
          </p:nvPr>
        </p:nvSpPr>
        <p:spPr>
          <a:xfrm>
            <a:off x="6667500" y="3382010"/>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mc:AlternateContent xmlns:mc="http://schemas.openxmlformats.org/markup-compatibility/2006" xmlns:p14="http://schemas.microsoft.com/office/powerpoint/2010/main">
        <mc:Choice Requires="p14">
          <p:contentPart p14:bwMode="auto" r:id="rId16">
            <p14:nvContentPartPr>
              <p14:cNvPr id="4" name="Ink 3"/>
              <p14:cNvContentPartPr/>
              <p14:nvPr>
                <p:custDataLst>
                  <p:tags r:id="rId9"/>
                </p:custDataLst>
              </p14:nvPr>
            </p14:nvContentPartPr>
            <p14:xfrm>
              <a:off x="3286440" y="1797020"/>
              <a:ext cx="5438880" cy="1581480"/>
            </p14:xfrm>
          </p:contentPart>
        </mc:Choice>
        <mc:Fallback xmlns="">
          <p:pic>
            <p:nvPicPr>
              <p:cNvPr id="4" name="Ink 3"/>
            </p:nvPicPr>
            <p:blipFill>
              <a:blip r:embed="rId17"/>
            </p:blipFill>
            <p:spPr>
              <a:xfrm>
                <a:off x="3286440" y="1797020"/>
                <a:ext cx="5438880" cy="1581480"/>
              </a:xfrm>
              <a:prstGeom prst="rect"/>
            </p:spPr>
          </p:pic>
        </mc:Fallback>
      </mc:AlternateContent>
      <mc:AlternateContent xmlns:mc="http://schemas.openxmlformats.org/markup-compatibility/2006" xmlns:a14="http://schemas.microsoft.com/office/drawing/2010/main">
        <mc:Choice Requires="a14">
          <p:sp>
            <p:nvSpPr>
              <p:cNvPr id="5" name="TextBox 4"/>
              <p:cNvSpPr txBox="1"/>
              <p:nvPr>
                <p:custDataLst>
                  <p:tags r:id="rId10"/>
                </p:custDataLst>
              </p:nvPr>
            </p:nvSpPr>
            <p:spPr>
              <a:xfrm>
                <a:off x="2755144" y="4625391"/>
                <a:ext cx="7226017" cy="555730"/>
              </a:xfrm>
              <a:prstGeom prst="rect">
                <a:avLst/>
              </a:prstGeom>
              <a:noFill/>
            </p:spPr>
            <p:txBody>
              <a:bodyPr wrap="none" lIns="0" tIns="0" rIns="0" bIns="0" rtlCol="0">
                <a:spAutoFit/>
              </a:bodyPr>
              <a:lstStyle/>
              <a:p>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𝜃</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den>
                        </m:f>
                        <m:nary>
                          <m:naryPr>
                            <m:chr m:val="∑"/>
                            <m:limLoc m:val="subSup"/>
                            <m:ctrlPr>
                              <a:rPr lang="en-US" altLang="zh-CN" sz="240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sz="2400" i="1" smtClean="0">
                                    <a:latin typeface="Cambria Math" panose="02040503050406030204" pitchFamily="18" charset="0"/>
                                  </a:rPr>
                                </m:ctrlPr>
                              </m:sSupPr>
                              <m:e>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zh-CN" altLang="en-US" sz="2400" i="1" smtClean="0">
                                            <a:latin typeface="Cambria Math" panose="02040503050406030204" pitchFamily="18" charset="0"/>
                                          </a:rPr>
                                          <m:t>𝜃</m:t>
                                        </m:r>
                                      </m:sub>
                                    </m:sSub>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sup>
                                        </m:sSup>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up>
                                    </m:sSup>
                                  </m:e>
                                </m:d>
                              </m:e>
                              <m:sup>
                                <m:r>
                                  <a:rPr lang="en-US" altLang="zh-CN" sz="2400" b="0" i="1" smtClean="0">
                                    <a:latin typeface="Cambria Math" panose="02040503050406030204" pitchFamily="18" charset="0"/>
                                  </a:rPr>
                                  <m:t>2</m:t>
                                </m:r>
                              </m:sup>
                            </m:sSup>
                            <m:r>
                              <a:rPr lang="en-US" altLang="zh-CN" sz="2400" i="1">
                                <a:solidFill>
                                  <a:srgbClr val="FF0000"/>
                                </a:solidFill>
                                <a:latin typeface="Cambria Math" panose="02040503050406030204" pitchFamily="18" charset="0"/>
                              </a:rPr>
                              <m:t>+1000</m:t>
                            </m:r>
                            <m:sSubSup>
                              <m:sSubSupPr>
                                <m:ctrlPr>
                                  <a:rPr lang="en-US" altLang="zh-CN" sz="2400" i="1">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𝜃</m:t>
                                </m:r>
                              </m:e>
                              <m:sub>
                                <m:r>
                                  <a:rPr lang="en-US" altLang="zh-CN" sz="2400" i="1">
                                    <a:solidFill>
                                      <a:srgbClr val="FF0000"/>
                                    </a:solidFill>
                                    <a:latin typeface="Cambria Math" panose="02040503050406030204" pitchFamily="18" charset="0"/>
                                  </a:rPr>
                                  <m:t>3</m:t>
                                </m:r>
                              </m:sub>
                              <m:sup>
                                <m:r>
                                  <a:rPr lang="en-US" altLang="zh-CN" sz="2400" i="1">
                                    <a:solidFill>
                                      <a:srgbClr val="FF0000"/>
                                    </a:solidFill>
                                    <a:latin typeface="Cambria Math" panose="02040503050406030204" pitchFamily="18" charset="0"/>
                                  </a:rPr>
                                  <m:t>2</m:t>
                                </m:r>
                              </m:sup>
                            </m:sSubSup>
                            <m:r>
                              <a:rPr lang="en-US" altLang="zh-CN" sz="2400" i="1">
                                <a:solidFill>
                                  <a:srgbClr val="FF0000"/>
                                </a:solidFill>
                                <a:latin typeface="Cambria Math" panose="02040503050406030204" pitchFamily="18" charset="0"/>
                              </a:rPr>
                              <m:t>+1000</m:t>
                            </m:r>
                            <m:sSubSup>
                              <m:sSubSupPr>
                                <m:ctrlPr>
                                  <a:rPr lang="en-US" altLang="zh-CN" sz="2400" i="1">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𝜃</m:t>
                                </m:r>
                              </m:e>
                              <m:sub>
                                <m:r>
                                  <a:rPr lang="en-US" altLang="zh-CN" sz="2400" i="1">
                                    <a:solidFill>
                                      <a:srgbClr val="FF0000"/>
                                    </a:solidFill>
                                    <a:latin typeface="Cambria Math" panose="02040503050406030204" pitchFamily="18" charset="0"/>
                                  </a:rPr>
                                  <m:t>4</m:t>
                                </m:r>
                              </m:sub>
                              <m:sup>
                                <m:r>
                                  <a:rPr lang="en-US" altLang="zh-CN" sz="2400" i="1">
                                    <a:solidFill>
                                      <a:srgbClr val="FF0000"/>
                                    </a:solidFill>
                                    <a:latin typeface="Cambria Math" panose="02040503050406030204" pitchFamily="18" charset="0"/>
                                  </a:rPr>
                                  <m:t>2</m:t>
                                </m:r>
                              </m:sup>
                            </m:sSubSup>
                            <m:r>
                              <m:rPr>
                                <m:nor/>
                              </m:rPr>
                              <a:rPr lang="zh-CN" altLang="en-US" sz="2400" dirty="0">
                                <a:latin typeface="Cambria Math" panose="02040503050406030204" pitchFamily="18" charset="0"/>
                              </a:rPr>
                              <m:t> </m:t>
                            </m:r>
                          </m:e>
                        </m:nary>
                      </m:e>
                    </m:func>
                  </m:oMath>
                </a14:m>
                <a:r>
                  <a:rPr lang="zh-CN" altLang="en-US" sz="2400" dirty="0"/>
                  <a:t> </a:t>
                </a:r>
              </a:p>
            </p:txBody>
          </p:sp>
        </mc:Choice>
        <mc:Fallback xmlns="">
          <p:sp>
            <p:nvSpPr>
              <p:cNvPr id="5" name="TextBox 4"/>
              <p:cNvSpPr txBox="1">
                <a:spLocks noRot="1" noChangeAspect="1" noMove="1" noResize="1" noEditPoints="1" noAdjustHandles="1" noChangeArrowheads="1" noChangeShapeType="1" noTextEdit="1"/>
              </p:cNvSpPr>
              <p:nvPr>
                <p:custDataLst>
                  <p:tags r:id="rId18"/>
                </p:custDataLst>
              </p:nvPr>
            </p:nvSpPr>
            <p:spPr>
              <a:xfrm>
                <a:off x="2755144" y="4625391"/>
                <a:ext cx="7226017" cy="555730"/>
              </a:xfrm>
              <a:prstGeom prst="rect">
                <a:avLst/>
              </a:prstGeom>
              <a:blipFill rotWithShape="1">
                <a:blip r:embed="rId19"/>
                <a:stretch>
                  <a:fillRect l="-7" t="-9" r="3" b="2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Regularization</a:t>
            </a:r>
            <a:endParaRPr lang="en-US"/>
          </a:p>
        </p:txBody>
      </p:sp>
      <mc:AlternateContent xmlns:mc="http://schemas.openxmlformats.org/markup-compatibility/2006" xmlns:a14="http://schemas.microsoft.com/office/drawing/2010/main">
        <mc:Choice Requires="a14">
          <p:sp>
            <p:nvSpPr>
              <p:cNvPr id="9" name="TextBox 25"/>
              <p:cNvSpPr txBox="1"/>
              <p:nvPr>
                <p:custDataLst>
                  <p:tags r:id="rId1"/>
                </p:custDataLst>
              </p:nvPr>
            </p:nvSpPr>
            <p:spPr>
              <a:xfrm>
                <a:off x="1371600" y="1496024"/>
                <a:ext cx="8305800" cy="1231940"/>
              </a:xfrm>
              <a:prstGeom prst="rect">
                <a:avLst/>
              </a:prstGeom>
              <a:noFill/>
            </p:spPr>
            <p:txBody>
              <a:bodyPr wrap="square" rtlCol="0">
                <a:spAutoFit/>
              </a:bodyPr>
              <a:lstStyle/>
              <a:p>
                <a:r>
                  <a:rPr lang="en-US" sz="2400" dirty="0">
                    <a:latin typeface="+mn-lt"/>
                  </a:rPr>
                  <a:t>Small values for parameters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𝑛</m:t>
                        </m:r>
                      </m:sub>
                    </m:sSub>
                  </m:oMath>
                </a14:m>
                <a:endParaRPr lang="en-US" sz="2400" dirty="0">
                  <a:latin typeface="+mn-lt"/>
                </a:endParaRPr>
              </a:p>
              <a:p>
                <a:pPr marL="914400" lvl="1" indent="-457200">
                  <a:buFont typeface="Calibri" panose="020F0702030404030204" pitchFamily="34" charset="0"/>
                  <a:buChar char="―"/>
                </a:pPr>
                <a:r>
                  <a:rPr lang="en-US" sz="2400" dirty="0">
                    <a:latin typeface="+mn-lt"/>
                  </a:rPr>
                  <a:t>“Simpler” hypothesis</a:t>
                </a:r>
              </a:p>
              <a:p>
                <a:pPr marL="914400" lvl="1" indent="-457200">
                  <a:buFont typeface="Calibri" panose="020F0702030404030204" pitchFamily="34" charset="0"/>
                  <a:buChar char="―"/>
                </a:pPr>
                <a:r>
                  <a:rPr lang="en-US" sz="2400" dirty="0">
                    <a:latin typeface="+mn-lt"/>
                  </a:rPr>
                  <a:t>Less prone to overfitting </a:t>
                </a:r>
              </a:p>
            </p:txBody>
          </p:sp>
        </mc:Choice>
        <mc:Fallback xmlns="">
          <p:sp>
            <p:nvSpPr>
              <p:cNvPr id="9" name="TextBox 25"/>
              <p:cNvSpPr txBox="1">
                <a:spLocks noRot="1" noChangeAspect="1" noMove="1" noResize="1" noEditPoints="1" noAdjustHandles="1" noChangeArrowheads="1" noChangeShapeType="1" noTextEdit="1"/>
              </p:cNvSpPr>
              <p:nvPr>
                <p:custDataLst>
                  <p:tags r:id="rId6"/>
                </p:custDataLst>
              </p:nvPr>
            </p:nvSpPr>
            <p:spPr>
              <a:xfrm>
                <a:off x="1371600" y="1496024"/>
                <a:ext cx="8305800" cy="1231940"/>
              </a:xfrm>
              <a:prstGeom prst="rect">
                <a:avLst/>
              </a:prstGeom>
              <a:blipFill rotWithShape="1">
                <a:blip r:embed="rId7"/>
                <a:stretch>
                  <a:fillRect t="-4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TextBox 27"/>
              <p:cNvSpPr txBox="1"/>
              <p:nvPr>
                <p:custDataLst>
                  <p:tags r:id="rId2"/>
                </p:custDataLst>
              </p:nvPr>
            </p:nvSpPr>
            <p:spPr>
              <a:xfrm>
                <a:off x="1371600" y="2712720"/>
                <a:ext cx="8305800" cy="1200329"/>
              </a:xfrm>
              <a:prstGeom prst="rect">
                <a:avLst/>
              </a:prstGeom>
              <a:noFill/>
            </p:spPr>
            <p:txBody>
              <a:bodyPr wrap="square" rtlCol="0">
                <a:spAutoFit/>
              </a:bodyPr>
              <a:lstStyle/>
              <a:p>
                <a:r>
                  <a:rPr lang="en-US" sz="2400" dirty="0">
                    <a:latin typeface="+mj-lt"/>
                  </a:rPr>
                  <a:t>Housing:</a:t>
                </a:r>
              </a:p>
              <a:p>
                <a:pPr marL="914400" lvl="1" indent="-457200">
                  <a:buFont typeface="Calibri" panose="020F0702030404030204" pitchFamily="34" charset="0"/>
                  <a:buChar char="―"/>
                </a:pPr>
                <a:r>
                  <a:rPr lang="en-US" sz="2400" dirty="0">
                    <a:latin typeface="+mj-lt"/>
                  </a:rPr>
                  <a:t>Features: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100</m:t>
                        </m:r>
                      </m:sub>
                    </m:sSub>
                  </m:oMath>
                </a14:m>
                <a:endParaRPr lang="en-US" sz="2400" dirty="0">
                  <a:latin typeface="+mj-lt"/>
                </a:endParaRPr>
              </a:p>
              <a:p>
                <a:pPr marL="914400" lvl="1" indent="-457200">
                  <a:buFont typeface="Calibri" panose="020F0702030404030204" pitchFamily="34" charset="0"/>
                  <a:buChar char="―"/>
                </a:pPr>
                <a:r>
                  <a:rPr lang="en-US" sz="2400" dirty="0">
                    <a:latin typeface="+mj-lt"/>
                  </a:rPr>
                  <a:t>Parameters:</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 </m:t>
                        </m:r>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100</m:t>
                        </m:r>
                      </m:sub>
                    </m:sSub>
                  </m:oMath>
                </a14:m>
                <a:endParaRPr lang="en-US" sz="2400" dirty="0">
                  <a:latin typeface="+mj-lt"/>
                </a:endParaRPr>
              </a:p>
            </p:txBody>
          </p:sp>
        </mc:Choice>
        <mc:Fallback xmlns="">
          <p:sp>
            <p:nvSpPr>
              <p:cNvPr id="10" name="TextBox 27"/>
              <p:cNvSpPr txBox="1">
                <a:spLocks noRot="1" noChangeAspect="1" noMove="1" noResize="1" noEditPoints="1" noAdjustHandles="1" noChangeArrowheads="1" noChangeShapeType="1" noTextEdit="1"/>
              </p:cNvSpPr>
              <p:nvPr>
                <p:custDataLst>
                  <p:tags r:id="rId8"/>
                </p:custDataLst>
              </p:nvPr>
            </p:nvSpPr>
            <p:spPr>
              <a:xfrm>
                <a:off x="1371600" y="2712720"/>
                <a:ext cx="8305800" cy="1200329"/>
              </a:xfrm>
              <a:prstGeom prst="rect">
                <a:avLst/>
              </a:prstGeom>
              <a:blipFill rotWithShape="1">
                <a:blip r:embed="rId9"/>
                <a:stretch>
                  <a:fillRect b="15"/>
                </a:stretch>
              </a:blipFill>
            </p:spPr>
            <p:txBody>
              <a:bodyPr/>
              <a:lstStyle/>
              <a:p>
                <a:r>
                  <a:rPr lang="en-US" altLang="en-US">
                    <a:noFill/>
                  </a:rPr>
                  <a:t> </a:t>
                </a:r>
              </a:p>
            </p:txBody>
          </p:sp>
        </mc:Fallback>
      </mc:AlternateContent>
      <p:sp>
        <p:nvSpPr>
          <p:cNvPr id="11" name="Rectangle 12"/>
          <p:cNvSpPr/>
          <p:nvPr>
            <p:custDataLst>
              <p:tags r:id="rId3"/>
            </p:custDataLst>
          </p:nvPr>
        </p:nvSpPr>
        <p:spPr>
          <a:xfrm>
            <a:off x="6553200" y="4430837"/>
            <a:ext cx="1524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Rectangle 2"/>
              <p:cNvSpPr/>
              <p:nvPr>
                <p:custDataLst>
                  <p:tags r:id="rId4"/>
                </p:custDataLst>
              </p:nvPr>
            </p:nvSpPr>
            <p:spPr>
              <a:xfrm>
                <a:off x="1714500" y="4378088"/>
                <a:ext cx="7772400" cy="738505"/>
              </a:xfrm>
              <a:prstGeom prst="rect">
                <a:avLst/>
              </a:prstGeom>
            </p:spPr>
            <p:txBody>
              <a:bodyPr wrap="square">
                <a:spAutoFit/>
              </a:bodyPr>
              <a:lstStyle/>
              <a:p>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zh-CN" altLang="en-US" sz="2800" i="1">
                                <a:latin typeface="Cambria Math" panose="02040503050406030204" pitchFamily="18" charset="0"/>
                              </a:rPr>
                              <m:t>𝜃</m:t>
                            </m:r>
                          </m:lim>
                        </m:limLow>
                      </m:fName>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r>
                              <a:rPr lang="en-US" altLang="zh-CN" sz="2800" i="1">
                                <a:latin typeface="Cambria Math" panose="02040503050406030204" pitchFamily="18" charset="0"/>
                              </a:rPr>
                              <m:t>𝑚</m:t>
                            </m:r>
                          </m:den>
                        </m:f>
                        <m:d>
                          <m:dPr>
                            <m:begChr m:val="["/>
                            <m:endChr m:val="]"/>
                            <m:ctrlPr>
                              <a:rPr lang="en-US" altLang="zh-CN" sz="2800" i="1" smtClean="0">
                                <a:latin typeface="Cambria Math" panose="02040503050406030204" pitchFamily="18" charset="0"/>
                              </a:rPr>
                            </m:ctrlPr>
                          </m:dPr>
                          <m:e>
                            <m:nary>
                              <m:naryPr>
                                <m:chr m:val="∑"/>
                                <m:limLoc m:val="subSup"/>
                                <m:ctrlPr>
                                  <a:rPr lang="en-US" altLang="zh-CN" sz="2800" i="1">
                                    <a:latin typeface="Cambria Math" panose="02040503050406030204" pitchFamily="18" charset="0"/>
                                  </a:rPr>
                                </m:ctrlPr>
                              </m:naryPr>
                              <m:sub>
                                <m:r>
                                  <m:rPr>
                                    <m:brk m:alnAt="25"/>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𝑚</m:t>
                                </m:r>
                              </m:sup>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h</m:t>
                                            </m:r>
                                          </m:e>
                                          <m:sub>
                                            <m:r>
                                              <a:rPr lang="zh-CN" altLang="en-US" sz="2800" i="1">
                                                <a:latin typeface="Cambria Math" panose="02040503050406030204" pitchFamily="18" charset="0"/>
                                              </a:rPr>
                                              <m:t>𝜃</m:t>
                                            </m:r>
                                          </m:sub>
                                        </m:sSub>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𝑖</m:t>
                                                    </m:r>
                                                  </m:e>
                                                </m:d>
                                              </m:sup>
                                            </m:sSup>
                                          </m:e>
                                        </m:d>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r>
                                              <a:rPr lang="en-US" altLang="zh-CN" sz="2800" i="1">
                                                <a:latin typeface="Cambria Math" panose="02040503050406030204" pitchFamily="18" charset="0"/>
                                              </a:rPr>
                                              <m:t>𝑖</m:t>
                                            </m:r>
                                            <m:r>
                                              <a:rPr lang="en-US" altLang="zh-CN" sz="2800" i="1">
                                                <a:latin typeface="Cambria Math" panose="02040503050406030204" pitchFamily="18" charset="0"/>
                                              </a:rPr>
                                              <m:t>)</m:t>
                                            </m:r>
                                          </m:sup>
                                        </m:sSup>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r>
                                  <a:rPr lang="zh-CN" altLang="en-US" sz="2800" i="1">
                                    <a:latin typeface="Cambria Math" panose="02040503050406030204" pitchFamily="18" charset="0"/>
                                  </a:rPr>
                                  <m:t>𝜆</m:t>
                                </m:r>
                                <m:nary>
                                  <m:naryPr>
                                    <m:chr m:val="∑"/>
                                    <m:limLoc m:val="subSup"/>
                                    <m:ctrlPr>
                                      <a:rPr lang="zh-CN" altLang="en-US" sz="2800" i="1">
                                        <a:latin typeface="Cambria Math" panose="02040503050406030204" pitchFamily="18" charset="0"/>
                                      </a:rPr>
                                    </m:ctrlPr>
                                  </m:naryPr>
                                  <m:sub>
                                    <m:r>
                                      <m:rPr>
                                        <m:brk m:alnAt="25"/>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𝜃</m:t>
                                        </m:r>
                                      </m:e>
                                      <m:sub>
                                        <m:r>
                                          <a:rPr lang="en-US" altLang="zh-CN" sz="2800" i="1">
                                            <a:latin typeface="Cambria Math" panose="02040503050406030204" pitchFamily="18" charset="0"/>
                                          </a:rPr>
                                          <m:t>𝑗</m:t>
                                        </m:r>
                                      </m:sub>
                                      <m:sup>
                                        <m:r>
                                          <a:rPr lang="en-US" altLang="zh-CN" sz="2800" i="1">
                                            <a:latin typeface="Cambria Math" panose="02040503050406030204" pitchFamily="18" charset="0"/>
                                          </a:rPr>
                                          <m:t>2</m:t>
                                        </m:r>
                                      </m:sup>
                                    </m:sSubSup>
                                  </m:e>
                                </m:nary>
                                <m:r>
                                  <m:rPr>
                                    <m:nor/>
                                  </m:rPr>
                                  <a:rPr lang="zh-CN" altLang="en-US" sz="2800" dirty="0">
                                    <a:latin typeface="Cambria Math" panose="02040503050406030204" pitchFamily="18" charset="0"/>
                                  </a:rPr>
                                  <m:t> </m:t>
                                </m:r>
                              </m:e>
                            </m:nary>
                          </m:e>
                        </m:d>
                      </m:e>
                    </m:func>
                    <m:r>
                      <a:rPr lang="en-US" altLang="zh-CN" sz="2800" b="0" i="1" dirty="0" smtClean="0">
                        <a:latin typeface="Cambria Math" panose="02040503050406030204" pitchFamily="18" charset="0"/>
                      </a:rPr>
                      <m:t> </m:t>
                    </m:r>
                  </m:oMath>
                </a14:m>
                <a:r>
                  <a:rPr lang="zh-CN" altLang="en-US" dirty="0"/>
                  <a:t> </a:t>
                </a:r>
              </a:p>
            </p:txBody>
          </p:sp>
        </mc:Choice>
        <mc:Fallback xmlns="">
          <p:sp>
            <p:nvSpPr>
              <p:cNvPr id="12" name="Rectangle 2"/>
              <p:cNvSpPr>
                <a:spLocks noRot="1" noChangeAspect="1" noMove="1" noResize="1" noEditPoints="1" noAdjustHandles="1" noChangeArrowheads="1" noChangeShapeType="1" noTextEdit="1"/>
              </p:cNvSpPr>
              <p:nvPr>
                <p:custDataLst>
                  <p:tags r:id="rId10"/>
                </p:custDataLst>
              </p:nvPr>
            </p:nvSpPr>
            <p:spPr>
              <a:xfrm>
                <a:off x="1714500" y="4378088"/>
                <a:ext cx="7772400" cy="738505"/>
              </a:xfrm>
              <a:prstGeom prst="rect">
                <a:avLst/>
              </a:prstGeom>
              <a:blipFill rotWithShape="1">
                <a:blip r:embed="rId11"/>
                <a:stretch>
                  <a:fillRect t="-54" b="54"/>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Rectangle 18"/>
              <p:cNvSpPr/>
              <p:nvPr>
                <p:custDataLst>
                  <p:tags r:id="rId1"/>
                </p:custDataLst>
              </p:nvPr>
            </p:nvSpPr>
            <p:spPr>
              <a:xfrm>
                <a:off x="2438219" y="1400364"/>
                <a:ext cx="7772400" cy="738505"/>
              </a:xfrm>
              <a:prstGeom prst="rect">
                <a:avLst/>
              </a:prstGeom>
            </p:spPr>
            <p:txBody>
              <a:bodyPr wrap="square">
                <a:spAutoFit/>
              </a:bodyPr>
              <a:lstStyle/>
              <a:p>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zh-CN" altLang="en-US" sz="2800" i="1">
                                <a:latin typeface="Cambria Math" panose="02040503050406030204" pitchFamily="18" charset="0"/>
                              </a:rPr>
                              <m:t>𝜃</m:t>
                            </m:r>
                          </m:lim>
                        </m:limLow>
                      </m:fName>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r>
                              <a:rPr lang="en-US" altLang="zh-CN" sz="2800" i="1">
                                <a:latin typeface="Cambria Math" panose="02040503050406030204" pitchFamily="18" charset="0"/>
                              </a:rPr>
                              <m:t>𝑚</m:t>
                            </m:r>
                          </m:den>
                        </m:f>
                        <m:d>
                          <m:dPr>
                            <m:begChr m:val="["/>
                            <m:endChr m:val="]"/>
                            <m:ctrlPr>
                              <a:rPr lang="en-US" altLang="zh-CN" sz="2800" i="1" smtClean="0">
                                <a:latin typeface="Cambria Math" panose="02040503050406030204" pitchFamily="18" charset="0"/>
                              </a:rPr>
                            </m:ctrlPr>
                          </m:dPr>
                          <m:e>
                            <m:nary>
                              <m:naryPr>
                                <m:chr m:val="∑"/>
                                <m:limLoc m:val="subSup"/>
                                <m:ctrlPr>
                                  <a:rPr lang="en-US" altLang="zh-CN" sz="2800" i="1">
                                    <a:latin typeface="Cambria Math" panose="02040503050406030204" pitchFamily="18" charset="0"/>
                                  </a:rPr>
                                </m:ctrlPr>
                              </m:naryPr>
                              <m:sub>
                                <m:r>
                                  <m:rPr>
                                    <m:brk m:alnAt="25"/>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𝑚</m:t>
                                </m:r>
                              </m:sup>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h</m:t>
                                            </m:r>
                                          </m:e>
                                          <m:sub>
                                            <m:r>
                                              <a:rPr lang="zh-CN" altLang="en-US" sz="2800" i="1">
                                                <a:latin typeface="Cambria Math" panose="02040503050406030204" pitchFamily="18" charset="0"/>
                                              </a:rPr>
                                              <m:t>𝜃</m:t>
                                            </m:r>
                                          </m:sub>
                                        </m:sSub>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𝑖</m:t>
                                                    </m:r>
                                                  </m:e>
                                                </m:d>
                                              </m:sup>
                                            </m:sSup>
                                          </m:e>
                                        </m:d>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r>
                                              <a:rPr lang="en-US" altLang="zh-CN" sz="2800" i="1">
                                                <a:latin typeface="Cambria Math" panose="02040503050406030204" pitchFamily="18" charset="0"/>
                                              </a:rPr>
                                              <m:t>𝑖</m:t>
                                            </m:r>
                                            <m:r>
                                              <a:rPr lang="en-US" altLang="zh-CN" sz="2800" i="1">
                                                <a:latin typeface="Cambria Math" panose="02040503050406030204" pitchFamily="18" charset="0"/>
                                              </a:rPr>
                                              <m:t>)</m:t>
                                            </m:r>
                                          </m:sup>
                                        </m:sSup>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r>
                                  <a:rPr lang="zh-CN" altLang="en-US" sz="2800" i="1">
                                    <a:latin typeface="Cambria Math" panose="02040503050406030204" pitchFamily="18" charset="0"/>
                                  </a:rPr>
                                  <m:t>𝜆</m:t>
                                </m:r>
                                <m:nary>
                                  <m:naryPr>
                                    <m:chr m:val="∑"/>
                                    <m:limLoc m:val="subSup"/>
                                    <m:ctrlPr>
                                      <a:rPr lang="zh-CN" altLang="en-US" sz="2800" i="1">
                                        <a:latin typeface="Cambria Math" panose="02040503050406030204" pitchFamily="18" charset="0"/>
                                      </a:rPr>
                                    </m:ctrlPr>
                                  </m:naryPr>
                                  <m:sub>
                                    <m:r>
                                      <m:rPr>
                                        <m:brk m:alnAt="25"/>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𝜃</m:t>
                                        </m:r>
                                      </m:e>
                                      <m:sub>
                                        <m:r>
                                          <a:rPr lang="en-US" altLang="zh-CN" sz="2800" i="1">
                                            <a:latin typeface="Cambria Math" panose="02040503050406030204" pitchFamily="18" charset="0"/>
                                          </a:rPr>
                                          <m:t>𝑗</m:t>
                                        </m:r>
                                      </m:sub>
                                      <m:sup>
                                        <m:r>
                                          <a:rPr lang="en-US" altLang="zh-CN" sz="2800" i="1">
                                            <a:latin typeface="Cambria Math" panose="02040503050406030204" pitchFamily="18" charset="0"/>
                                          </a:rPr>
                                          <m:t>2</m:t>
                                        </m:r>
                                      </m:sup>
                                    </m:sSubSup>
                                  </m:e>
                                </m:nary>
                                <m:r>
                                  <m:rPr>
                                    <m:nor/>
                                  </m:rPr>
                                  <a:rPr lang="zh-CN" altLang="en-US" sz="2800" dirty="0">
                                    <a:latin typeface="Cambria Math" panose="02040503050406030204" pitchFamily="18" charset="0"/>
                                  </a:rPr>
                                  <m:t> </m:t>
                                </m:r>
                              </m:e>
                            </m:nary>
                          </m:e>
                        </m:d>
                      </m:e>
                    </m:func>
                    <m:r>
                      <a:rPr lang="en-US" altLang="zh-CN" sz="2800" b="0" i="1" dirty="0" smtClean="0">
                        <a:latin typeface="Cambria Math" panose="02040503050406030204" pitchFamily="18" charset="0"/>
                      </a:rPr>
                      <m:t> </m:t>
                    </m:r>
                  </m:oMath>
                </a14:m>
                <a:r>
                  <a:rPr lang="zh-CN" altLang="en-US" sz="2800" dirty="0"/>
                  <a:t> </a:t>
                </a:r>
              </a:p>
            </p:txBody>
          </p:sp>
        </mc:Choice>
        <mc:Fallback xmlns="">
          <p:sp>
            <p:nvSpPr>
              <p:cNvPr id="19" name="Rectangle 18"/>
              <p:cNvSpPr>
                <a:spLocks noRot="1" noChangeAspect="1" noMove="1" noResize="1" noEditPoints="1" noAdjustHandles="1" noChangeArrowheads="1" noChangeShapeType="1" noTextEdit="1"/>
              </p:cNvSpPr>
              <p:nvPr>
                <p:custDataLst>
                  <p:tags r:id="rId14"/>
                </p:custDataLst>
              </p:nvPr>
            </p:nvSpPr>
            <p:spPr>
              <a:xfrm>
                <a:off x="2438219" y="1400364"/>
                <a:ext cx="7772400" cy="738505"/>
              </a:xfrm>
              <a:prstGeom prst="rect">
                <a:avLst/>
              </a:prstGeom>
              <a:blipFill rotWithShape="1">
                <a:blip r:embed="rId15"/>
                <a:stretch>
                  <a:fillRect l="-6" t="-26" r="6" b="26"/>
                </a:stretch>
              </a:blipFill>
            </p:spPr>
            <p:txBody>
              <a:bodyPr/>
              <a:lstStyle/>
              <a:p>
                <a:r>
                  <a:rPr lang="en-US" altLang="en-US">
                    <a:noFill/>
                  </a:rPr>
                  <a:t> </a:t>
                </a:r>
              </a:p>
            </p:txBody>
          </p:sp>
        </mc:Fallback>
      </mc:AlternateContent>
      <p:sp>
        <p:nvSpPr>
          <p:cNvPr id="2" name="Title 1"/>
          <p:cNvSpPr>
            <a:spLocks noGrp="1"/>
          </p:cNvSpPr>
          <p:nvPr>
            <p:ph type="title"/>
          </p:nvPr>
        </p:nvSpPr>
        <p:spPr/>
        <p:txBody>
          <a:bodyPr/>
          <a:lstStyle/>
          <a:p>
            <a:r>
              <a:rPr lang="en-US" altLang="zh-CN" dirty="0">
                <a:sym typeface="+mn-ea"/>
              </a:rPr>
              <a:t>Regularization</a:t>
            </a:r>
            <a:endParaRPr lang="en-US"/>
          </a:p>
        </p:txBody>
      </p:sp>
      <p:graphicFrame>
        <p:nvGraphicFramePr>
          <p:cNvPr id="14" name="Chart 13"/>
          <p:cNvGraphicFramePr/>
          <p:nvPr>
            <p:custDataLst>
              <p:tags r:id="rId2"/>
            </p:custDataLst>
          </p:nvPr>
        </p:nvGraphicFramePr>
        <p:xfrm>
          <a:off x="5902382" y="2880209"/>
          <a:ext cx="2731067" cy="2397862"/>
        </p:xfrm>
        <a:graphic>
          <a:graphicData uri="http://schemas.openxmlformats.org/drawingml/2006/chart">
            <c:chart xmlns:c="http://schemas.openxmlformats.org/drawingml/2006/chart" xmlns:r="http://schemas.openxmlformats.org/officeDocument/2006/relationships" r:id="rId16"/>
          </a:graphicData>
        </a:graphic>
      </p:graphicFrame>
      <p:sp>
        <p:nvSpPr>
          <p:cNvPr id="15" name="TextBox 14"/>
          <p:cNvSpPr txBox="1"/>
          <p:nvPr>
            <p:custDataLst>
              <p:tags r:id="rId3"/>
            </p:custDataLst>
          </p:nvPr>
        </p:nvSpPr>
        <p:spPr>
          <a:xfrm rot="16200000">
            <a:off x="5155797" y="3851941"/>
            <a:ext cx="1347743" cy="338554"/>
          </a:xfrm>
          <a:prstGeom prst="rect">
            <a:avLst/>
          </a:prstGeom>
          <a:noFill/>
          <a:ln w="19050">
            <a:noFill/>
          </a:ln>
        </p:spPr>
        <p:txBody>
          <a:bodyPr wrap="square" rtlCol="0">
            <a:spAutoFit/>
          </a:bodyPr>
          <a:lstStyle/>
          <a:p>
            <a:pPr algn="ctr"/>
            <a:r>
              <a:rPr lang="en-US" sz="1600" dirty="0"/>
              <a:t>Price</a:t>
            </a:r>
          </a:p>
        </p:txBody>
      </p:sp>
      <p:sp>
        <p:nvSpPr>
          <p:cNvPr id="16" name="TextBox 20"/>
          <p:cNvSpPr txBox="1"/>
          <p:nvPr>
            <p:custDataLst>
              <p:tags r:id="rId4"/>
            </p:custDataLst>
          </p:nvPr>
        </p:nvSpPr>
        <p:spPr>
          <a:xfrm>
            <a:off x="6346190" y="5166208"/>
            <a:ext cx="2185788" cy="338554"/>
          </a:xfrm>
          <a:prstGeom prst="rect">
            <a:avLst/>
          </a:prstGeom>
          <a:noFill/>
          <a:ln w="19050">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cxnSp>
        <p:nvCxnSpPr>
          <p:cNvPr id="17" name="Straight Arrow Connector 16"/>
          <p:cNvCxnSpPr/>
          <p:nvPr>
            <p:custDataLst>
              <p:tags r:id="rId5"/>
            </p:custDataLst>
          </p:nvPr>
        </p:nvCxnSpPr>
        <p:spPr>
          <a:xfrm flipV="1">
            <a:off x="6040838" y="2880208"/>
            <a:ext cx="0" cy="243280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custDataLst>
              <p:tags r:id="rId6"/>
            </p:custDataLst>
          </p:nvPr>
        </p:nvCxnSpPr>
        <p:spPr>
          <a:xfrm>
            <a:off x="5887606" y="5134309"/>
            <a:ext cx="2744584"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custDataLst>
              <p:tags r:id="rId7"/>
            </p:custDataLst>
          </p:nvPr>
        </p:nvSpPr>
        <p:spPr>
          <a:xfrm>
            <a:off x="2155190" y="3431370"/>
            <a:ext cx="2971800" cy="1938992"/>
          </a:xfrm>
          <a:prstGeom prst="rect">
            <a:avLst/>
          </a:prstGeom>
          <a:noFill/>
        </p:spPr>
        <p:txBody>
          <a:bodyPr wrap="square" rtlCol="0">
            <a:spAutoFit/>
          </a:bodyPr>
          <a:lstStyle/>
          <a:p>
            <a:r>
              <a:rPr lang="en-US" altLang="zh-CN" sz="2000" dirty="0">
                <a:latin typeface="+mj-lt"/>
              </a:rPr>
              <a:t>The two parts in the cost function make a balance between </a:t>
            </a:r>
            <a:r>
              <a:rPr lang="en-US" altLang="zh-CN" sz="2000" dirty="0">
                <a:solidFill>
                  <a:schemeClr val="tx2"/>
                </a:solidFill>
                <a:latin typeface="+mj-lt"/>
              </a:rPr>
              <a:t>bias</a:t>
            </a:r>
            <a:r>
              <a:rPr lang="en-US" altLang="zh-CN" sz="2000" dirty="0">
                <a:latin typeface="+mj-lt"/>
              </a:rPr>
              <a:t> and </a:t>
            </a:r>
            <a:r>
              <a:rPr lang="en-US" altLang="zh-CN" sz="2000" dirty="0">
                <a:solidFill>
                  <a:srgbClr val="FF0000"/>
                </a:solidFill>
                <a:latin typeface="+mj-lt"/>
              </a:rPr>
              <a:t>variance</a:t>
            </a:r>
            <a:r>
              <a:rPr lang="en-US" altLang="zh-CN" sz="2000" dirty="0">
                <a:latin typeface="+mj-lt"/>
              </a:rPr>
              <a:t>, so that the model doesn’t go </a:t>
            </a:r>
            <a:r>
              <a:rPr lang="en-US" altLang="zh-CN" sz="2000" dirty="0" err="1">
                <a:solidFill>
                  <a:schemeClr val="tx2"/>
                </a:solidFill>
                <a:latin typeface="+mj-lt"/>
              </a:rPr>
              <a:t>underfitting</a:t>
            </a:r>
            <a:r>
              <a:rPr lang="en-US" altLang="zh-CN" sz="2000" dirty="0">
                <a:latin typeface="+mj-lt"/>
              </a:rPr>
              <a:t> or </a:t>
            </a:r>
            <a:r>
              <a:rPr lang="en-US" altLang="zh-CN" sz="2000" dirty="0">
                <a:solidFill>
                  <a:srgbClr val="FF0000"/>
                </a:solidFill>
                <a:latin typeface="+mj-lt"/>
              </a:rPr>
              <a:t>overfitting</a:t>
            </a:r>
            <a:r>
              <a:rPr lang="en-US" altLang="zh-CN" sz="2000" dirty="0">
                <a:latin typeface="+mj-lt"/>
              </a:rPr>
              <a:t> too much</a:t>
            </a:r>
            <a:endParaRPr lang="zh-CN" altLang="en-US" sz="2000" dirty="0">
              <a:latin typeface="+mj-lt"/>
            </a:endParaRPr>
          </a:p>
        </p:txBody>
      </p:sp>
      <p:sp>
        <p:nvSpPr>
          <p:cNvPr id="22" name="Freeform 21"/>
          <p:cNvSpPr/>
          <p:nvPr>
            <p:custDataLst>
              <p:tags r:id="rId8"/>
            </p:custDataLst>
          </p:nvPr>
        </p:nvSpPr>
        <p:spPr>
          <a:xfrm>
            <a:off x="6167854" y="2761415"/>
            <a:ext cx="2707586" cy="2229134"/>
          </a:xfrm>
          <a:custGeom>
            <a:avLst/>
            <a:gdLst>
              <a:gd name="connsiteX0" fmla="*/ 0 w 2050541"/>
              <a:gd name="connsiteY0" fmla="*/ 1267772 h 1716213"/>
              <a:gd name="connsiteX1" fmla="*/ 114300 w 2050541"/>
              <a:gd name="connsiteY1" fmla="*/ 1702112 h 1716213"/>
              <a:gd name="connsiteX2" fmla="*/ 213360 w 2050541"/>
              <a:gd name="connsiteY2" fmla="*/ 1572572 h 1716213"/>
              <a:gd name="connsiteX3" fmla="*/ 358140 w 2050541"/>
              <a:gd name="connsiteY3" fmla="*/ 1199192 h 1716213"/>
              <a:gd name="connsiteX4" fmla="*/ 403860 w 2050541"/>
              <a:gd name="connsiteY4" fmla="*/ 231452 h 1716213"/>
              <a:gd name="connsiteX5" fmla="*/ 563880 w 2050541"/>
              <a:gd name="connsiteY5" fmla="*/ 848672 h 1716213"/>
              <a:gd name="connsiteX6" fmla="*/ 815340 w 2050541"/>
              <a:gd name="connsiteY6" fmla="*/ 1092512 h 1716213"/>
              <a:gd name="connsiteX7" fmla="*/ 967740 w 2050541"/>
              <a:gd name="connsiteY7" fmla="*/ 521012 h 1716213"/>
              <a:gd name="connsiteX8" fmla="*/ 1310640 w 2050541"/>
              <a:gd name="connsiteY8" fmla="*/ 1008692 h 1716213"/>
              <a:gd name="connsiteX9" fmla="*/ 1607820 w 2050541"/>
              <a:gd name="connsiteY9" fmla="*/ 48572 h 1716213"/>
              <a:gd name="connsiteX10" fmla="*/ 2011680 w 2050541"/>
              <a:gd name="connsiteY10" fmla="*/ 132392 h 1716213"/>
              <a:gd name="connsiteX11" fmla="*/ 2011680 w 2050541"/>
              <a:gd name="connsiteY11" fmla="*/ 140012 h 171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541" h="1716213">
                <a:moveTo>
                  <a:pt x="0" y="1267772"/>
                </a:moveTo>
                <a:cubicBezTo>
                  <a:pt x="39370" y="1459542"/>
                  <a:pt x="78740" y="1651312"/>
                  <a:pt x="114300" y="1702112"/>
                </a:cubicBezTo>
                <a:cubicBezTo>
                  <a:pt x="149860" y="1752912"/>
                  <a:pt x="172720" y="1656392"/>
                  <a:pt x="213360" y="1572572"/>
                </a:cubicBezTo>
                <a:cubicBezTo>
                  <a:pt x="254000" y="1488752"/>
                  <a:pt x="326390" y="1422712"/>
                  <a:pt x="358140" y="1199192"/>
                </a:cubicBezTo>
                <a:cubicBezTo>
                  <a:pt x="389890" y="975672"/>
                  <a:pt x="369570" y="289872"/>
                  <a:pt x="403860" y="231452"/>
                </a:cubicBezTo>
                <a:cubicBezTo>
                  <a:pt x="438150" y="173032"/>
                  <a:pt x="495300" y="705162"/>
                  <a:pt x="563880" y="848672"/>
                </a:cubicBezTo>
                <a:cubicBezTo>
                  <a:pt x="632460" y="992182"/>
                  <a:pt x="748030" y="1147122"/>
                  <a:pt x="815340" y="1092512"/>
                </a:cubicBezTo>
                <a:cubicBezTo>
                  <a:pt x="882650" y="1037902"/>
                  <a:pt x="885190" y="534982"/>
                  <a:pt x="967740" y="521012"/>
                </a:cubicBezTo>
                <a:cubicBezTo>
                  <a:pt x="1050290" y="507042"/>
                  <a:pt x="1203960" y="1087432"/>
                  <a:pt x="1310640" y="1008692"/>
                </a:cubicBezTo>
                <a:cubicBezTo>
                  <a:pt x="1417320" y="929952"/>
                  <a:pt x="1490980" y="194622"/>
                  <a:pt x="1607820" y="48572"/>
                </a:cubicBezTo>
                <a:cubicBezTo>
                  <a:pt x="1724660" y="-97478"/>
                  <a:pt x="2011680" y="132392"/>
                  <a:pt x="2011680" y="132392"/>
                </a:cubicBezTo>
                <a:cubicBezTo>
                  <a:pt x="2078990" y="147632"/>
                  <a:pt x="2045335" y="143822"/>
                  <a:pt x="2011680" y="1400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p:nvPr>
            <p:custDataLst>
              <p:tags r:id="rId9"/>
            </p:custDataLst>
          </p:nvPr>
        </p:nvSpPr>
        <p:spPr>
          <a:xfrm>
            <a:off x="6246799" y="3272797"/>
            <a:ext cx="2703609" cy="1781334"/>
          </a:xfrm>
          <a:custGeom>
            <a:avLst/>
            <a:gdLst>
              <a:gd name="connsiteX0" fmla="*/ 0 w 2703609"/>
              <a:gd name="connsiteY0" fmla="*/ 1781334 h 1781334"/>
              <a:gd name="connsiteX1" fmla="*/ 159026 w 2703609"/>
              <a:gd name="connsiteY1" fmla="*/ 1439428 h 1781334"/>
              <a:gd name="connsiteX2" fmla="*/ 294198 w 2703609"/>
              <a:gd name="connsiteY2" fmla="*/ 962349 h 1781334"/>
              <a:gd name="connsiteX3" fmla="*/ 532737 w 2703609"/>
              <a:gd name="connsiteY3" fmla="*/ 715859 h 1781334"/>
              <a:gd name="connsiteX4" fmla="*/ 628153 w 2703609"/>
              <a:gd name="connsiteY4" fmla="*/ 381904 h 1781334"/>
              <a:gd name="connsiteX5" fmla="*/ 803081 w 2703609"/>
              <a:gd name="connsiteY5" fmla="*/ 214927 h 1781334"/>
              <a:gd name="connsiteX6" fmla="*/ 1144988 w 2703609"/>
              <a:gd name="connsiteY6" fmla="*/ 199024 h 1781334"/>
              <a:gd name="connsiteX7" fmla="*/ 1311965 w 2703609"/>
              <a:gd name="connsiteY7" fmla="*/ 183121 h 1781334"/>
              <a:gd name="connsiteX8" fmla="*/ 1502796 w 2703609"/>
              <a:gd name="connsiteY8" fmla="*/ 127462 h 1781334"/>
              <a:gd name="connsiteX9" fmla="*/ 1661822 w 2703609"/>
              <a:gd name="connsiteY9" fmla="*/ 241 h 1781334"/>
              <a:gd name="connsiteX10" fmla="*/ 1932167 w 2703609"/>
              <a:gd name="connsiteY10" fmla="*/ 95657 h 1781334"/>
              <a:gd name="connsiteX11" fmla="*/ 2067339 w 2703609"/>
              <a:gd name="connsiteY11" fmla="*/ 103608 h 1781334"/>
              <a:gd name="connsiteX12" fmla="*/ 2282024 w 2703609"/>
              <a:gd name="connsiteY12" fmla="*/ 87706 h 1781334"/>
              <a:gd name="connsiteX13" fmla="*/ 2639833 w 2703609"/>
              <a:gd name="connsiteY13" fmla="*/ 71803 h 1781334"/>
              <a:gd name="connsiteX14" fmla="*/ 2703443 w 2703609"/>
              <a:gd name="connsiteY14" fmla="*/ 71803 h 1781334"/>
              <a:gd name="connsiteX15" fmla="*/ 2703443 w 2703609"/>
              <a:gd name="connsiteY15" fmla="*/ 71803 h 178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609" h="1781334">
                <a:moveTo>
                  <a:pt x="0" y="1781334"/>
                </a:moveTo>
                <a:cubicBezTo>
                  <a:pt x="54996" y="1678629"/>
                  <a:pt x="109993" y="1575925"/>
                  <a:pt x="159026" y="1439428"/>
                </a:cubicBezTo>
                <a:cubicBezTo>
                  <a:pt x="208059" y="1302931"/>
                  <a:pt x="231913" y="1082944"/>
                  <a:pt x="294198" y="962349"/>
                </a:cubicBezTo>
                <a:cubicBezTo>
                  <a:pt x="356483" y="841754"/>
                  <a:pt x="477078" y="812600"/>
                  <a:pt x="532737" y="715859"/>
                </a:cubicBezTo>
                <a:cubicBezTo>
                  <a:pt x="588396" y="619118"/>
                  <a:pt x="583096" y="465393"/>
                  <a:pt x="628153" y="381904"/>
                </a:cubicBezTo>
                <a:cubicBezTo>
                  <a:pt x="673210" y="298415"/>
                  <a:pt x="716942" y="245407"/>
                  <a:pt x="803081" y="214927"/>
                </a:cubicBezTo>
                <a:cubicBezTo>
                  <a:pt x="889220" y="184447"/>
                  <a:pt x="1060174" y="204325"/>
                  <a:pt x="1144988" y="199024"/>
                </a:cubicBezTo>
                <a:cubicBezTo>
                  <a:pt x="1229802" y="193723"/>
                  <a:pt x="1252330" y="195048"/>
                  <a:pt x="1311965" y="183121"/>
                </a:cubicBezTo>
                <a:cubicBezTo>
                  <a:pt x="1371600" y="171194"/>
                  <a:pt x="1444487" y="157942"/>
                  <a:pt x="1502796" y="127462"/>
                </a:cubicBezTo>
                <a:cubicBezTo>
                  <a:pt x="1561105" y="96982"/>
                  <a:pt x="1590260" y="5542"/>
                  <a:pt x="1661822" y="241"/>
                </a:cubicBezTo>
                <a:cubicBezTo>
                  <a:pt x="1733384" y="-5060"/>
                  <a:pt x="1864581" y="78429"/>
                  <a:pt x="1932167" y="95657"/>
                </a:cubicBezTo>
                <a:cubicBezTo>
                  <a:pt x="1999753" y="112885"/>
                  <a:pt x="2009030" y="104933"/>
                  <a:pt x="2067339" y="103608"/>
                </a:cubicBezTo>
                <a:cubicBezTo>
                  <a:pt x="2125648" y="102283"/>
                  <a:pt x="2186608" y="93007"/>
                  <a:pt x="2282024" y="87706"/>
                </a:cubicBezTo>
                <a:cubicBezTo>
                  <a:pt x="2377440" y="82405"/>
                  <a:pt x="2569597" y="74453"/>
                  <a:pt x="2639833" y="71803"/>
                </a:cubicBezTo>
                <a:cubicBezTo>
                  <a:pt x="2710069" y="69153"/>
                  <a:pt x="2703443" y="71803"/>
                  <a:pt x="2703443" y="71803"/>
                </a:cubicBezTo>
                <a:lnTo>
                  <a:pt x="2703443" y="7180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p:cNvSpPr/>
          <p:nvPr>
            <p:custDataLst>
              <p:tags r:id="rId10"/>
            </p:custDataLst>
          </p:nvPr>
        </p:nvSpPr>
        <p:spPr>
          <a:xfrm>
            <a:off x="4387850" y="1406525"/>
            <a:ext cx="263525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p:cNvSpPr/>
          <p:nvPr>
            <p:custDataLst>
              <p:tags r:id="rId11"/>
            </p:custDataLst>
          </p:nvPr>
        </p:nvSpPr>
        <p:spPr>
          <a:xfrm>
            <a:off x="7336789" y="1376973"/>
            <a:ext cx="1473737"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custDataLst>
                  <p:tags r:id="rId12"/>
                </p:custDataLst>
              </p:nvPr>
            </p:nvSpPr>
            <p:spPr>
              <a:xfrm>
                <a:off x="2735500" y="2761644"/>
                <a:ext cx="1134110" cy="4438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𝜃</m:t>
                              </m:r>
                            </m:lim>
                          </m:limLow>
                        </m:fName>
                        <m:e>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e>
                      </m:func>
                    </m:oMath>
                  </m:oMathPara>
                </a14:m>
                <a:endParaRPr lang="en-US" altLang="zh-CN" sz="2400" b="0" i="1" dirty="0">
                  <a:latin typeface="Cambria Math" panose="02040503050406030204" pitchFamily="18" charset="0"/>
                  <a:cs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custDataLst>
                  <p:tags r:id="rId17"/>
                </p:custDataLst>
              </p:nvPr>
            </p:nvSpPr>
            <p:spPr>
              <a:xfrm>
                <a:off x="2735500" y="2761644"/>
                <a:ext cx="1134110" cy="443865"/>
              </a:xfrm>
              <a:prstGeom prst="rect">
                <a:avLst/>
              </a:prstGeom>
              <a:blipFill rotWithShape="1">
                <a:blip r:embed="rId18"/>
                <a:stretch>
                  <a:fillRect l="-49" t="-7" r="-5830" b="7"/>
                </a:stretch>
              </a:blipFill>
            </p:spPr>
            <p:txBody>
              <a:bodyPr/>
              <a:lstStyle/>
              <a:p>
                <a:r>
                  <a:rPr lang="en-US"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Regularization</a:t>
            </a:r>
            <a:endParaRPr lang="en-US"/>
          </a:p>
        </p:txBody>
      </p:sp>
      <mc:AlternateContent xmlns:mc="http://schemas.openxmlformats.org/markup-compatibility/2006" xmlns:a14="http://schemas.microsoft.com/office/drawing/2010/main">
        <mc:Choice Requires="a14">
          <p:sp>
            <p:nvSpPr>
              <p:cNvPr id="19" name="TextBox 18"/>
              <p:cNvSpPr txBox="1"/>
              <p:nvPr>
                <p:custDataLst>
                  <p:tags r:id="rId1"/>
                </p:custDataLst>
              </p:nvPr>
            </p:nvSpPr>
            <p:spPr>
              <a:xfrm>
                <a:off x="1676400" y="1348616"/>
                <a:ext cx="8458200" cy="461665"/>
              </a:xfrm>
              <a:prstGeom prst="rect">
                <a:avLst/>
              </a:prstGeom>
              <a:noFill/>
            </p:spPr>
            <p:txBody>
              <a:bodyPr wrap="square" rtlCol="0">
                <a:spAutoFit/>
              </a:bodyPr>
              <a:lstStyle/>
              <a:p>
                <a:r>
                  <a:rPr lang="en-US" sz="2400" dirty="0">
                    <a:latin typeface="+mj-lt"/>
                  </a:rPr>
                  <a:t>In regularized linear regression, we choose </a:t>
                </a:r>
                <a14:m>
                  <m:oMath xmlns:m="http://schemas.openxmlformats.org/officeDocument/2006/math">
                    <m:r>
                      <a:rPr lang="zh-CN" altLang="en-US" sz="2400" i="1">
                        <a:latin typeface="Cambria Math" panose="02040503050406030204" pitchFamily="18" charset="0"/>
                      </a:rPr>
                      <m:t>𝜃</m:t>
                    </m:r>
                  </m:oMath>
                </a14:m>
                <a:r>
                  <a:rPr lang="en-US" sz="2400" dirty="0">
                    <a:latin typeface="+mj-lt"/>
                  </a:rPr>
                  <a:t> to minimize</a:t>
                </a:r>
              </a:p>
            </p:txBody>
          </p:sp>
        </mc:Choice>
        <mc:Fallback xmlns="">
          <p:sp>
            <p:nvSpPr>
              <p:cNvPr id="19" name="TextBox 18"/>
              <p:cNvSpPr txBox="1">
                <a:spLocks noRot="1" noChangeAspect="1" noMove="1" noResize="1" noEditPoints="1" noAdjustHandles="1" noChangeArrowheads="1" noChangeShapeType="1" noTextEdit="1"/>
              </p:cNvSpPr>
              <p:nvPr>
                <p:custDataLst>
                  <p:tags r:id="rId6"/>
                </p:custDataLst>
              </p:nvPr>
            </p:nvSpPr>
            <p:spPr>
              <a:xfrm>
                <a:off x="1676400" y="1348616"/>
                <a:ext cx="8458200" cy="461665"/>
              </a:xfrm>
              <a:prstGeom prst="rect">
                <a:avLst/>
              </a:prstGeom>
              <a:blipFill rotWithShape="1">
                <a:blip r:embed="rId7"/>
                <a:stretch>
                  <a:fillRect t="-111" b="1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custDataLst>
                  <p:tags r:id="rId2"/>
                </p:custDataLst>
              </p:nvPr>
            </p:nvSpPr>
            <p:spPr>
              <a:xfrm>
                <a:off x="1674627" y="2651219"/>
                <a:ext cx="8458200" cy="862608"/>
              </a:xfrm>
              <a:prstGeom prst="rect">
                <a:avLst/>
              </a:prstGeom>
              <a:noFill/>
            </p:spPr>
            <p:txBody>
              <a:bodyPr wrap="square" rtlCol="0">
                <a:spAutoFit/>
              </a:bodyPr>
              <a:lstStyle/>
              <a:p>
                <a:r>
                  <a:rPr lang="en-US" sz="2400" dirty="0">
                    <a:latin typeface="+mj-lt"/>
                  </a:rPr>
                  <a:t>What if </a:t>
                </a:r>
                <a14:m>
                  <m:oMath xmlns:m="http://schemas.openxmlformats.org/officeDocument/2006/math">
                    <m:r>
                      <a:rPr lang="en-US" altLang="zh-CN" sz="2400" i="1">
                        <a:latin typeface="Cambria Math" panose="02040503050406030204" pitchFamily="18" charset="0"/>
                        <a:ea typeface="Cambria Math" panose="02040503050406030204" pitchFamily="18" charset="0"/>
                      </a:rPr>
                      <m:t>𝜆</m:t>
                    </m:r>
                  </m:oMath>
                </a14:m>
                <a:r>
                  <a:rPr lang="en-US" sz="2400" dirty="0">
                    <a:latin typeface="+mj-lt"/>
                  </a:rPr>
                  <a:t> is set to an extremely large value (perhaps for too large for our problem, say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10</m:t>
                        </m:r>
                      </m:sup>
                    </m:sSup>
                  </m:oMath>
                </a14:m>
                <a:r>
                  <a:rPr lang="en-US" sz="2400" dirty="0">
                    <a:latin typeface="+mj-lt"/>
                  </a:rPr>
                  <a:t>)?</a:t>
                </a:r>
              </a:p>
            </p:txBody>
          </p:sp>
        </mc:Choice>
        <mc:Fallback xmlns="">
          <p:sp>
            <p:nvSpPr>
              <p:cNvPr id="23" name="TextBox 22"/>
              <p:cNvSpPr txBox="1">
                <a:spLocks noRot="1" noChangeAspect="1" noMove="1" noResize="1" noEditPoints="1" noAdjustHandles="1" noChangeArrowheads="1" noChangeShapeType="1" noTextEdit="1"/>
              </p:cNvSpPr>
              <p:nvPr>
                <p:custDataLst>
                  <p:tags r:id="rId8"/>
                </p:custDataLst>
              </p:nvPr>
            </p:nvSpPr>
            <p:spPr>
              <a:xfrm>
                <a:off x="1674627" y="2651219"/>
                <a:ext cx="8458200" cy="862608"/>
              </a:xfrm>
              <a:prstGeom prst="rect">
                <a:avLst/>
              </a:prstGeom>
              <a:blipFill rotWithShape="1">
                <a:blip r:embed="rId9"/>
                <a:stretch>
                  <a:fillRect l="-2" t="-11" r="2" b="4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custDataLst>
                  <p:tags r:id="rId3"/>
                </p:custDataLst>
              </p:nvPr>
            </p:nvSpPr>
            <p:spPr>
              <a:xfrm>
                <a:off x="1674627" y="3608120"/>
                <a:ext cx="8458200" cy="1938992"/>
              </a:xfrm>
              <a:prstGeom prst="rect">
                <a:avLst/>
              </a:prstGeom>
              <a:noFill/>
            </p:spPr>
            <p:txBody>
              <a:bodyPr wrap="square" rtlCol="0">
                <a:spAutoFit/>
              </a:bodyPr>
              <a:lstStyle/>
              <a:p>
                <a:pPr marL="342900" indent="-342900">
                  <a:buFontTx/>
                  <a:buChar char="-"/>
                </a:pPr>
                <a:r>
                  <a:rPr lang="en-US" sz="2400" dirty="0">
                    <a:latin typeface="+mj-lt"/>
                  </a:rPr>
                  <a:t>Algorithm works fine; setting </a:t>
                </a:r>
                <a14:m>
                  <m:oMath xmlns:m="http://schemas.openxmlformats.org/officeDocument/2006/math">
                    <m:r>
                      <a:rPr lang="en-US" altLang="zh-CN" sz="2400" i="1">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 </m:t>
                    </m:r>
                  </m:oMath>
                </a14:m>
                <a:r>
                  <a:rPr lang="en-US" sz="2400" dirty="0">
                    <a:latin typeface="+mj-lt"/>
                  </a:rPr>
                  <a:t>to be very large can’t hurt it</a:t>
                </a:r>
              </a:p>
              <a:p>
                <a:pPr marL="342900" indent="-342900">
                  <a:buFontTx/>
                  <a:buChar char="-"/>
                </a:pPr>
                <a:r>
                  <a:rPr lang="en-US" sz="2400" dirty="0">
                    <a:latin typeface="+mj-lt"/>
                  </a:rPr>
                  <a:t>Algorithm fails to eliminate overfitting.</a:t>
                </a:r>
              </a:p>
              <a:p>
                <a:pPr marL="342900" indent="-342900">
                  <a:buFontTx/>
                  <a:buChar char="-"/>
                </a:pPr>
                <a:r>
                  <a:rPr lang="en-US" sz="2400" dirty="0">
                    <a:latin typeface="+mj-lt"/>
                  </a:rPr>
                  <a:t>Algorithm results in </a:t>
                </a:r>
                <a:r>
                  <a:rPr lang="en-US" sz="2400" dirty="0" err="1">
                    <a:latin typeface="+mj-lt"/>
                  </a:rPr>
                  <a:t>underfitting</a:t>
                </a:r>
                <a:r>
                  <a:rPr lang="en-US" sz="2400" dirty="0">
                    <a:latin typeface="+mj-lt"/>
                  </a:rPr>
                  <a:t>. (Fails to fit even training data well).</a:t>
                </a:r>
              </a:p>
              <a:p>
                <a:pPr marL="342900" indent="-342900">
                  <a:buFontTx/>
                  <a:buChar char="-"/>
                </a:pPr>
                <a:r>
                  <a:rPr lang="en-US" sz="2400" dirty="0">
                    <a:latin typeface="+mj-lt"/>
                  </a:rPr>
                  <a:t>Gradient descent will fail to converge.</a:t>
                </a:r>
              </a:p>
            </p:txBody>
          </p:sp>
        </mc:Choice>
        <mc:Fallback xmlns="">
          <p:sp>
            <p:nvSpPr>
              <p:cNvPr id="26" name="TextBox 25"/>
              <p:cNvSpPr txBox="1">
                <a:spLocks noRot="1" noChangeAspect="1" noMove="1" noResize="1" noEditPoints="1" noAdjustHandles="1" noChangeArrowheads="1" noChangeShapeType="1" noTextEdit="1"/>
              </p:cNvSpPr>
              <p:nvPr>
                <p:custDataLst>
                  <p:tags r:id="rId10"/>
                </p:custDataLst>
              </p:nvPr>
            </p:nvSpPr>
            <p:spPr>
              <a:xfrm>
                <a:off x="1674627" y="3608120"/>
                <a:ext cx="8458200" cy="1938992"/>
              </a:xfrm>
              <a:prstGeom prst="rect">
                <a:avLst/>
              </a:prstGeom>
              <a:blipFill rotWithShape="1">
                <a:blip r:embed="rId11"/>
                <a:stretch>
                  <a:fillRect l="-2" t="-3" r="2" b="2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4"/>
                </p:custDataLst>
              </p:nvPr>
            </p:nvSpPr>
            <p:spPr>
              <a:xfrm>
                <a:off x="2476500" y="1854233"/>
                <a:ext cx="7772400" cy="679610"/>
              </a:xfrm>
              <a:prstGeom prst="rect">
                <a:avLst/>
              </a:prstGeom>
            </p:spPr>
            <p:txBody>
              <a:bodyPr wrap="square">
                <a:spAutoFit/>
              </a:bodyPr>
              <a:lstStyle/>
              <a:p>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𝜃</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r>
                              <a:rPr lang="en-US" altLang="zh-CN" sz="2400" i="1">
                                <a:latin typeface="Cambria Math" panose="02040503050406030204" pitchFamily="18" charset="0"/>
                              </a:rPr>
                              <m:t>𝑚</m:t>
                            </m:r>
                          </m:den>
                        </m:f>
                        <m:d>
                          <m:dPr>
                            <m:begChr m:val="["/>
                            <m:endChr m:val="]"/>
                            <m:ctrlPr>
                              <a:rPr lang="en-US" altLang="zh-CN" sz="2400"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zh-CN" altLang="en-US" sz="2400" i="1">
                                    <a:latin typeface="Cambria Math" panose="02040503050406030204" pitchFamily="18" charset="0"/>
                                  </a:rPr>
                                  <m:t>𝜆</m:t>
                                </m:r>
                                <m:nary>
                                  <m:naryPr>
                                    <m:chr m:val="∑"/>
                                    <m:limLoc m:val="subSup"/>
                                    <m:ctrlPr>
                                      <a:rPr lang="zh-CN" altLang="en-US" sz="2400" i="1">
                                        <a:latin typeface="Cambria Math" panose="02040503050406030204" pitchFamily="18" charset="0"/>
                                      </a:rPr>
                                    </m:ctrlPr>
                                  </m:naryPr>
                                  <m:sub>
                                    <m:r>
                                      <m:rPr>
                                        <m:brk m:alnAt="25"/>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e>
                                </m:nary>
                                <m:r>
                                  <m:rPr>
                                    <m:nor/>
                                  </m:rPr>
                                  <a:rPr lang="zh-CN" altLang="en-US" sz="2400" dirty="0">
                                    <a:latin typeface="Cambria Math" panose="02040503050406030204" pitchFamily="18" charset="0"/>
                                  </a:rPr>
                                  <m:t> </m:t>
                                </m:r>
                              </m:e>
                            </m:nary>
                          </m:e>
                        </m:d>
                      </m:e>
                    </m:func>
                    <m:r>
                      <a:rPr lang="en-US" altLang="zh-CN" sz="2400" b="0" i="1" dirty="0" smtClean="0">
                        <a:latin typeface="Cambria Math" panose="02040503050406030204" pitchFamily="18" charset="0"/>
                      </a:rPr>
                      <m:t> </m:t>
                    </m:r>
                  </m:oMath>
                </a14:m>
                <a:r>
                  <a:rPr lang="zh-CN" altLang="en-US" sz="2400" dirty="0"/>
                  <a:t> </a:t>
                </a:r>
              </a:p>
            </p:txBody>
          </p:sp>
        </mc:Choice>
        <mc:Fallback xmlns="">
          <p:sp>
            <p:nvSpPr>
              <p:cNvPr id="14" name="Rectangle 13"/>
              <p:cNvSpPr>
                <a:spLocks noRot="1" noChangeAspect="1" noMove="1" noResize="1" noEditPoints="1" noAdjustHandles="1" noChangeArrowheads="1" noChangeShapeType="1" noTextEdit="1"/>
              </p:cNvSpPr>
              <p:nvPr>
                <p:custDataLst>
                  <p:tags r:id="rId12"/>
                </p:custDataLst>
              </p:nvPr>
            </p:nvSpPr>
            <p:spPr>
              <a:xfrm>
                <a:off x="2476500" y="1854233"/>
                <a:ext cx="7772400" cy="679610"/>
              </a:xfrm>
              <a:prstGeom prst="rect">
                <a:avLst/>
              </a:prstGeom>
              <a:blipFill rotWithShape="1">
                <a:blip r:embed="rId13"/>
                <a:stretch>
                  <a:fillRect t="-5" b="28"/>
                </a:stretch>
              </a:blipFill>
            </p:spPr>
            <p:txBody>
              <a:bodyPr/>
              <a:lstStyle/>
              <a:p>
                <a:r>
                  <a:rPr lang="en-US"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Regularization</a:t>
            </a:r>
            <a:endParaRPr lang="en-US"/>
          </a:p>
        </p:txBody>
      </p:sp>
      <p:graphicFrame>
        <p:nvGraphicFramePr>
          <p:cNvPr id="21" name="Chart 20"/>
          <p:cNvGraphicFramePr/>
          <p:nvPr>
            <p:custDataLst>
              <p:tags r:id="rId1"/>
            </p:custDataLst>
          </p:nvPr>
        </p:nvGraphicFramePr>
        <p:xfrm>
          <a:off x="3001245" y="3089330"/>
          <a:ext cx="2172176" cy="1907159"/>
        </p:xfrm>
        <a:graphic>
          <a:graphicData uri="http://schemas.openxmlformats.org/drawingml/2006/chart">
            <c:chart xmlns:c="http://schemas.openxmlformats.org/drawingml/2006/chart" xmlns:r="http://schemas.openxmlformats.org/officeDocument/2006/relationships" r:id="rId12"/>
          </a:graphicData>
        </a:graphic>
      </p:graphicFrame>
      <p:sp>
        <p:nvSpPr>
          <p:cNvPr id="22" name="TextBox 21"/>
          <p:cNvSpPr txBox="1"/>
          <p:nvPr>
            <p:custDataLst>
              <p:tags r:id="rId2"/>
            </p:custDataLst>
          </p:nvPr>
        </p:nvSpPr>
        <p:spPr>
          <a:xfrm rot="16200000">
            <a:off x="2429470" y="3955213"/>
            <a:ext cx="1071938" cy="338554"/>
          </a:xfrm>
          <a:prstGeom prst="rect">
            <a:avLst/>
          </a:prstGeom>
          <a:noFill/>
        </p:spPr>
        <p:txBody>
          <a:bodyPr wrap="square" rtlCol="0">
            <a:spAutoFit/>
          </a:bodyPr>
          <a:lstStyle/>
          <a:p>
            <a:pPr algn="ctr"/>
            <a:r>
              <a:rPr lang="en-US" sz="1600" dirty="0"/>
              <a:t>Price</a:t>
            </a:r>
          </a:p>
        </p:txBody>
      </p:sp>
      <p:sp>
        <p:nvSpPr>
          <p:cNvPr id="23" name="TextBox 20"/>
          <p:cNvSpPr txBox="1"/>
          <p:nvPr>
            <p:custDataLst>
              <p:tags r:id="rId3"/>
            </p:custDataLst>
          </p:nvPr>
        </p:nvSpPr>
        <p:spPr>
          <a:xfrm>
            <a:off x="3209941" y="4885888"/>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pic>
        <p:nvPicPr>
          <p:cNvPr id="24" name="Picture 2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719962" y="5400675"/>
            <a:ext cx="3603721" cy="279455"/>
          </a:xfrm>
          <a:prstGeom prst="rect">
            <a:avLst/>
          </a:prstGeom>
        </p:spPr>
      </p:pic>
      <p:cxnSp>
        <p:nvCxnSpPr>
          <p:cNvPr id="5" name="Straight Connector 4"/>
          <p:cNvCxnSpPr>
            <a:endCxn id="21" idx="3"/>
          </p:cNvCxnSpPr>
          <p:nvPr>
            <p:custDataLst>
              <p:tags r:id="rId5"/>
            </p:custDataLst>
          </p:nvPr>
        </p:nvCxnSpPr>
        <p:spPr>
          <a:xfrm flipV="1">
            <a:off x="3253362" y="4042909"/>
            <a:ext cx="1920059"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6"/>
            </p:custDataLst>
          </p:nvPr>
        </p:nvSpPr>
        <p:spPr>
          <a:xfrm>
            <a:off x="5909031" y="4181475"/>
            <a:ext cx="2133244" cy="369332"/>
          </a:xfrm>
          <a:prstGeom prst="rect">
            <a:avLst/>
          </a:prstGeom>
          <a:noFill/>
        </p:spPr>
        <p:txBody>
          <a:bodyPr wrap="square" rtlCol="0">
            <a:spAutoFit/>
          </a:bodyPr>
          <a:lstStyle/>
          <a:p>
            <a:r>
              <a:rPr lang="en-US" altLang="zh-CN" dirty="0">
                <a:latin typeface="+mj-lt"/>
              </a:rPr>
              <a:t>underfitting</a:t>
            </a:r>
            <a:endParaRPr lang="zh-CN" altLang="en-US" dirty="0">
              <a:latin typeface="+mj-lt"/>
            </a:endParaRPr>
          </a:p>
        </p:txBody>
      </p:sp>
      <p:sp>
        <p:nvSpPr>
          <p:cNvPr id="28" name="TextBox 27"/>
          <p:cNvSpPr txBox="1"/>
          <p:nvPr>
            <p:custDataLst>
              <p:tags r:id="rId7"/>
            </p:custDataLst>
          </p:nvPr>
        </p:nvSpPr>
        <p:spPr>
          <a:xfrm>
            <a:off x="2632075" y="6010275"/>
            <a:ext cx="6019800" cy="523220"/>
          </a:xfrm>
          <a:prstGeom prst="rect">
            <a:avLst/>
          </a:prstGeom>
          <a:noFill/>
        </p:spPr>
        <p:txBody>
          <a:bodyPr wrap="square" rtlCol="0">
            <a:spAutoFit/>
          </a:bodyPr>
          <a:lstStyle/>
          <a:p>
            <a:r>
              <a:rPr lang="en-US" altLang="zh-CN" dirty="0">
                <a:latin typeface="+mj-lt"/>
              </a:rPr>
              <a:t>All theta are penalized to almost 0</a:t>
            </a:r>
            <a:endParaRPr lang="zh-CN" altLang="en-US" dirty="0">
              <a:latin typeface="+mj-lt"/>
            </a:endParaRPr>
          </a:p>
        </p:txBody>
      </p:sp>
      <mc:AlternateContent xmlns:mc="http://schemas.openxmlformats.org/markup-compatibility/2006" xmlns:a14="http://schemas.microsoft.com/office/drawing/2010/main">
        <mc:Choice Requires="a14">
          <p:sp>
            <p:nvSpPr>
              <p:cNvPr id="17" name="TextBox 16"/>
              <p:cNvSpPr txBox="1"/>
              <p:nvPr>
                <p:custDataLst>
                  <p:tags r:id="rId8"/>
                </p:custDataLst>
              </p:nvPr>
            </p:nvSpPr>
            <p:spPr>
              <a:xfrm>
                <a:off x="1676314" y="1153631"/>
                <a:ext cx="8458200" cy="461665"/>
              </a:xfrm>
              <a:prstGeom prst="rect">
                <a:avLst/>
              </a:prstGeom>
              <a:noFill/>
            </p:spPr>
            <p:txBody>
              <a:bodyPr wrap="square" rtlCol="0">
                <a:spAutoFit/>
              </a:bodyPr>
              <a:lstStyle/>
              <a:p>
                <a:r>
                  <a:rPr lang="en-US" sz="2400" dirty="0">
                    <a:latin typeface="+mj-lt"/>
                  </a:rPr>
                  <a:t>In regularized linear regression, we choose </a:t>
                </a:r>
                <a14:m>
                  <m:oMath xmlns:m="http://schemas.openxmlformats.org/officeDocument/2006/math">
                    <m:r>
                      <a:rPr lang="zh-CN" altLang="en-US" sz="2400" i="1">
                        <a:latin typeface="Cambria Math" panose="02040503050406030204" pitchFamily="18" charset="0"/>
                      </a:rPr>
                      <m:t>𝜃</m:t>
                    </m:r>
                  </m:oMath>
                </a14:m>
                <a:r>
                  <a:rPr lang="en-US" sz="2400" dirty="0">
                    <a:latin typeface="+mj-lt"/>
                  </a:rPr>
                  <a:t> to minimize</a:t>
                </a:r>
              </a:p>
            </p:txBody>
          </p:sp>
        </mc:Choice>
        <mc:Fallback xmlns="">
          <p:sp>
            <p:nvSpPr>
              <p:cNvPr id="17" name="TextBox 16"/>
              <p:cNvSpPr txBox="1">
                <a:spLocks noRot="1" noChangeAspect="1" noMove="1" noResize="1" noEditPoints="1" noAdjustHandles="1" noChangeArrowheads="1" noChangeShapeType="1" noTextEdit="1"/>
              </p:cNvSpPr>
              <p:nvPr>
                <p:custDataLst>
                  <p:tags r:id="rId14"/>
                </p:custDataLst>
              </p:nvPr>
            </p:nvSpPr>
            <p:spPr>
              <a:xfrm>
                <a:off x="1676314" y="1153631"/>
                <a:ext cx="8458200" cy="461665"/>
              </a:xfrm>
              <a:prstGeom prst="rect">
                <a:avLst/>
              </a:prstGeom>
              <a:blipFill rotWithShape="1">
                <a:blip r:embed="rId15"/>
                <a:stretch>
                  <a:fillRect l="-6" t="-102" r="6" b="10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custDataLst>
                  <p:tags r:id="rId9"/>
                </p:custDataLst>
              </p:nvPr>
            </p:nvSpPr>
            <p:spPr>
              <a:xfrm>
                <a:off x="1679931" y="2455933"/>
                <a:ext cx="8458200" cy="862608"/>
              </a:xfrm>
              <a:prstGeom prst="rect">
                <a:avLst/>
              </a:prstGeom>
              <a:noFill/>
            </p:spPr>
            <p:txBody>
              <a:bodyPr wrap="square" rtlCol="0">
                <a:spAutoFit/>
              </a:bodyPr>
              <a:lstStyle/>
              <a:p>
                <a:r>
                  <a:rPr lang="en-US" sz="2400" dirty="0">
                    <a:latin typeface="+mj-lt"/>
                  </a:rPr>
                  <a:t>What if </a:t>
                </a:r>
                <a14:m>
                  <m:oMath xmlns:m="http://schemas.openxmlformats.org/officeDocument/2006/math">
                    <m:r>
                      <a:rPr lang="en-US" altLang="zh-CN" sz="2400" i="1">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 </m:t>
                    </m:r>
                  </m:oMath>
                </a14:m>
                <a:r>
                  <a:rPr lang="en-US" sz="2400" dirty="0">
                    <a:latin typeface="+mj-lt"/>
                  </a:rPr>
                  <a:t>is set to an extremely large value (perhaps for too large for our problem, say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10</m:t>
                        </m:r>
                      </m:sup>
                    </m:sSup>
                  </m:oMath>
                </a14:m>
                <a:r>
                  <a:rPr lang="en-US" sz="2400" dirty="0">
                    <a:latin typeface="+mj-lt"/>
                  </a:rPr>
                  <a:t>)?</a:t>
                </a:r>
              </a:p>
            </p:txBody>
          </p:sp>
        </mc:Choice>
        <mc:Fallback xmlns="">
          <p:sp>
            <p:nvSpPr>
              <p:cNvPr id="26" name="TextBox 25"/>
              <p:cNvSpPr txBox="1">
                <a:spLocks noRot="1" noChangeAspect="1" noMove="1" noResize="1" noEditPoints="1" noAdjustHandles="1" noChangeArrowheads="1" noChangeShapeType="1" noTextEdit="1"/>
              </p:cNvSpPr>
              <p:nvPr>
                <p:custDataLst>
                  <p:tags r:id="rId16"/>
                </p:custDataLst>
              </p:nvPr>
            </p:nvSpPr>
            <p:spPr>
              <a:xfrm>
                <a:off x="1679931" y="2455933"/>
                <a:ext cx="8458200" cy="862608"/>
              </a:xfrm>
              <a:prstGeom prst="rect">
                <a:avLst/>
              </a:prstGeom>
              <a:blipFill rotWithShape="1">
                <a:blip r:embed="rId17"/>
                <a:stretch>
                  <a:fillRect l="-4" t="-45" r="4" b="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custDataLst>
                  <p:tags r:id="rId10"/>
                </p:custDataLst>
              </p:nvPr>
            </p:nvSpPr>
            <p:spPr>
              <a:xfrm>
                <a:off x="2514514" y="1712205"/>
                <a:ext cx="7772400" cy="679610"/>
              </a:xfrm>
              <a:prstGeom prst="rect">
                <a:avLst/>
              </a:prstGeom>
            </p:spPr>
            <p:txBody>
              <a:bodyPr wrap="square">
                <a:spAutoFit/>
              </a:bodyPr>
              <a:lstStyle/>
              <a:p>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𝜃</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r>
                              <a:rPr lang="en-US" altLang="zh-CN" sz="2400" i="1">
                                <a:latin typeface="Cambria Math" panose="02040503050406030204" pitchFamily="18" charset="0"/>
                              </a:rPr>
                              <m:t>𝑚</m:t>
                            </m:r>
                          </m:den>
                        </m:f>
                        <m:d>
                          <m:dPr>
                            <m:begChr m:val="["/>
                            <m:endChr m:val="]"/>
                            <m:ctrlPr>
                              <a:rPr lang="en-US" altLang="zh-CN" sz="2400"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zh-CN" altLang="en-US" sz="2400" i="1">
                                    <a:latin typeface="Cambria Math" panose="02040503050406030204" pitchFamily="18" charset="0"/>
                                  </a:rPr>
                                  <m:t>𝜆</m:t>
                                </m:r>
                                <m:nary>
                                  <m:naryPr>
                                    <m:chr m:val="∑"/>
                                    <m:limLoc m:val="subSup"/>
                                    <m:ctrlPr>
                                      <a:rPr lang="zh-CN" altLang="en-US" sz="2400" i="1">
                                        <a:latin typeface="Cambria Math" panose="02040503050406030204" pitchFamily="18" charset="0"/>
                                      </a:rPr>
                                    </m:ctrlPr>
                                  </m:naryPr>
                                  <m:sub>
                                    <m:r>
                                      <m:rPr>
                                        <m:brk m:alnAt="25"/>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e>
                                </m:nary>
                                <m:r>
                                  <m:rPr>
                                    <m:nor/>
                                  </m:rPr>
                                  <a:rPr lang="zh-CN" altLang="en-US" sz="2400" dirty="0">
                                    <a:latin typeface="Cambria Math" panose="02040503050406030204" pitchFamily="18" charset="0"/>
                                  </a:rPr>
                                  <m:t> </m:t>
                                </m:r>
                              </m:e>
                            </m:nary>
                          </m:e>
                        </m:d>
                      </m:e>
                    </m:func>
                    <m:r>
                      <a:rPr lang="en-US" altLang="zh-CN" sz="2400" b="0" i="1" dirty="0" smtClean="0">
                        <a:latin typeface="Cambria Math" panose="02040503050406030204" pitchFamily="18" charset="0"/>
                      </a:rPr>
                      <m:t> </m:t>
                    </m:r>
                  </m:oMath>
                </a14:m>
                <a:r>
                  <a:rPr lang="zh-CN" altLang="en-US" sz="2400" dirty="0"/>
                  <a:t> </a:t>
                </a:r>
              </a:p>
            </p:txBody>
          </p:sp>
        </mc:Choice>
        <mc:Fallback xmlns="">
          <p:sp>
            <p:nvSpPr>
              <p:cNvPr id="29" name="Rectangle 28"/>
              <p:cNvSpPr>
                <a:spLocks noRot="1" noChangeAspect="1" noMove="1" noResize="1" noEditPoints="1" noAdjustHandles="1" noChangeArrowheads="1" noChangeShapeType="1" noTextEdit="1"/>
              </p:cNvSpPr>
              <p:nvPr>
                <p:custDataLst>
                  <p:tags r:id="rId18"/>
                </p:custDataLst>
              </p:nvPr>
            </p:nvSpPr>
            <p:spPr>
              <a:xfrm>
                <a:off x="2514514" y="1712205"/>
                <a:ext cx="7772400" cy="679610"/>
              </a:xfrm>
              <a:prstGeom prst="rect">
                <a:avLst/>
              </a:prstGeom>
              <a:blipFill rotWithShape="1">
                <a:blip r:embed="rId19"/>
                <a:stretch>
                  <a:fillRect l="-7" t="-36" r="7" b="60"/>
                </a:stretch>
              </a:blipFill>
            </p:spPr>
            <p:txBody>
              <a:bodyPr/>
              <a:lstStyle/>
              <a:p>
                <a:r>
                  <a:rPr lang="en-US"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C00000"/>
                </a:solidFill>
                <a:ea typeface="Microsoft YaHei" charset="-122"/>
                <a:sym typeface="+mn-ea"/>
              </a:rPr>
              <a:t>Regularization: </a:t>
            </a:r>
            <a:r>
              <a:rPr lang="en-US" altLang="zh-CN" dirty="0">
                <a:solidFill>
                  <a:srgbClr val="C00000"/>
                </a:solidFill>
                <a:sym typeface="+mn-ea"/>
              </a:rPr>
              <a:t>linear regression</a:t>
            </a:r>
            <a:endParaRPr lang="en-US"/>
          </a:p>
        </p:txBody>
      </p:sp>
      <p:sp>
        <p:nvSpPr>
          <p:cNvPr id="33" name="TextBox 32"/>
          <p:cNvSpPr txBox="1"/>
          <p:nvPr>
            <p:custDataLst>
              <p:tags r:id="rId1"/>
            </p:custDataLst>
          </p:nvPr>
        </p:nvSpPr>
        <p:spPr>
          <a:xfrm>
            <a:off x="1752600" y="3111500"/>
            <a:ext cx="2667000" cy="400110"/>
          </a:xfrm>
          <a:prstGeom prst="rect">
            <a:avLst/>
          </a:prstGeom>
          <a:noFill/>
        </p:spPr>
        <p:txBody>
          <a:bodyPr wrap="square" rtlCol="0">
            <a:spAutoFit/>
          </a:bodyPr>
          <a:lstStyle/>
          <a:p>
            <a:r>
              <a:rPr lang="en-US" sz="2000" dirty="0"/>
              <a:t>Repeat</a:t>
            </a:r>
            <a:endParaRPr lang="en-US" sz="2400" dirty="0"/>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713863" y="3167667"/>
            <a:ext cx="109728" cy="304038"/>
          </a:xfrm>
          <a:prstGeom prst="rect">
            <a:avLst/>
          </a:prstGeom>
        </p:spPr>
      </p:pic>
      <p:pic>
        <p:nvPicPr>
          <p:cNvPr id="35" name="Picture 3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176272" y="5474462"/>
            <a:ext cx="109728" cy="304038"/>
          </a:xfrm>
          <a:prstGeom prst="rect">
            <a:avLst/>
          </a:prstGeom>
        </p:spPr>
      </p:pic>
      <p:sp>
        <p:nvSpPr>
          <p:cNvPr id="14" name="TextBox 13"/>
          <p:cNvSpPr txBox="1"/>
          <p:nvPr>
            <p:custDataLst>
              <p:tags r:id="rId4"/>
            </p:custDataLst>
          </p:nvPr>
        </p:nvSpPr>
        <p:spPr>
          <a:xfrm>
            <a:off x="1676400" y="2711112"/>
            <a:ext cx="2667000" cy="400110"/>
          </a:xfrm>
          <a:prstGeom prst="rect">
            <a:avLst/>
          </a:prstGeom>
          <a:noFill/>
        </p:spPr>
        <p:txBody>
          <a:bodyPr wrap="square" rtlCol="0">
            <a:spAutoFit/>
          </a:bodyPr>
          <a:lstStyle/>
          <a:p>
            <a:r>
              <a:rPr lang="en-US" altLang="zh-CN" sz="2000" b="1" dirty="0">
                <a:latin typeface="+mj-lt"/>
              </a:rPr>
              <a:t>Gradient descent</a:t>
            </a:r>
          </a:p>
        </p:txBody>
      </p:sp>
      <mc:AlternateContent xmlns:mc="http://schemas.openxmlformats.org/markup-compatibility/2006" xmlns:a14="http://schemas.microsoft.com/office/drawing/2010/main">
        <mc:Choice Requires="a14">
          <p:sp>
            <p:nvSpPr>
              <p:cNvPr id="16" name="TextBox 15"/>
              <p:cNvSpPr txBox="1"/>
              <p:nvPr>
                <p:custDataLst>
                  <p:tags r:id="rId5"/>
                </p:custDataLst>
              </p:nvPr>
            </p:nvSpPr>
            <p:spPr>
              <a:xfrm>
                <a:off x="1623560" y="1901349"/>
                <a:ext cx="1222129" cy="480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𝜃</m:t>
                              </m:r>
                            </m:lim>
                          </m:limLow>
                        </m:fName>
                        <m:e>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e>
                      </m:func>
                    </m:oMath>
                  </m:oMathPara>
                </a14:m>
                <a:endParaRPr lang="zh-CN" altLang="en-US" sz="2400" dirty="0"/>
              </a:p>
            </p:txBody>
          </p:sp>
        </mc:Choice>
        <mc:Fallback xmlns="">
          <p:sp>
            <p:nvSpPr>
              <p:cNvPr id="16" name="TextBox 15"/>
              <p:cNvSpPr txBox="1">
                <a:spLocks noRot="1" noChangeAspect="1" noMove="1" noResize="1" noEditPoints="1" noAdjustHandles="1" noChangeArrowheads="1" noChangeShapeType="1" noTextEdit="1"/>
              </p:cNvSpPr>
              <p:nvPr>
                <p:custDataLst>
                  <p:tags r:id="rId14"/>
                </p:custDataLst>
              </p:nvPr>
            </p:nvSpPr>
            <p:spPr>
              <a:xfrm>
                <a:off x="1623560" y="1901349"/>
                <a:ext cx="1222129" cy="480773"/>
              </a:xfrm>
              <a:prstGeom prst="rect">
                <a:avLst/>
              </a:prstGeom>
              <a:blipFill rotWithShape="1">
                <a:blip r:embed="rId15"/>
                <a:stretch>
                  <a:fillRect l="-41" t="-33" r="-447" b="4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custDataLst>
                  <p:tags r:id="rId6"/>
                </p:custDataLst>
              </p:nvPr>
            </p:nvSpPr>
            <p:spPr>
              <a:xfrm>
                <a:off x="2296886" y="3639674"/>
                <a:ext cx="5690958" cy="617285"/>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oMath>
                </a14:m>
                <a:r>
                  <a:rPr lang="zh-CN" altLang="en-US" dirty="0"/>
                  <a:t> </a:t>
                </a:r>
              </a:p>
            </p:txBody>
          </p:sp>
        </mc:Choice>
        <mc:Fallback xmlns="">
          <p:sp>
            <p:nvSpPr>
              <p:cNvPr id="17" name="Rectangle 16"/>
              <p:cNvSpPr>
                <a:spLocks noRot="1" noChangeAspect="1" noMove="1" noResize="1" noEditPoints="1" noAdjustHandles="1" noChangeArrowheads="1" noChangeShapeType="1" noTextEdit="1"/>
              </p:cNvSpPr>
              <p:nvPr>
                <p:custDataLst>
                  <p:tags r:id="rId16"/>
                </p:custDataLst>
              </p:nvPr>
            </p:nvSpPr>
            <p:spPr>
              <a:xfrm>
                <a:off x="2296886" y="3639674"/>
                <a:ext cx="5690958" cy="617285"/>
              </a:xfrm>
              <a:prstGeom prst="rect">
                <a:avLst/>
              </a:prstGeom>
              <a:blipFill rotWithShape="1">
                <a:blip r:embed="rId17"/>
                <a:stretch>
                  <a:fillRect l="-2" t="-79" r="3" b="9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custDataLst>
                  <p:tags r:id="rId7"/>
                </p:custDataLst>
              </p:nvPr>
            </p:nvSpPr>
            <p:spPr>
              <a:xfrm>
                <a:off x="2296886" y="4334889"/>
                <a:ext cx="7075714" cy="1065933"/>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r>
                      <a:rPr lang="en-US" altLang="zh-CN"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𝛼</m:t>
                    </m:r>
                    <m:f>
                      <m:fPr>
                        <m:ctrlPr>
                          <a:rPr lang="en-US" altLang="zh-CN"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𝜆</m:t>
                        </m:r>
                      </m:num>
                      <m:den>
                        <m:r>
                          <a:rPr lang="en-US" altLang="zh-CN" sz="2400" i="1">
                            <a:solidFill>
                              <a:srgbClr val="FF0000"/>
                            </a:solidFill>
                            <a:latin typeface="Cambria Math" panose="02040503050406030204" pitchFamily="18" charset="0"/>
                          </a:rPr>
                          <m:t>𝑚</m:t>
                        </m:r>
                      </m:den>
                    </m:f>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𝜃</m:t>
                        </m:r>
                      </m:e>
                      <m:sub>
                        <m:r>
                          <a:rPr lang="en-US" altLang="zh-CN" sz="2400" i="1">
                            <a:solidFill>
                              <a:srgbClr val="FF0000"/>
                            </a:solidFill>
                            <a:latin typeface="Cambria Math" panose="02040503050406030204" pitchFamily="18" charset="0"/>
                          </a:rPr>
                          <m:t>𝑗</m:t>
                        </m:r>
                      </m:sub>
                    </m:sSub>
                    <m:r>
                      <a:rPr lang="en-US" altLang="zh-CN" sz="2400" b="0" i="1" smtClean="0">
                        <a:solidFill>
                          <a:srgbClr val="FF0000"/>
                        </a:solidFill>
                        <a:latin typeface="Cambria Math" panose="02040503050406030204" pitchFamily="18" charset="0"/>
                      </a:rPr>
                      <m:t> </m:t>
                    </m:r>
                  </m:oMath>
                </a14:m>
                <a:r>
                  <a:rPr lang="zh-CN" altLang="en-US" sz="2400" dirty="0"/>
                  <a:t> </a:t>
                </a:r>
              </a:p>
              <a:p>
                <a:endParaRPr lang="zh-CN" altLang="en-US" dirty="0"/>
              </a:p>
            </p:txBody>
          </p:sp>
        </mc:Choice>
        <mc:Fallback xmlns="">
          <p:sp>
            <p:nvSpPr>
              <p:cNvPr id="18" name="Rectangle 17"/>
              <p:cNvSpPr>
                <a:spLocks noRot="1" noChangeAspect="1" noMove="1" noResize="1" noEditPoints="1" noAdjustHandles="1" noChangeArrowheads="1" noChangeShapeType="1" noTextEdit="1"/>
              </p:cNvSpPr>
              <p:nvPr>
                <p:custDataLst>
                  <p:tags r:id="rId18"/>
                </p:custDataLst>
              </p:nvPr>
            </p:nvSpPr>
            <p:spPr>
              <a:xfrm>
                <a:off x="2296886" y="4334889"/>
                <a:ext cx="7075714" cy="1065933"/>
              </a:xfrm>
              <a:prstGeom prst="rect">
                <a:avLst/>
              </a:prstGeom>
              <a:blipFill rotWithShape="1">
                <a:blip r:embed="rId19"/>
                <a:stretch>
                  <a:fillRect l="-1" t="-36" r="9" b="1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custDataLst>
                  <p:tags r:id="rId8"/>
                </p:custDataLst>
              </p:nvPr>
            </p:nvSpPr>
            <p:spPr>
              <a:xfrm>
                <a:off x="1872343" y="5816941"/>
                <a:ext cx="7075714" cy="1075936"/>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zh-CN" altLang="en-US" sz="2400" i="1" smtClean="0">
                            <a:solidFill>
                              <a:schemeClr val="tx1"/>
                            </a:solidFill>
                            <a:latin typeface="Cambria Math" panose="02040503050406030204" pitchFamily="18" charset="0"/>
                          </a:rPr>
                          <m:t>𝛼</m:t>
                        </m:r>
                        <m:f>
                          <m:fPr>
                            <m:ctrlPr>
                              <a:rPr lang="en-US" altLang="zh-CN"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𝜆</m:t>
                            </m:r>
                          </m:num>
                          <m:den>
                            <m:r>
                              <a:rPr lang="en-US" altLang="zh-CN" sz="2400" i="1">
                                <a:solidFill>
                                  <a:schemeClr val="tx1"/>
                                </a:solidFill>
                                <a:latin typeface="Cambria Math" panose="02040503050406030204" pitchFamily="18" charset="0"/>
                              </a:rPr>
                              <m:t>𝑚</m:t>
                            </m:r>
                          </m:den>
                        </m:f>
                      </m:e>
                    </m:d>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oMath>
                </a14:m>
                <a:r>
                  <a:rPr lang="zh-CN" altLang="en-US" sz="2400" dirty="0"/>
                  <a:t> </a:t>
                </a:r>
              </a:p>
              <a:p>
                <a:endParaRPr lang="zh-CN" altLang="en-US" dirty="0"/>
              </a:p>
            </p:txBody>
          </p:sp>
        </mc:Choice>
        <mc:Fallback xmlns="">
          <p:sp>
            <p:nvSpPr>
              <p:cNvPr id="20" name="Rectangle 19"/>
              <p:cNvSpPr>
                <a:spLocks noRot="1" noChangeAspect="1" noMove="1" noResize="1" noEditPoints="1" noAdjustHandles="1" noChangeArrowheads="1" noChangeShapeType="1" noTextEdit="1"/>
              </p:cNvSpPr>
              <p:nvPr>
                <p:custDataLst>
                  <p:tags r:id="rId20"/>
                </p:custDataLst>
              </p:nvPr>
            </p:nvSpPr>
            <p:spPr>
              <a:xfrm>
                <a:off x="1872343" y="5816941"/>
                <a:ext cx="7075714" cy="1075936"/>
              </a:xfrm>
              <a:prstGeom prst="rect">
                <a:avLst/>
              </a:prstGeom>
              <a:blipFill rotWithShape="1">
                <a:blip r:embed="rId21"/>
                <a:stretch>
                  <a:fillRect l="-5" t="-32" r="4" b="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custDataLst>
                  <p:tags r:id="rId9"/>
                </p:custDataLst>
              </p:nvPr>
            </p:nvSpPr>
            <p:spPr>
              <a:xfrm>
                <a:off x="4853544" y="5031490"/>
                <a:ext cx="19623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custDataLst>
                  <p:tags r:id="rId22"/>
                </p:custDataLst>
              </p:nvPr>
            </p:nvSpPr>
            <p:spPr>
              <a:xfrm>
                <a:off x="4853544" y="5031490"/>
                <a:ext cx="1962397" cy="369332"/>
              </a:xfrm>
              <a:prstGeom prst="rect">
                <a:avLst/>
              </a:prstGeom>
              <a:blipFill rotWithShape="1">
                <a:blip r:embed="rId23"/>
                <a:stretch>
                  <a:fillRect l="-12" t="-104" r="-1043" b="4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custDataLst>
                  <p:tags r:id="rId10"/>
                </p:custDataLst>
              </p:nvPr>
            </p:nvSpPr>
            <p:spPr>
              <a:xfrm>
                <a:off x="1524000" y="973007"/>
                <a:ext cx="7772400" cy="679610"/>
              </a:xfrm>
              <a:prstGeom prst="rect">
                <a:avLst/>
              </a:prstGeom>
            </p:spPr>
            <p:txBody>
              <a:bodyPr wrap="square">
                <a:spAutoFit/>
              </a:bodyPr>
              <a:lstStyle/>
              <a:p>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𝜃</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r>
                              <a:rPr lang="en-US" altLang="zh-CN" sz="2400" i="1">
                                <a:latin typeface="Cambria Math" panose="02040503050406030204" pitchFamily="18" charset="0"/>
                              </a:rPr>
                              <m:t>𝑚</m:t>
                            </m:r>
                          </m:den>
                        </m:f>
                        <m:d>
                          <m:dPr>
                            <m:begChr m:val="["/>
                            <m:endChr m:val="]"/>
                            <m:ctrlPr>
                              <a:rPr lang="en-US" altLang="zh-CN" sz="2400"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zh-CN" altLang="en-US" sz="2400" i="1">
                                    <a:latin typeface="Cambria Math" panose="02040503050406030204" pitchFamily="18" charset="0"/>
                                  </a:rPr>
                                  <m:t>𝜆</m:t>
                                </m:r>
                                <m:nary>
                                  <m:naryPr>
                                    <m:chr m:val="∑"/>
                                    <m:limLoc m:val="subSup"/>
                                    <m:ctrlPr>
                                      <a:rPr lang="zh-CN" altLang="en-US" sz="2400" i="1">
                                        <a:latin typeface="Cambria Math" panose="02040503050406030204" pitchFamily="18" charset="0"/>
                                      </a:rPr>
                                    </m:ctrlPr>
                                  </m:naryPr>
                                  <m:sub>
                                    <m:r>
                                      <m:rPr>
                                        <m:brk m:alnAt="25"/>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e>
                                </m:nary>
                                <m:r>
                                  <m:rPr>
                                    <m:nor/>
                                  </m:rPr>
                                  <a:rPr lang="zh-CN" altLang="en-US" sz="2400" dirty="0">
                                    <a:latin typeface="Cambria Math" panose="02040503050406030204" pitchFamily="18" charset="0"/>
                                  </a:rPr>
                                  <m:t> </m:t>
                                </m:r>
                              </m:e>
                            </m:nary>
                          </m:e>
                        </m:d>
                      </m:e>
                    </m:func>
                    <m:r>
                      <a:rPr lang="en-US" altLang="zh-CN" sz="2400" b="0" i="1" dirty="0" smtClean="0">
                        <a:latin typeface="Cambria Math" panose="02040503050406030204" pitchFamily="18" charset="0"/>
                      </a:rPr>
                      <m:t> </m:t>
                    </m:r>
                  </m:oMath>
                </a14:m>
                <a:r>
                  <a:rPr lang="zh-CN" altLang="en-US" sz="2400" dirty="0"/>
                  <a:t> </a:t>
                </a:r>
              </a:p>
            </p:txBody>
          </p:sp>
        </mc:Choice>
        <mc:Fallback xmlns="">
          <p:sp>
            <p:nvSpPr>
              <p:cNvPr id="22" name="Rectangle 21"/>
              <p:cNvSpPr>
                <a:spLocks noRot="1" noChangeAspect="1" noMove="1" noResize="1" noEditPoints="1" noAdjustHandles="1" noChangeArrowheads="1" noChangeShapeType="1" noTextEdit="1"/>
              </p:cNvSpPr>
              <p:nvPr>
                <p:custDataLst>
                  <p:tags r:id="rId24"/>
                </p:custDataLst>
              </p:nvPr>
            </p:nvSpPr>
            <p:spPr>
              <a:xfrm>
                <a:off x="1524000" y="973007"/>
                <a:ext cx="7772400" cy="679610"/>
              </a:xfrm>
              <a:prstGeom prst="rect">
                <a:avLst/>
              </a:prstGeom>
              <a:blipFill rotWithShape="1">
                <a:blip r:embed="rId25"/>
                <a:stretch>
                  <a:fillRect t="-28" b="5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C00000"/>
                </a:solidFill>
                <a:latin typeface="Calibri" panose="020F0702030404030204"/>
                <a:ea typeface="Microsoft YaHei" charset="-122"/>
                <a:sym typeface="+mn-ea"/>
              </a:rPr>
              <a:t>Regularization: </a:t>
            </a:r>
            <a:r>
              <a:rPr lang="en-US" altLang="zh-CN" dirty="0">
                <a:solidFill>
                  <a:srgbClr val="C00000"/>
                </a:solidFill>
                <a:sym typeface="+mn-ea"/>
              </a:rPr>
              <a:t>logistic regression</a:t>
            </a:r>
            <a:endParaRPr lang="en-US"/>
          </a:p>
        </p:txBody>
      </p:sp>
      <p:grpSp>
        <p:nvGrpSpPr>
          <p:cNvPr id="14" name="Group 13"/>
          <p:cNvGrpSpPr/>
          <p:nvPr/>
        </p:nvGrpSpPr>
        <p:grpSpPr>
          <a:xfrm>
            <a:off x="5410456" y="1523944"/>
            <a:ext cx="4041648" cy="1263294"/>
            <a:chOff x="3730752" y="1589532"/>
            <a:chExt cx="3584448" cy="1058418"/>
          </a:xfrm>
        </p:grpSpPr>
        <p:pic>
          <p:nvPicPr>
            <p:cNvPr id="15" name="Picture 14"/>
            <p:cNvPicPr>
              <a:picLocks noChangeAspect="1"/>
            </p:cNvPicPr>
            <p:nvPr>
              <p:custDataLst>
                <p:tags r:id="rId39"/>
              </p:custDataLst>
            </p:nvPr>
          </p:nvPicPr>
          <p:blipFill>
            <a:blip r:embed="rId42" cstate="print">
              <a:extLst>
                <a:ext uri="{28A0092B-C50C-407E-A947-70E740481C1C}">
                  <a14:useLocalDpi xmlns:a14="http://schemas.microsoft.com/office/drawing/2010/main" val="0"/>
                </a:ext>
              </a:extLst>
            </a:blip>
            <a:stretch>
              <a:fillRect/>
            </a:stretch>
          </p:blipFill>
          <p:spPr>
            <a:xfrm>
              <a:off x="4873752" y="1589532"/>
              <a:ext cx="2441448" cy="1058418"/>
            </a:xfrm>
            <a:prstGeom prst="rect">
              <a:avLst/>
            </a:prstGeom>
          </p:spPr>
        </p:pic>
        <p:pic>
          <p:nvPicPr>
            <p:cNvPr id="16" name="Picture 15"/>
            <p:cNvPicPr>
              <a:picLocks noChangeAspect="1"/>
            </p:cNvPicPr>
            <p:nvPr>
              <p:custDataLst>
                <p:tags r:id="rId40"/>
              </p:custDataLst>
            </p:nvPr>
          </p:nvPicPr>
          <p:blipFill>
            <a:blip r:embed="rId43" cstate="print">
              <a:extLst>
                <a:ext uri="{28A0092B-C50C-407E-A947-70E740481C1C}">
                  <a14:useLocalDpi xmlns:a14="http://schemas.microsoft.com/office/drawing/2010/main" val="0"/>
                </a:ext>
              </a:extLst>
            </a:blip>
            <a:stretch>
              <a:fillRect/>
            </a:stretch>
          </p:blipFill>
          <p:spPr>
            <a:xfrm>
              <a:off x="3730752" y="1619188"/>
              <a:ext cx="1010412" cy="306324"/>
            </a:xfrm>
            <a:prstGeom prst="rect">
              <a:avLst/>
            </a:prstGeom>
          </p:spPr>
        </p:pic>
      </p:grpSp>
      <p:sp>
        <p:nvSpPr>
          <p:cNvPr id="17" name="TextBox 16"/>
          <p:cNvSpPr txBox="1"/>
          <p:nvPr>
            <p:custDataLst>
              <p:tags r:id="rId1"/>
            </p:custDataLst>
          </p:nvPr>
        </p:nvSpPr>
        <p:spPr>
          <a:xfrm>
            <a:off x="1818019" y="4080596"/>
            <a:ext cx="5410200" cy="461665"/>
          </a:xfrm>
          <a:prstGeom prst="rect">
            <a:avLst/>
          </a:prstGeom>
          <a:noFill/>
        </p:spPr>
        <p:txBody>
          <a:bodyPr wrap="square" rtlCol="0">
            <a:spAutoFit/>
          </a:bodyPr>
          <a:lstStyle/>
          <a:p>
            <a:r>
              <a:rPr lang="en-US" sz="2400" dirty="0">
                <a:latin typeface="+mj-lt"/>
              </a:rPr>
              <a:t>Cost function:</a:t>
            </a:r>
          </a:p>
        </p:txBody>
      </p:sp>
      <p:grpSp>
        <p:nvGrpSpPr>
          <p:cNvPr id="18" name="Group 17"/>
          <p:cNvGrpSpPr/>
          <p:nvPr/>
        </p:nvGrpSpPr>
        <p:grpSpPr>
          <a:xfrm>
            <a:off x="1818019" y="1453558"/>
            <a:ext cx="2542757" cy="2287424"/>
            <a:chOff x="306551" y="789242"/>
            <a:chExt cx="2542757" cy="2287424"/>
          </a:xfrm>
        </p:grpSpPr>
        <p:grpSp>
          <p:nvGrpSpPr>
            <p:cNvPr id="19" name="Group 18"/>
            <p:cNvGrpSpPr/>
            <p:nvPr/>
          </p:nvGrpSpPr>
          <p:grpSpPr>
            <a:xfrm>
              <a:off x="306551" y="876401"/>
              <a:ext cx="2485587" cy="2200265"/>
              <a:chOff x="306551" y="747415"/>
              <a:chExt cx="2485587" cy="2200265"/>
            </a:xfrm>
          </p:grpSpPr>
          <p:sp>
            <p:nvSpPr>
              <p:cNvPr id="23" name="Oval 22"/>
              <p:cNvSpPr/>
              <p:nvPr>
                <p:custDataLst>
                  <p:tags r:id="rId6"/>
                </p:custDataLst>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custDataLst>
                  <p:tags r:id="rId7"/>
                </p:custDataLst>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custDataLst>
                  <p:tags r:id="rId8"/>
                </p:custDataLst>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custDataLst>
                  <p:tags r:id="rId9"/>
                </p:custDataLst>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custDataLst>
                  <p:tags r:id="rId10"/>
                </p:custDataLst>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custDataLst>
                  <p:tags r:id="rId11"/>
                </p:custDataLst>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custDataLst>
                  <p:tags r:id="rId12"/>
                </p:custDataLst>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custDataLst>
                  <p:tags r:id="rId13"/>
                </p:custDataLst>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custDataLst>
                  <p:tags r:id="rId14"/>
                </p:custDataLst>
              </p:nvPr>
            </p:nvSpPr>
            <p:spPr>
              <a:xfrm>
                <a:off x="1546700" y="2578348"/>
                <a:ext cx="362600" cy="369332"/>
              </a:xfrm>
              <a:prstGeom prst="rect">
                <a:avLst/>
              </a:prstGeom>
              <a:noFill/>
              <a:ln w="19050">
                <a:noFill/>
              </a:ln>
            </p:spPr>
            <p:txBody>
              <a:bodyPr wrap="none" rtlCol="0">
                <a:spAutoFit/>
              </a:bodyPr>
              <a:lstStyle/>
              <a:p>
                <a:r>
                  <a:rPr lang="en-US" dirty="0"/>
                  <a:t>x</a:t>
                </a:r>
                <a:r>
                  <a:rPr lang="en-US" baseline="-25000" dirty="0"/>
                  <a:t>1</a:t>
                </a:r>
              </a:p>
            </p:txBody>
          </p:sp>
          <p:sp>
            <p:nvSpPr>
              <p:cNvPr id="42" name="TextBox 41"/>
              <p:cNvSpPr txBox="1"/>
              <p:nvPr>
                <p:custDataLst>
                  <p:tags r:id="rId15"/>
                </p:custDataLst>
              </p:nvPr>
            </p:nvSpPr>
            <p:spPr>
              <a:xfrm>
                <a:off x="306551" y="1202476"/>
                <a:ext cx="362600" cy="369332"/>
              </a:xfrm>
              <a:prstGeom prst="rect">
                <a:avLst/>
              </a:prstGeom>
              <a:noFill/>
            </p:spPr>
            <p:txBody>
              <a:bodyPr wrap="none" rtlCol="0">
                <a:spAutoFit/>
              </a:bodyPr>
              <a:lstStyle/>
              <a:p>
                <a:r>
                  <a:rPr lang="en-US" dirty="0"/>
                  <a:t>x</a:t>
                </a:r>
                <a:r>
                  <a:rPr lang="en-US" baseline="-25000" dirty="0"/>
                  <a:t>2</a:t>
                </a:r>
              </a:p>
            </p:txBody>
          </p:sp>
          <p:cxnSp>
            <p:nvCxnSpPr>
              <p:cNvPr id="43" name="Straight Arrow Connector 42"/>
              <p:cNvCxnSpPr/>
              <p:nvPr>
                <p:custDataLst>
                  <p:tags r:id="rId16"/>
                </p:custDataLst>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7"/>
                </p:custDataLst>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Cross 44"/>
              <p:cNvSpPr/>
              <p:nvPr>
                <p:custDataLst>
                  <p:tags r:id="rId18"/>
                </p:custDataLst>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custDataLst>
                  <p:tags r:id="rId19"/>
                </p:custDataLst>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ross 46"/>
              <p:cNvSpPr/>
              <p:nvPr>
                <p:custDataLst>
                  <p:tags r:id="rId20"/>
                </p:custDataLst>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p:cNvSpPr/>
              <p:nvPr>
                <p:custDataLst>
                  <p:tags r:id="rId21"/>
                </p:custDataLst>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ross 48"/>
              <p:cNvSpPr/>
              <p:nvPr>
                <p:custDataLst>
                  <p:tags r:id="rId22"/>
                </p:custDataLst>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p:cNvSpPr/>
              <p:nvPr>
                <p:custDataLst>
                  <p:tags r:id="rId23"/>
                </p:custDataLst>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p:cNvSpPr/>
              <p:nvPr>
                <p:custDataLst>
                  <p:tags r:id="rId24"/>
                </p:custDataLst>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custDataLst>
                  <p:tags r:id="rId25"/>
                </p:custDataLst>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custDataLst>
                  <p:tags r:id="rId26"/>
                </p:custDataLst>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custDataLst>
                  <p:tags r:id="rId27"/>
                </p:custDataLst>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custDataLst>
                  <p:tags r:id="rId28"/>
                </p:custDataLst>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custDataLst>
                  <p:tags r:id="rId29"/>
                </p:custDataLst>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custDataLst>
                  <p:tags r:id="rId30"/>
                </p:custDataLst>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custDataLst>
                  <p:tags r:id="rId31"/>
                </p:custDataLst>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custDataLst>
                  <p:tags r:id="rId32"/>
                </p:custDataLst>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custDataLst>
                  <p:tags r:id="rId33"/>
                </p:custDataLst>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custDataLst>
                  <p:tags r:id="rId34"/>
                </p:custDataLst>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custDataLst>
                  <p:tags r:id="rId35"/>
                </p:custDataLst>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custDataLst>
                  <p:tags r:id="rId36"/>
                </p:custDataLst>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custDataLst>
                  <p:tags r:id="rId37"/>
                </p:custDataLst>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custDataLst>
                  <p:tags r:id="rId38"/>
                </p:custDataLst>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ross 19"/>
            <p:cNvSpPr/>
            <p:nvPr>
              <p:custDataLst>
                <p:tags r:id="rId3"/>
              </p:custDataLst>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custDataLst>
                <p:tags r:id="rId4"/>
              </p:custDataLst>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custDataLst>
                <p:tags r:id="rId5"/>
              </p:custDataLst>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6" name="Rectangle 65"/>
              <p:cNvSpPr/>
              <p:nvPr>
                <p:custDataLst>
                  <p:tags r:id="rId2"/>
                </p:custDataLst>
              </p:nvPr>
            </p:nvSpPr>
            <p:spPr>
              <a:xfrm>
                <a:off x="1586865" y="4961190"/>
                <a:ext cx="9086588" cy="552972"/>
              </a:xfrm>
              <a:prstGeom prst="rect">
                <a:avLst/>
              </a:prstGeom>
            </p:spPr>
            <p:txBody>
              <a:bodyPr wrap="square">
                <a:spAutoFit/>
              </a:bodyPr>
              <a:lstStyle/>
              <a:p>
                <a14:m>
                  <m:oMath xmlns:m="http://schemas.openxmlformats.org/officeDocument/2006/math">
                    <m:r>
                      <a:rPr lang="en-US" altLang="zh-CN" sz="2000" i="1" smtClean="0">
                        <a:latin typeface="Cambria Math" panose="02040503050406030204" pitchFamily="18" charset="0"/>
                      </a:rPr>
                      <m:t>𝐽</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1</m:t>
                        </m:r>
                      </m:num>
                      <m:den>
                        <m:r>
                          <a:rPr lang="en-US" altLang="zh-CN" sz="2000" i="1" dirty="0">
                            <a:latin typeface="Cambria Math" panose="02040503050406030204" pitchFamily="18" charset="0"/>
                          </a:rPr>
                          <m:t>𝑚</m:t>
                        </m:r>
                      </m:den>
                    </m:f>
                    <m:nary>
                      <m:naryPr>
                        <m:chr m:val="∑"/>
                        <m:limLoc m:val="subSup"/>
                        <m:ctrlPr>
                          <a:rPr lang="en-US" altLang="zh-CN" sz="2000" i="1" dirty="0">
                            <a:latin typeface="Cambria Math" panose="02040503050406030204" pitchFamily="18" charset="0"/>
                          </a:rPr>
                        </m:ctrlPr>
                      </m:naryPr>
                      <m:sub>
                        <m:r>
                          <m:rPr>
                            <m:brk m:alnAt="25"/>
                          </m:rP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𝑚</m:t>
                        </m:r>
                      </m:sup>
                      <m:e>
                        <m:d>
                          <m:dPr>
                            <m:begChr m:val="["/>
                            <m:endChr m:val="]"/>
                            <m:ctrlPr>
                              <a:rPr lang="en-US" altLang="zh-CN" sz="2000" i="1" dirty="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e>
                                    </m:d>
                                  </m:e>
                                </m:d>
                              </m:e>
                            </m:func>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e>
                            </m:d>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e>
                                    </m:d>
                                  </m:e>
                                </m:d>
                              </m:e>
                            </m:func>
                          </m:e>
                        </m:d>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𝜆</m:t>
                            </m:r>
                          </m:num>
                          <m:den>
                            <m:r>
                              <a:rPr lang="en-US" altLang="zh-CN" sz="2000" i="1">
                                <a:solidFill>
                                  <a:srgbClr val="FF0000"/>
                                </a:solidFill>
                                <a:latin typeface="Cambria Math" panose="02040503050406030204" pitchFamily="18" charset="0"/>
                              </a:rPr>
                              <m:t>2</m:t>
                            </m:r>
                            <m:r>
                              <a:rPr lang="en-US" altLang="zh-CN" sz="2000" i="1">
                                <a:solidFill>
                                  <a:srgbClr val="FF0000"/>
                                </a:solidFill>
                                <a:latin typeface="Cambria Math" panose="02040503050406030204" pitchFamily="18" charset="0"/>
                              </a:rPr>
                              <m:t>𝑚</m:t>
                            </m:r>
                          </m:den>
                        </m:f>
                        <m:nary>
                          <m:naryPr>
                            <m:chr m:val="∑"/>
                            <m:ctrlPr>
                              <a:rPr lang="zh-CN" altLang="en-US" sz="2000" i="1">
                                <a:solidFill>
                                  <a:srgbClr val="FF0000"/>
                                </a:solidFill>
                                <a:latin typeface="Cambria Math" panose="02040503050406030204" pitchFamily="18" charset="0"/>
                              </a:rPr>
                            </m:ctrlPr>
                          </m:naryPr>
                          <m:sub>
                            <m:r>
                              <a:rPr lang="en-US" altLang="zh-CN" sz="2000" i="1">
                                <a:solidFill>
                                  <a:srgbClr val="FF0000"/>
                                </a:solidFill>
                                <a:latin typeface="Cambria Math" panose="02040503050406030204" pitchFamily="18" charset="0"/>
                              </a:rPr>
                              <m:t>𝑗</m:t>
                            </m:r>
                            <m:r>
                              <a:rPr lang="en-US" altLang="zh-CN" sz="2000" i="1">
                                <a:solidFill>
                                  <a:srgbClr val="FF0000"/>
                                </a:solidFill>
                                <a:latin typeface="Cambria Math" panose="02040503050406030204" pitchFamily="18" charset="0"/>
                              </a:rPr>
                              <m:t>=1</m:t>
                            </m:r>
                          </m:sub>
                          <m:sup>
                            <m:r>
                              <a:rPr lang="en-US" altLang="zh-CN" sz="2000" i="1">
                                <a:solidFill>
                                  <a:srgbClr val="FF0000"/>
                                </a:solidFill>
                                <a:latin typeface="Cambria Math" panose="02040503050406030204" pitchFamily="18" charset="0"/>
                              </a:rPr>
                              <m:t>𝑛</m:t>
                            </m:r>
                          </m:sup>
                          <m:e>
                            <m:sSubSup>
                              <m:sSubSupPr>
                                <m:ctrlPr>
                                  <a:rPr lang="en-US" altLang="zh-CN" sz="2000" i="1">
                                    <a:solidFill>
                                      <a:srgbClr val="FF0000"/>
                                    </a:solidFill>
                                    <a:latin typeface="Cambria Math" panose="02040503050406030204" pitchFamily="18" charset="0"/>
                                  </a:rPr>
                                </m:ctrlPr>
                              </m:sSubSupPr>
                              <m:e>
                                <m:r>
                                  <a:rPr lang="zh-CN" altLang="en-US" sz="2000" i="1">
                                    <a:solidFill>
                                      <a:srgbClr val="FF0000"/>
                                    </a:solidFill>
                                    <a:latin typeface="Cambria Math" panose="02040503050406030204" pitchFamily="18" charset="0"/>
                                  </a:rPr>
                                  <m:t>𝜃</m:t>
                                </m:r>
                              </m:e>
                              <m:sub>
                                <m:r>
                                  <a:rPr lang="en-US" altLang="zh-CN" sz="2000" i="1">
                                    <a:solidFill>
                                      <a:srgbClr val="FF0000"/>
                                    </a:solidFill>
                                    <a:latin typeface="Cambria Math" panose="02040503050406030204" pitchFamily="18" charset="0"/>
                                  </a:rPr>
                                  <m:t>𝑗</m:t>
                                </m:r>
                              </m:sub>
                              <m:sup>
                                <m:r>
                                  <a:rPr lang="en-US" altLang="zh-CN" sz="2000" i="1">
                                    <a:solidFill>
                                      <a:srgbClr val="FF0000"/>
                                    </a:solidFill>
                                    <a:latin typeface="Cambria Math" panose="02040503050406030204" pitchFamily="18" charset="0"/>
                                  </a:rPr>
                                  <m:t>2</m:t>
                                </m:r>
                              </m:sup>
                            </m:sSubSup>
                          </m:e>
                        </m:nary>
                      </m:e>
                    </m:nary>
                  </m:oMath>
                </a14:m>
                <a:r>
                  <a:rPr lang="zh-CN" altLang="en-US" sz="2000" dirty="0"/>
                  <a:t> </a:t>
                </a:r>
              </a:p>
            </p:txBody>
          </p:sp>
        </mc:Choice>
        <mc:Fallback xmlns="">
          <p:sp>
            <p:nvSpPr>
              <p:cNvPr id="66" name="Rectangle 65"/>
              <p:cNvSpPr>
                <a:spLocks noRot="1" noChangeAspect="1" noMove="1" noResize="1" noEditPoints="1" noAdjustHandles="1" noChangeArrowheads="1" noChangeShapeType="1" noTextEdit="1"/>
              </p:cNvSpPr>
              <p:nvPr>
                <p:custDataLst>
                  <p:tags r:id="rId44"/>
                </p:custDataLst>
              </p:nvPr>
            </p:nvSpPr>
            <p:spPr>
              <a:xfrm>
                <a:off x="1586865" y="4961190"/>
                <a:ext cx="9086588" cy="552972"/>
              </a:xfrm>
              <a:prstGeom prst="rect">
                <a:avLst/>
              </a:prstGeom>
              <a:blipFill rotWithShape="1">
                <a:blip r:embed="rId45"/>
                <a:stretch>
                  <a:fillRect t="-103" r="4" b="83"/>
                </a:stretch>
              </a:blipFill>
            </p:spPr>
            <p:txBody>
              <a:bodyPr/>
              <a:lstStyle/>
              <a:p>
                <a:r>
                  <a:rPr lang="en-US"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C00000"/>
                </a:solidFill>
                <a:latin typeface="Calibri" panose="020F0702030404030204"/>
                <a:ea typeface="Microsoft YaHei" charset="-122"/>
                <a:sym typeface="+mn-ea"/>
              </a:rPr>
              <a:t>Regularization: </a:t>
            </a:r>
            <a:r>
              <a:rPr lang="en-US" altLang="zh-CN" dirty="0">
                <a:solidFill>
                  <a:srgbClr val="C00000"/>
                </a:solidFill>
                <a:sym typeface="+mn-ea"/>
              </a:rPr>
              <a:t>logistic regression</a:t>
            </a:r>
            <a:endParaRPr lang="en-US"/>
          </a:p>
        </p:txBody>
      </p:sp>
      <p:pic>
        <p:nvPicPr>
          <p:cNvPr id="69" name="Picture 6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396640" y="1655605"/>
            <a:ext cx="109728" cy="304038"/>
          </a:xfrm>
          <a:prstGeom prst="rect">
            <a:avLst/>
          </a:prstGeom>
        </p:spPr>
      </p:pic>
      <p:pic>
        <p:nvPicPr>
          <p:cNvPr id="70" name="Picture 6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59049" y="3962400"/>
            <a:ext cx="109728" cy="304038"/>
          </a:xfrm>
          <a:prstGeom prst="rect">
            <a:avLst/>
          </a:prstGeom>
        </p:spPr>
      </p:pic>
      <p:sp>
        <p:nvSpPr>
          <p:cNvPr id="75" name="TextBox 74"/>
          <p:cNvSpPr txBox="1"/>
          <p:nvPr>
            <p:custDataLst>
              <p:tags r:id="rId3"/>
            </p:custDataLst>
          </p:nvPr>
        </p:nvSpPr>
        <p:spPr>
          <a:xfrm>
            <a:off x="2172868" y="1094283"/>
            <a:ext cx="2667000" cy="400110"/>
          </a:xfrm>
          <a:prstGeom prst="rect">
            <a:avLst/>
          </a:prstGeom>
          <a:noFill/>
        </p:spPr>
        <p:txBody>
          <a:bodyPr wrap="square" rtlCol="0">
            <a:spAutoFit/>
          </a:bodyPr>
          <a:lstStyle/>
          <a:p>
            <a:r>
              <a:rPr lang="en-US" altLang="zh-CN" sz="2000" b="1" dirty="0">
                <a:latin typeface="+mj-lt"/>
              </a:rPr>
              <a:t>Gradient descent</a:t>
            </a:r>
          </a:p>
        </p:txBody>
      </p:sp>
      <p:sp>
        <p:nvSpPr>
          <p:cNvPr id="4" name="Rectangle 1"/>
          <p:cNvSpPr/>
          <p:nvPr>
            <p:custDataLst>
              <p:tags r:id="rId4"/>
            </p:custDataLst>
          </p:nvPr>
        </p:nvSpPr>
        <p:spPr>
          <a:xfrm>
            <a:off x="2172868" y="1607569"/>
            <a:ext cx="918393" cy="400110"/>
          </a:xfrm>
          <a:prstGeom prst="rect">
            <a:avLst/>
          </a:prstGeom>
        </p:spPr>
        <p:txBody>
          <a:bodyPr wrap="none">
            <a:spAutoFit/>
          </a:bodyPr>
          <a:lstStyle/>
          <a:p>
            <a:r>
              <a:rPr lang="en-US" altLang="zh-CN" sz="2000" dirty="0">
                <a:latin typeface="+mj-lt"/>
              </a:rPr>
              <a:t>Repeat</a:t>
            </a:r>
            <a:endParaRPr lang="en-US" altLang="zh-CN" sz="2400" dirty="0">
              <a:latin typeface="+mj-lt"/>
            </a:endParaRPr>
          </a:p>
        </p:txBody>
      </p:sp>
      <mc:AlternateContent xmlns:mc="http://schemas.openxmlformats.org/markup-compatibility/2006" xmlns:a14="http://schemas.microsoft.com/office/drawing/2010/main">
        <mc:Choice Requires="a14">
          <p:sp>
            <p:nvSpPr>
              <p:cNvPr id="5" name="TextBox 4"/>
              <p:cNvSpPr txBox="1"/>
              <p:nvPr>
                <p:custDataLst>
                  <p:tags r:id="rId5"/>
                </p:custDataLst>
              </p:nvPr>
            </p:nvSpPr>
            <p:spPr>
              <a:xfrm>
                <a:off x="2523490" y="4966200"/>
                <a:ext cx="5867400" cy="1254959"/>
              </a:xfrm>
              <a:prstGeom prst="rect">
                <a:avLst/>
              </a:prstGeom>
              <a:noFill/>
            </p:spPr>
            <p:txBody>
              <a:bodyPr wrap="square" rtlCol="0">
                <a:spAutoFit/>
              </a:bodyPr>
              <a:lstStyle/>
              <a:p>
                <a:r>
                  <a:rPr lang="en-US" altLang="zh-CN" sz="2400" dirty="0">
                    <a:latin typeface="+mj-lt"/>
                    <a:cs typeface="Times New Roman" panose="02020703060505090304" charset="0"/>
                  </a:rPr>
                  <a:t>The above gradient formula looks exactly like what we have in linear regression, the only difference is </a:t>
                </a:r>
                <a:r>
                  <a:rPr lang="en-US" altLang="zh-CN" sz="2400">
                    <a:latin typeface="+mj-lt"/>
                    <a:cs typeface="Times New Roman" panose="02020703060505090304" charset="0"/>
                  </a:rPr>
                  <a:t>the form </a:t>
                </a:r>
                <a:r>
                  <a:rPr lang="en-US" altLang="zh-CN" sz="2400" dirty="0">
                    <a:latin typeface="+mj-lt"/>
                    <a:cs typeface="Times New Roman" panose="02020703060505090304" charset="0"/>
                  </a:rPr>
                  <a:t>of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oMath>
                </a14:m>
                <a:r>
                  <a:rPr lang="en-US" altLang="zh-CN" sz="2400" dirty="0">
                    <a:latin typeface="+mj-lt"/>
                    <a:cs typeface="Times New Roman" panose="02020703060505090304" charset="0"/>
                  </a:rPr>
                  <a:t>.</a:t>
                </a:r>
                <a:endParaRPr lang="zh-CN" altLang="en-US" sz="2400" dirty="0">
                  <a:latin typeface="+mj-lt"/>
                  <a:cs typeface="Times New Roman" panose="02020703060505090304" charset="0"/>
                </a:endParaRPr>
              </a:p>
            </p:txBody>
          </p:sp>
        </mc:Choice>
        <mc:Fallback xmlns="">
          <p:sp>
            <p:nvSpPr>
              <p:cNvPr id="5" name="TextBox 4"/>
              <p:cNvSpPr txBox="1">
                <a:spLocks noRot="1" noChangeAspect="1" noMove="1" noResize="1" noEditPoints="1" noAdjustHandles="1" noChangeArrowheads="1" noChangeShapeType="1" noTextEdit="1"/>
              </p:cNvSpPr>
              <p:nvPr>
                <p:custDataLst>
                  <p:tags r:id="rId12"/>
                </p:custDataLst>
              </p:nvPr>
            </p:nvSpPr>
            <p:spPr>
              <a:xfrm>
                <a:off x="2523490" y="4966200"/>
                <a:ext cx="5867400" cy="1254959"/>
              </a:xfrm>
              <a:prstGeom prst="rect">
                <a:avLst/>
              </a:prstGeom>
              <a:blipFill rotWithShape="1">
                <a:blip r:embed="rId13"/>
                <a:stretch>
                  <a:fillRect t="-40" b="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custDataLst>
                  <p:tags r:id="rId6"/>
                </p:custDataLst>
              </p:nvPr>
            </p:nvSpPr>
            <p:spPr>
              <a:xfrm>
                <a:off x="3123918" y="2286204"/>
                <a:ext cx="5690958" cy="617285"/>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oMath>
                </a14:m>
                <a:r>
                  <a:rPr lang="zh-CN" altLang="en-US" dirty="0"/>
                  <a:t> </a:t>
                </a:r>
              </a:p>
            </p:txBody>
          </p:sp>
        </mc:Choice>
        <mc:Fallback xmlns="">
          <p:sp>
            <p:nvSpPr>
              <p:cNvPr id="14" name="Rectangle 13"/>
              <p:cNvSpPr>
                <a:spLocks noRot="1" noChangeAspect="1" noMove="1" noResize="1" noEditPoints="1" noAdjustHandles="1" noChangeArrowheads="1" noChangeShapeType="1" noTextEdit="1"/>
              </p:cNvSpPr>
              <p:nvPr>
                <p:custDataLst>
                  <p:tags r:id="rId14"/>
                </p:custDataLst>
              </p:nvPr>
            </p:nvSpPr>
            <p:spPr>
              <a:xfrm>
                <a:off x="3123918" y="2286204"/>
                <a:ext cx="5690958" cy="617285"/>
              </a:xfrm>
              <a:prstGeom prst="rect">
                <a:avLst/>
              </a:prstGeom>
              <a:blipFill rotWithShape="1">
                <a:blip r:embed="rId15"/>
                <a:stretch>
                  <a:fillRect l="-6" t="-33" r="8" b="4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custDataLst>
                  <p:tags r:id="rId7"/>
                </p:custDataLst>
              </p:nvPr>
            </p:nvSpPr>
            <p:spPr>
              <a:xfrm>
                <a:off x="3123918" y="2981419"/>
                <a:ext cx="7075714" cy="1065933"/>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zh-CN" altLang="en-US" sz="2400" i="1">
                        <a:latin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bSup>
                      </m:e>
                    </m:nary>
                    <m:r>
                      <a:rPr lang="en-US" altLang="zh-CN"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𝛼</m:t>
                    </m:r>
                    <m:f>
                      <m:fPr>
                        <m:ctrlPr>
                          <a:rPr lang="en-US" altLang="zh-CN"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𝜆</m:t>
                        </m:r>
                      </m:num>
                      <m:den>
                        <m:r>
                          <a:rPr lang="en-US" altLang="zh-CN" sz="2400" i="1">
                            <a:solidFill>
                              <a:srgbClr val="FF0000"/>
                            </a:solidFill>
                            <a:latin typeface="Cambria Math" panose="02040503050406030204" pitchFamily="18" charset="0"/>
                          </a:rPr>
                          <m:t>𝑚</m:t>
                        </m:r>
                      </m:den>
                    </m:f>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𝜃</m:t>
                        </m:r>
                      </m:e>
                      <m:sub>
                        <m:r>
                          <a:rPr lang="en-US" altLang="zh-CN" sz="2400" i="1">
                            <a:solidFill>
                              <a:srgbClr val="FF0000"/>
                            </a:solidFill>
                            <a:latin typeface="Cambria Math" panose="02040503050406030204" pitchFamily="18" charset="0"/>
                          </a:rPr>
                          <m:t>𝑗</m:t>
                        </m:r>
                      </m:sub>
                    </m:sSub>
                    <m:r>
                      <a:rPr lang="en-US" altLang="zh-CN" sz="2400" b="0" i="1" smtClean="0">
                        <a:solidFill>
                          <a:srgbClr val="FF0000"/>
                        </a:solidFill>
                        <a:latin typeface="Cambria Math" panose="02040503050406030204" pitchFamily="18" charset="0"/>
                      </a:rPr>
                      <m:t> </m:t>
                    </m:r>
                  </m:oMath>
                </a14:m>
                <a:r>
                  <a:rPr lang="zh-CN" altLang="en-US" sz="2400" dirty="0"/>
                  <a:t> </a:t>
                </a:r>
              </a:p>
              <a:p>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custDataLst>
                  <p:tags r:id="rId16"/>
                </p:custDataLst>
              </p:nvPr>
            </p:nvSpPr>
            <p:spPr>
              <a:xfrm>
                <a:off x="3123918" y="2981419"/>
                <a:ext cx="7075714" cy="1065933"/>
              </a:xfrm>
              <a:prstGeom prst="rect">
                <a:avLst/>
              </a:prstGeom>
              <a:blipFill rotWithShape="1">
                <a:blip r:embed="rId17"/>
                <a:stretch>
                  <a:fillRect l="-5" t="-9" r="4" b="4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custDataLst>
                  <p:tags r:id="rId8"/>
                </p:custDataLst>
              </p:nvPr>
            </p:nvSpPr>
            <p:spPr>
              <a:xfrm>
                <a:off x="5969397" y="3678020"/>
                <a:ext cx="19623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6" name="TextBox 15"/>
              <p:cNvSpPr txBox="1">
                <a:spLocks noRot="1" noChangeAspect="1" noMove="1" noResize="1" noEditPoints="1" noAdjustHandles="1" noChangeArrowheads="1" noChangeShapeType="1" noTextEdit="1"/>
              </p:cNvSpPr>
              <p:nvPr>
                <p:custDataLst>
                  <p:tags r:id="rId18"/>
                </p:custDataLst>
              </p:nvPr>
            </p:nvSpPr>
            <p:spPr>
              <a:xfrm>
                <a:off x="5969397" y="3678020"/>
                <a:ext cx="1962397" cy="369332"/>
              </a:xfrm>
              <a:prstGeom prst="rect">
                <a:avLst/>
              </a:prstGeom>
              <a:blipFill rotWithShape="1">
                <a:blip r:embed="rId19"/>
                <a:stretch>
                  <a:fillRect l="-20" t="-27" r="-1035" b="13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3.1: Logistic Regression</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3.2: Support Vector Machine</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Support</a:t>
            </a:r>
            <a:r>
              <a:rPr lang="zh-CN" altLang="en-US">
                <a:sym typeface="+mn-ea"/>
              </a:rPr>
              <a:t> </a:t>
            </a:r>
            <a:r>
              <a:rPr>
                <a:sym typeface="+mn-ea"/>
              </a:rPr>
              <a:t>vector</a:t>
            </a:r>
            <a:r>
              <a:rPr lang="zh-CN" altLang="en-US">
                <a:sym typeface="+mn-ea"/>
              </a:rPr>
              <a:t> </a:t>
            </a:r>
            <a:r>
              <a:rPr>
                <a:sym typeface="+mn-ea"/>
              </a:rPr>
              <a:t>machine</a:t>
            </a:r>
            <a:r>
              <a:rPr lang="zh-CN" altLang="en-US">
                <a:sym typeface="+mn-ea"/>
              </a:rPr>
              <a:t> </a:t>
            </a:r>
            <a:r>
              <a:rPr>
                <a:sym typeface="+mn-ea"/>
              </a:rPr>
              <a:t>model</a:t>
            </a:r>
            <a:r>
              <a:rPr lang="zh-CN" altLang="en-US">
                <a:sym typeface="+mn-ea"/>
              </a:rPr>
              <a:t> </a:t>
            </a:r>
          </a:p>
          <a:p>
            <a:r>
              <a:rPr>
                <a:solidFill>
                  <a:schemeClr val="bg1">
                    <a:lumMod val="65000"/>
                  </a:schemeClr>
                </a:solidFill>
                <a:sym typeface="+mn-ea"/>
              </a:rPr>
              <a:t> </a:t>
            </a:r>
            <a:r>
              <a:rPr>
                <a:sym typeface="+mn-ea"/>
              </a:rPr>
              <a:t>Constrained optimization</a:t>
            </a:r>
            <a:endParaRPr lang="en-US" altLang="zh-CN"/>
          </a:p>
          <a:p>
            <a:r>
              <a:rPr>
                <a:solidFill>
                  <a:schemeClr val="bg1">
                    <a:lumMod val="65000"/>
                  </a:schemeClr>
                </a:solidFill>
                <a:sym typeface="+mn-ea"/>
              </a:rPr>
              <a:t> Soft</a:t>
            </a:r>
            <a:r>
              <a:rPr lang="zh-CN" altLang="en-US">
                <a:solidFill>
                  <a:schemeClr val="bg1">
                    <a:lumMod val="65000"/>
                  </a:schemeClr>
                </a:solidFill>
                <a:sym typeface="+mn-ea"/>
              </a:rPr>
              <a:t> </a:t>
            </a:r>
            <a:r>
              <a:rPr>
                <a:solidFill>
                  <a:schemeClr val="bg1">
                    <a:lumMod val="65000"/>
                  </a:schemeClr>
                </a:solidFill>
                <a:sym typeface="+mn-ea"/>
              </a:rPr>
              <a:t>margin</a:t>
            </a:r>
            <a:endParaRPr lang="en-US" altLang="zh-CN" dirty="0">
              <a:solidFill>
                <a:schemeClr val="bg1">
                  <a:lumMod val="65000"/>
                </a:schemeClr>
              </a:solidFill>
            </a:endParaRPr>
          </a:p>
          <a:p>
            <a:r>
              <a:rPr>
                <a:solidFill>
                  <a:schemeClr val="bg1">
                    <a:lumMod val="65000"/>
                  </a:schemeClr>
                </a:solidFill>
                <a:sym typeface="+mn-ea"/>
              </a:rPr>
              <a:t> Kernel</a:t>
            </a:r>
            <a:r>
              <a:rPr lang="zh-CN" altLang="en-US">
                <a:solidFill>
                  <a:schemeClr val="bg1">
                    <a:lumMod val="65000"/>
                  </a:schemeClr>
                </a:solidFill>
                <a:sym typeface="+mn-ea"/>
              </a:rPr>
              <a:t> </a:t>
            </a:r>
            <a:r>
              <a:rPr>
                <a:solidFill>
                  <a:schemeClr val="bg1">
                    <a:lumMod val="65000"/>
                  </a:schemeClr>
                </a:solidFill>
                <a:sym typeface="+mn-ea"/>
              </a:rPr>
              <a:t>methods</a:t>
            </a:r>
            <a:endParaRPr lang="en-US" altLang="zh-CN" dirty="0">
              <a:solidFill>
                <a:schemeClr val="bg1">
                  <a:lumMod val="65000"/>
                </a:schemeClr>
              </a:solidFill>
            </a:endParaRPr>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Linear Separators </a:t>
            </a:r>
            <a:endParaRPr lang="en-US"/>
          </a:p>
        </p:txBody>
      </p:sp>
      <p:sp>
        <p:nvSpPr>
          <p:cNvPr id="3" name="Content Placeholder 2"/>
          <p:cNvSpPr>
            <a:spLocks noGrp="1"/>
          </p:cNvSpPr>
          <p:nvPr>
            <p:ph idx="1"/>
          </p:nvPr>
        </p:nvSpPr>
        <p:spPr/>
        <p:txBody>
          <a:bodyPr/>
          <a:lstStyle/>
          <a:p>
            <a:r>
              <a:rPr>
                <a:sym typeface="+mn-ea"/>
              </a:rPr>
              <a:t>Binary classification can be viewed as the task of separating classes in feature space:</a:t>
            </a:r>
          </a:p>
          <a:p>
            <a:endParaRPr lang="en-US"/>
          </a:p>
        </p:txBody>
      </p:sp>
      <p:sp>
        <p:nvSpPr>
          <p:cNvPr id="165892" name="Straight Connector 165891"/>
          <p:cNvSpPr/>
          <p:nvPr>
            <p:custDataLst>
              <p:tags r:id="rId1"/>
            </p:custDataLst>
          </p:nvPr>
        </p:nvSpPr>
        <p:spPr>
          <a:xfrm flipV="1">
            <a:off x="2916238" y="2662555"/>
            <a:ext cx="0" cy="304165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165893" name="Straight Connector 165892"/>
          <p:cNvSpPr/>
          <p:nvPr>
            <p:custDataLst>
              <p:tags r:id="rId2"/>
            </p:custDataLst>
          </p:nvPr>
        </p:nvSpPr>
        <p:spPr>
          <a:xfrm flipV="1">
            <a:off x="2781300" y="5588318"/>
            <a:ext cx="4081463" cy="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165894" name="Octagon 165893"/>
          <p:cNvSpPr/>
          <p:nvPr>
            <p:custDataLst>
              <p:tags r:id="rId3"/>
            </p:custDataLst>
          </p:nvPr>
        </p:nvSpPr>
        <p:spPr>
          <a:xfrm>
            <a:off x="3956050" y="341820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895" name="Octagon 165894"/>
          <p:cNvSpPr/>
          <p:nvPr>
            <p:custDataLst>
              <p:tags r:id="rId4"/>
            </p:custDataLst>
          </p:nvPr>
        </p:nvSpPr>
        <p:spPr>
          <a:xfrm>
            <a:off x="3381375" y="37753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896" name="Octagon 165895"/>
          <p:cNvSpPr/>
          <p:nvPr>
            <p:custDataLst>
              <p:tags r:id="rId5"/>
            </p:custDataLst>
          </p:nvPr>
        </p:nvSpPr>
        <p:spPr>
          <a:xfrm>
            <a:off x="3533775" y="43214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897" name="Octagon 165896"/>
          <p:cNvSpPr/>
          <p:nvPr>
            <p:custDataLst>
              <p:tags r:id="rId6"/>
            </p:custDataLst>
          </p:nvPr>
        </p:nvSpPr>
        <p:spPr>
          <a:xfrm>
            <a:off x="3152775" y="47786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898" name="Octagon 165897"/>
          <p:cNvSpPr/>
          <p:nvPr>
            <p:custDataLst>
              <p:tags r:id="rId7"/>
            </p:custDataLst>
          </p:nvPr>
        </p:nvSpPr>
        <p:spPr>
          <a:xfrm>
            <a:off x="3686175" y="31784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899" name="Octagon 165898"/>
          <p:cNvSpPr/>
          <p:nvPr>
            <p:custDataLst>
              <p:tags r:id="rId8"/>
            </p:custDataLst>
          </p:nvPr>
        </p:nvSpPr>
        <p:spPr>
          <a:xfrm>
            <a:off x="3152775" y="40928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900" name="Octagon 165899"/>
          <p:cNvSpPr/>
          <p:nvPr>
            <p:custDataLst>
              <p:tags r:id="rId9"/>
            </p:custDataLst>
          </p:nvPr>
        </p:nvSpPr>
        <p:spPr>
          <a:xfrm>
            <a:off x="3305175" y="42452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901" name="Octagon 165900"/>
          <p:cNvSpPr/>
          <p:nvPr>
            <p:custDataLst>
              <p:tags r:id="rId10"/>
            </p:custDataLst>
          </p:nvPr>
        </p:nvSpPr>
        <p:spPr>
          <a:xfrm>
            <a:off x="4067175" y="386429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902" name="Octagon 165901"/>
          <p:cNvSpPr/>
          <p:nvPr>
            <p:custDataLst>
              <p:tags r:id="rId11"/>
            </p:custDataLst>
          </p:nvPr>
        </p:nvSpPr>
        <p:spPr>
          <a:xfrm>
            <a:off x="4968875" y="38515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3" name="Octagon 165902"/>
          <p:cNvSpPr/>
          <p:nvPr>
            <p:custDataLst>
              <p:tags r:id="rId12"/>
            </p:custDataLst>
          </p:nvPr>
        </p:nvSpPr>
        <p:spPr>
          <a:xfrm>
            <a:off x="4600575" y="47786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4" name="Octagon 165903"/>
          <p:cNvSpPr/>
          <p:nvPr>
            <p:custDataLst>
              <p:tags r:id="rId13"/>
            </p:custDataLst>
          </p:nvPr>
        </p:nvSpPr>
        <p:spPr>
          <a:xfrm>
            <a:off x="5591175" y="47786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5" name="Octagon 165904"/>
          <p:cNvSpPr/>
          <p:nvPr>
            <p:custDataLst>
              <p:tags r:id="rId14"/>
            </p:custDataLst>
          </p:nvPr>
        </p:nvSpPr>
        <p:spPr>
          <a:xfrm>
            <a:off x="4283075" y="52993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6" name="Octagon 165905"/>
          <p:cNvSpPr/>
          <p:nvPr>
            <p:custDataLst>
              <p:tags r:id="rId15"/>
            </p:custDataLst>
          </p:nvPr>
        </p:nvSpPr>
        <p:spPr>
          <a:xfrm>
            <a:off x="4905375" y="41690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7" name="Octagon 165906"/>
          <p:cNvSpPr/>
          <p:nvPr>
            <p:custDataLst>
              <p:tags r:id="rId16"/>
            </p:custDataLst>
          </p:nvPr>
        </p:nvSpPr>
        <p:spPr>
          <a:xfrm>
            <a:off x="4283075" y="46135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8" name="Octagon 165907"/>
          <p:cNvSpPr/>
          <p:nvPr>
            <p:custDataLst>
              <p:tags r:id="rId17"/>
            </p:custDataLst>
          </p:nvPr>
        </p:nvSpPr>
        <p:spPr>
          <a:xfrm>
            <a:off x="4981575" y="50072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09" name="Octagon 165908"/>
          <p:cNvSpPr/>
          <p:nvPr>
            <p:custDataLst>
              <p:tags r:id="rId18"/>
            </p:custDataLst>
          </p:nvPr>
        </p:nvSpPr>
        <p:spPr>
          <a:xfrm>
            <a:off x="5667375" y="409289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10" name="Straight Connector 165909"/>
          <p:cNvSpPr/>
          <p:nvPr>
            <p:custDataLst>
              <p:tags r:id="rId19"/>
            </p:custDataLst>
          </p:nvPr>
        </p:nvSpPr>
        <p:spPr>
          <a:xfrm flipV="1">
            <a:off x="3228975" y="2645093"/>
            <a:ext cx="2438400" cy="2667000"/>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165911" name="Octagon 165910"/>
          <p:cNvSpPr/>
          <p:nvPr>
            <p:custDataLst>
              <p:tags r:id="rId20"/>
            </p:custDataLst>
          </p:nvPr>
        </p:nvSpPr>
        <p:spPr>
          <a:xfrm>
            <a:off x="4152900" y="258000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912" name="Octagon 165911"/>
          <p:cNvSpPr/>
          <p:nvPr>
            <p:custDataLst>
              <p:tags r:id="rId21"/>
            </p:custDataLst>
          </p:nvPr>
        </p:nvSpPr>
        <p:spPr>
          <a:xfrm>
            <a:off x="4762500" y="265620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65913" name="Octagon 165912"/>
          <p:cNvSpPr/>
          <p:nvPr>
            <p:custDataLst>
              <p:tags r:id="rId22"/>
            </p:custDataLst>
          </p:nvPr>
        </p:nvSpPr>
        <p:spPr>
          <a:xfrm>
            <a:off x="5829300" y="3418205"/>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5914" name="Text Box 165913"/>
          <p:cNvSpPr txBox="1"/>
          <p:nvPr>
            <p:custDataLst>
              <p:tags r:id="rId23"/>
            </p:custDataLst>
          </p:nvPr>
        </p:nvSpPr>
        <p:spPr>
          <a:xfrm>
            <a:off x="5638800" y="2303780"/>
            <a:ext cx="2667000" cy="457200"/>
          </a:xfrm>
          <a:prstGeom prst="rect">
            <a:avLst/>
          </a:prstGeom>
          <a:noFill/>
          <a:ln w="9525">
            <a:noFill/>
          </a:ln>
        </p:spPr>
        <p:txBody>
          <a:bodyPr>
            <a:spAutoFit/>
          </a:bodyPr>
          <a:lstStyle/>
          <a:p>
            <a:pPr>
              <a:spcBef>
                <a:spcPct val="50000"/>
              </a:spcBef>
            </a:pPr>
            <a:r>
              <a:rPr b="1" err="1">
                <a:latin typeface="Times New Roman" panose="02020703060505090304" charset="0"/>
              </a:rPr>
              <a:t>w</a:t>
            </a:r>
            <a:r>
              <a:rPr b="1" baseline="30000" err="1">
                <a:latin typeface="Times New Roman" panose="02020703060505090304" charset="0"/>
              </a:rPr>
              <a:t>T</a:t>
            </a:r>
            <a:r>
              <a:rPr b="1" err="1">
                <a:latin typeface="Times New Roman" panose="02020703060505090304" charset="0"/>
              </a:rPr>
              <a:t>x</a:t>
            </a:r>
            <a:r>
              <a:rPr b="1">
                <a:latin typeface="Times New Roman" panose="02020703060505090304" charset="0"/>
              </a:rPr>
              <a:t> </a:t>
            </a:r>
            <a:r>
              <a:rPr>
                <a:latin typeface="Times New Roman" panose="02020703060505090304" charset="0"/>
              </a:rPr>
              <a:t>+ </a:t>
            </a:r>
            <a:r>
              <a:rPr i="1">
                <a:latin typeface="Times New Roman" panose="02020703060505090304" charset="0"/>
              </a:rPr>
              <a:t>b</a:t>
            </a:r>
            <a:r>
              <a:rPr b="1">
                <a:latin typeface="Times New Roman" panose="02020703060505090304" charset="0"/>
              </a:rPr>
              <a:t> = 0</a:t>
            </a:r>
          </a:p>
        </p:txBody>
      </p:sp>
      <p:sp>
        <p:nvSpPr>
          <p:cNvPr id="165915" name="Text Box 165914"/>
          <p:cNvSpPr txBox="1"/>
          <p:nvPr>
            <p:custDataLst>
              <p:tags r:id="rId24"/>
            </p:custDataLst>
          </p:nvPr>
        </p:nvSpPr>
        <p:spPr>
          <a:xfrm>
            <a:off x="5638800" y="2865755"/>
            <a:ext cx="2667000" cy="457200"/>
          </a:xfrm>
          <a:prstGeom prst="rect">
            <a:avLst/>
          </a:prstGeom>
          <a:noFill/>
          <a:ln w="9525">
            <a:noFill/>
          </a:ln>
        </p:spPr>
        <p:txBody>
          <a:bodyPr>
            <a:spAutoFit/>
          </a:bodyPr>
          <a:lstStyle/>
          <a:p>
            <a:pPr>
              <a:spcBef>
                <a:spcPct val="50000"/>
              </a:spcBef>
            </a:pPr>
            <a:r>
              <a:rPr b="1" err="1">
                <a:latin typeface="Times New Roman" panose="02020703060505090304" charset="0"/>
              </a:rPr>
              <a:t>w</a:t>
            </a:r>
            <a:r>
              <a:rPr b="1" baseline="30000" err="1">
                <a:latin typeface="Times New Roman" panose="02020703060505090304" charset="0"/>
              </a:rPr>
              <a:t>T</a:t>
            </a:r>
            <a:r>
              <a:rPr b="1" err="1">
                <a:latin typeface="Times New Roman" panose="02020703060505090304" charset="0"/>
              </a:rPr>
              <a:t>x</a:t>
            </a:r>
            <a:r>
              <a:rPr b="1">
                <a:latin typeface="Times New Roman" panose="02020703060505090304" charset="0"/>
              </a:rPr>
              <a:t> </a:t>
            </a:r>
            <a:r>
              <a:rPr>
                <a:latin typeface="Times New Roman" panose="02020703060505090304" charset="0"/>
              </a:rPr>
              <a:t>+ </a:t>
            </a:r>
            <a:r>
              <a:rPr i="1">
                <a:latin typeface="Times New Roman" panose="02020703060505090304" charset="0"/>
              </a:rPr>
              <a:t>b</a:t>
            </a:r>
            <a:r>
              <a:rPr b="1">
                <a:latin typeface="Times New Roman" panose="02020703060505090304" charset="0"/>
              </a:rPr>
              <a:t> &lt; 0</a:t>
            </a:r>
          </a:p>
        </p:txBody>
      </p:sp>
      <p:sp>
        <p:nvSpPr>
          <p:cNvPr id="165916" name="Text Box 165915"/>
          <p:cNvSpPr txBox="1"/>
          <p:nvPr>
            <p:custDataLst>
              <p:tags r:id="rId25"/>
            </p:custDataLst>
          </p:nvPr>
        </p:nvSpPr>
        <p:spPr>
          <a:xfrm>
            <a:off x="3209925" y="2646680"/>
            <a:ext cx="2667000" cy="457200"/>
          </a:xfrm>
          <a:prstGeom prst="rect">
            <a:avLst/>
          </a:prstGeom>
          <a:noFill/>
          <a:ln w="9525">
            <a:noFill/>
          </a:ln>
        </p:spPr>
        <p:txBody>
          <a:bodyPr>
            <a:spAutoFit/>
          </a:bodyPr>
          <a:lstStyle/>
          <a:p>
            <a:pPr>
              <a:spcBef>
                <a:spcPct val="50000"/>
              </a:spcBef>
            </a:pPr>
            <a:r>
              <a:rPr b="1" err="1">
                <a:latin typeface="Times New Roman" panose="02020703060505090304" charset="0"/>
              </a:rPr>
              <a:t>w</a:t>
            </a:r>
            <a:r>
              <a:rPr b="1" baseline="30000" err="1">
                <a:latin typeface="Times New Roman" panose="02020703060505090304" charset="0"/>
              </a:rPr>
              <a:t>T</a:t>
            </a:r>
            <a:r>
              <a:rPr b="1" err="1">
                <a:latin typeface="Times New Roman" panose="02020703060505090304" charset="0"/>
              </a:rPr>
              <a:t>x</a:t>
            </a:r>
            <a:r>
              <a:rPr b="1">
                <a:latin typeface="Times New Roman" panose="02020703060505090304" charset="0"/>
              </a:rPr>
              <a:t> </a:t>
            </a:r>
            <a:r>
              <a:rPr>
                <a:latin typeface="Times New Roman" panose="02020703060505090304" charset="0"/>
              </a:rPr>
              <a:t>+ </a:t>
            </a:r>
            <a:r>
              <a:rPr i="1">
                <a:latin typeface="Times New Roman" panose="02020703060505090304" charset="0"/>
              </a:rPr>
              <a:t>b</a:t>
            </a:r>
            <a:r>
              <a:rPr b="1">
                <a:latin typeface="Times New Roman" panose="02020703060505090304" charset="0"/>
              </a:rPr>
              <a:t> &gt; 0</a:t>
            </a:r>
          </a:p>
        </p:txBody>
      </p:sp>
      <p:sp>
        <p:nvSpPr>
          <p:cNvPr id="165917" name="Text Box 165916"/>
          <p:cNvSpPr txBox="1"/>
          <p:nvPr>
            <p:custDataLst>
              <p:tags r:id="rId26"/>
            </p:custDataLst>
          </p:nvPr>
        </p:nvSpPr>
        <p:spPr>
          <a:xfrm>
            <a:off x="7305675" y="3989705"/>
            <a:ext cx="2933700" cy="457200"/>
          </a:xfrm>
          <a:prstGeom prst="rect">
            <a:avLst/>
          </a:prstGeom>
          <a:noFill/>
          <a:ln w="9525">
            <a:noFill/>
          </a:ln>
        </p:spPr>
        <p:txBody>
          <a:bodyPr>
            <a:spAutoFit/>
          </a:bodyPr>
          <a:lstStyle/>
          <a:p>
            <a:pPr>
              <a:spcBef>
                <a:spcPct val="50000"/>
              </a:spcBef>
            </a:pPr>
            <a:r>
              <a:rPr i="1" err="1">
                <a:latin typeface="Times New Roman" panose="02020703060505090304" charset="0"/>
              </a:rPr>
              <a:t>f</a:t>
            </a:r>
            <a:r>
              <a:rPr err="1">
                <a:latin typeface="Times New Roman" panose="02020703060505090304" charset="0"/>
              </a:rPr>
              <a:t>(</a:t>
            </a:r>
            <a:r>
              <a:rPr b="1" err="1">
                <a:latin typeface="Times New Roman" panose="02020703060505090304" charset="0"/>
              </a:rPr>
              <a:t>x</a:t>
            </a:r>
            <a:r>
              <a:rPr>
                <a:latin typeface="Times New Roman" panose="02020703060505090304" charset="0"/>
              </a:rPr>
              <a:t>)</a:t>
            </a:r>
            <a:r>
              <a:rPr i="1">
                <a:latin typeface="Times New Roman" panose="02020703060505090304" charset="0"/>
              </a:rPr>
              <a:t> = </a:t>
            </a:r>
            <a:r>
              <a:rPr err="1">
                <a:latin typeface="Times New Roman" panose="02020703060505090304" charset="0"/>
              </a:rPr>
              <a:t>sign(</a:t>
            </a:r>
            <a:r>
              <a:rPr b="1" err="1">
                <a:latin typeface="Times New Roman" panose="02020703060505090304" charset="0"/>
              </a:rPr>
              <a:t>w</a:t>
            </a:r>
            <a:r>
              <a:rPr b="1" baseline="30000" err="1">
                <a:latin typeface="Times New Roman" panose="02020703060505090304" charset="0"/>
              </a:rPr>
              <a:t>T</a:t>
            </a:r>
            <a:r>
              <a:rPr b="1" err="1">
                <a:latin typeface="Times New Roman" panose="02020703060505090304" charset="0"/>
              </a:rPr>
              <a:t>x</a:t>
            </a:r>
            <a:r>
              <a:rPr b="1">
                <a:latin typeface="Times New Roman" panose="02020703060505090304" charset="0"/>
              </a:rPr>
              <a:t> </a:t>
            </a:r>
            <a:r>
              <a:rPr>
                <a:latin typeface="Times New Roman" panose="02020703060505090304" charset="0"/>
              </a:rPr>
              <a:t>+ </a:t>
            </a:r>
            <a:r>
              <a:rPr i="1">
                <a:latin typeface="Times New Roman" panose="02020703060505090304" charset="0"/>
              </a:rPr>
              <a:t>b</a:t>
            </a:r>
            <a:r>
              <a:rPr>
                <a:latin typeface="Times New Roman" panose="02020703060505090304" charset="0"/>
              </a:rPr>
              <a:t>)</a:t>
            </a:r>
            <a:endParaRPr b="1">
              <a:latin typeface="Times New Roman" panose="020207030605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9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9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9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9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5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14" grpId="0"/>
      <p:bldP spid="165915" grpId="0"/>
      <p:bldP spid="165916" grpId="0"/>
      <p:bldP spid="1659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Which of the linear separators is optimal?</a:t>
            </a:r>
            <a:endParaRPr lang="en-US"/>
          </a:p>
        </p:txBody>
      </p:sp>
      <p:sp>
        <p:nvSpPr>
          <p:cNvPr id="205828" name="Straight Connector 205827"/>
          <p:cNvSpPr/>
          <p:nvPr>
            <p:custDataLst>
              <p:tags r:id="rId1"/>
            </p:custDataLst>
          </p:nvPr>
        </p:nvSpPr>
        <p:spPr>
          <a:xfrm flipV="1">
            <a:off x="3868420" y="2085340"/>
            <a:ext cx="0" cy="304165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205829" name="Straight Connector 205828"/>
          <p:cNvSpPr/>
          <p:nvPr>
            <p:custDataLst>
              <p:tags r:id="rId2"/>
            </p:custDataLst>
          </p:nvPr>
        </p:nvSpPr>
        <p:spPr>
          <a:xfrm flipV="1">
            <a:off x="3733483" y="5011103"/>
            <a:ext cx="4081462" cy="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205830" name="Octagon 205829"/>
          <p:cNvSpPr/>
          <p:nvPr>
            <p:custDataLst>
              <p:tags r:id="rId3"/>
            </p:custDataLst>
          </p:nvPr>
        </p:nvSpPr>
        <p:spPr>
          <a:xfrm>
            <a:off x="4908233" y="2840990"/>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1" name="Octagon 205830"/>
          <p:cNvSpPr/>
          <p:nvPr>
            <p:custDataLst>
              <p:tags r:id="rId4"/>
            </p:custDataLst>
          </p:nvPr>
        </p:nvSpPr>
        <p:spPr>
          <a:xfrm>
            <a:off x="4333558" y="31981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2" name="Octagon 205831"/>
          <p:cNvSpPr/>
          <p:nvPr>
            <p:custDataLst>
              <p:tags r:id="rId5"/>
            </p:custDataLst>
          </p:nvPr>
        </p:nvSpPr>
        <p:spPr>
          <a:xfrm>
            <a:off x="4485958" y="37442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3" name="Octagon 205832"/>
          <p:cNvSpPr/>
          <p:nvPr>
            <p:custDataLst>
              <p:tags r:id="rId6"/>
            </p:custDataLst>
          </p:nvPr>
        </p:nvSpPr>
        <p:spPr>
          <a:xfrm>
            <a:off x="4104958" y="42014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4" name="Octagon 205833"/>
          <p:cNvSpPr/>
          <p:nvPr>
            <p:custDataLst>
              <p:tags r:id="rId7"/>
            </p:custDataLst>
          </p:nvPr>
        </p:nvSpPr>
        <p:spPr>
          <a:xfrm>
            <a:off x="4638358" y="26012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5" name="Octagon 205834"/>
          <p:cNvSpPr/>
          <p:nvPr>
            <p:custDataLst>
              <p:tags r:id="rId8"/>
            </p:custDataLst>
          </p:nvPr>
        </p:nvSpPr>
        <p:spPr>
          <a:xfrm>
            <a:off x="4104958" y="35156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6" name="Octagon 205835"/>
          <p:cNvSpPr/>
          <p:nvPr>
            <p:custDataLst>
              <p:tags r:id="rId9"/>
            </p:custDataLst>
          </p:nvPr>
        </p:nvSpPr>
        <p:spPr>
          <a:xfrm>
            <a:off x="4257358" y="36680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7" name="Octagon 205836"/>
          <p:cNvSpPr/>
          <p:nvPr>
            <p:custDataLst>
              <p:tags r:id="rId10"/>
            </p:custDataLst>
          </p:nvPr>
        </p:nvSpPr>
        <p:spPr>
          <a:xfrm>
            <a:off x="5019358" y="3287078"/>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38" name="Octagon 205837"/>
          <p:cNvSpPr/>
          <p:nvPr>
            <p:custDataLst>
              <p:tags r:id="rId11"/>
            </p:custDataLst>
          </p:nvPr>
        </p:nvSpPr>
        <p:spPr>
          <a:xfrm>
            <a:off x="5921058" y="32743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39" name="Octagon 205838"/>
          <p:cNvSpPr/>
          <p:nvPr>
            <p:custDataLst>
              <p:tags r:id="rId12"/>
            </p:custDataLst>
          </p:nvPr>
        </p:nvSpPr>
        <p:spPr>
          <a:xfrm>
            <a:off x="5552758" y="42014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0" name="Octagon 205839"/>
          <p:cNvSpPr/>
          <p:nvPr>
            <p:custDataLst>
              <p:tags r:id="rId13"/>
            </p:custDataLst>
          </p:nvPr>
        </p:nvSpPr>
        <p:spPr>
          <a:xfrm>
            <a:off x="6543358" y="42014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1" name="Octagon 205840"/>
          <p:cNvSpPr/>
          <p:nvPr>
            <p:custDataLst>
              <p:tags r:id="rId14"/>
            </p:custDataLst>
          </p:nvPr>
        </p:nvSpPr>
        <p:spPr>
          <a:xfrm>
            <a:off x="5235258" y="47221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2" name="Octagon 205841"/>
          <p:cNvSpPr/>
          <p:nvPr>
            <p:custDataLst>
              <p:tags r:id="rId15"/>
            </p:custDataLst>
          </p:nvPr>
        </p:nvSpPr>
        <p:spPr>
          <a:xfrm>
            <a:off x="5857558" y="35918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3" name="Octagon 205842"/>
          <p:cNvSpPr/>
          <p:nvPr>
            <p:custDataLst>
              <p:tags r:id="rId16"/>
            </p:custDataLst>
          </p:nvPr>
        </p:nvSpPr>
        <p:spPr>
          <a:xfrm>
            <a:off x="5235258" y="40363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4" name="Octagon 205843"/>
          <p:cNvSpPr/>
          <p:nvPr>
            <p:custDataLst>
              <p:tags r:id="rId17"/>
            </p:custDataLst>
          </p:nvPr>
        </p:nvSpPr>
        <p:spPr>
          <a:xfrm>
            <a:off x="5933758" y="44300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5" name="Octagon 205844"/>
          <p:cNvSpPr/>
          <p:nvPr>
            <p:custDataLst>
              <p:tags r:id="rId18"/>
            </p:custDataLst>
          </p:nvPr>
        </p:nvSpPr>
        <p:spPr>
          <a:xfrm>
            <a:off x="6619558" y="3515678"/>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46" name="Straight Connector 205845"/>
          <p:cNvSpPr/>
          <p:nvPr>
            <p:custDataLst>
              <p:tags r:id="rId19"/>
            </p:custDataLst>
          </p:nvPr>
        </p:nvSpPr>
        <p:spPr>
          <a:xfrm flipV="1">
            <a:off x="4181158" y="2307590"/>
            <a:ext cx="2676525" cy="2427288"/>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5847" name="Octagon 205846"/>
          <p:cNvSpPr/>
          <p:nvPr>
            <p:custDataLst>
              <p:tags r:id="rId20"/>
            </p:custDataLst>
          </p:nvPr>
        </p:nvSpPr>
        <p:spPr>
          <a:xfrm>
            <a:off x="5105083" y="2002790"/>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48" name="Octagon 205847"/>
          <p:cNvSpPr/>
          <p:nvPr>
            <p:custDataLst>
              <p:tags r:id="rId21"/>
            </p:custDataLst>
          </p:nvPr>
        </p:nvSpPr>
        <p:spPr>
          <a:xfrm>
            <a:off x="5714683" y="2078990"/>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5849" name="Octagon 205848"/>
          <p:cNvSpPr/>
          <p:nvPr>
            <p:custDataLst>
              <p:tags r:id="rId22"/>
            </p:custDataLst>
          </p:nvPr>
        </p:nvSpPr>
        <p:spPr>
          <a:xfrm>
            <a:off x="6781483" y="2840990"/>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5851" name="Straight Connector 205850"/>
          <p:cNvSpPr/>
          <p:nvPr>
            <p:custDataLst>
              <p:tags r:id="rId23"/>
            </p:custDataLst>
          </p:nvPr>
        </p:nvSpPr>
        <p:spPr>
          <a:xfrm flipV="1">
            <a:off x="4333558" y="2002790"/>
            <a:ext cx="2143125" cy="2884488"/>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5852" name="Straight Connector 205851"/>
          <p:cNvSpPr/>
          <p:nvPr>
            <p:custDataLst>
              <p:tags r:id="rId24"/>
            </p:custDataLst>
          </p:nvPr>
        </p:nvSpPr>
        <p:spPr>
          <a:xfrm flipV="1">
            <a:off x="3962083" y="2307590"/>
            <a:ext cx="2971800" cy="2286000"/>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5853" name="Straight Connector 205852"/>
          <p:cNvSpPr/>
          <p:nvPr>
            <p:custDataLst>
              <p:tags r:id="rId25"/>
            </p:custDataLst>
          </p:nvPr>
        </p:nvSpPr>
        <p:spPr>
          <a:xfrm flipV="1">
            <a:off x="4495483" y="2078990"/>
            <a:ext cx="1828800" cy="2895600"/>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5854" name="Straight Connector 205853"/>
          <p:cNvSpPr/>
          <p:nvPr>
            <p:custDataLst>
              <p:tags r:id="rId26"/>
            </p:custDataLst>
          </p:nvPr>
        </p:nvSpPr>
        <p:spPr>
          <a:xfrm flipV="1">
            <a:off x="4266883" y="2002790"/>
            <a:ext cx="1828800" cy="2895600"/>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5855" name="Straight Connector 205854"/>
          <p:cNvSpPr/>
          <p:nvPr>
            <p:custDataLst>
              <p:tags r:id="rId27"/>
            </p:custDataLst>
          </p:nvPr>
        </p:nvSpPr>
        <p:spPr>
          <a:xfrm flipV="1">
            <a:off x="4114483" y="2155190"/>
            <a:ext cx="2667000" cy="2590800"/>
          </a:xfrm>
          <a:prstGeom prst="line">
            <a:avLst/>
          </a:prstGeom>
          <a:ln w="19050" cap="flat" cmpd="sng">
            <a:solidFill>
              <a:schemeClr val="tx2"/>
            </a:solidFill>
            <a:prstDash val="solid"/>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8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8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Classification Margin</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dirty="0">
                    <a:sym typeface="+mn-ea"/>
                  </a:rPr>
                  <a:t>Distance from example </a:t>
                </a:r>
                <a:r>
                  <a:rPr b="1" dirty="0">
                    <a:sym typeface="+mn-ea"/>
                  </a:rPr>
                  <a:t>x</a:t>
                </a:r>
                <a:r>
                  <a:rPr dirty="0">
                    <a:sym typeface="+mn-ea"/>
                  </a:rPr>
                  <a:t> to the separator is </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num>
                      <m:den>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𝐰</m:t>
                            </m:r>
                          </m:e>
                        </m:d>
                      </m:den>
                    </m:f>
                  </m:oMath>
                </a14:m>
                <a:r>
                  <a:rPr dirty="0"/>
                  <a:t>.</a:t>
                </a:r>
              </a:p>
              <a:p>
                <a:r>
                  <a:rPr dirty="0">
                    <a:sym typeface="+mn-ea"/>
                  </a:rPr>
                  <a:t>Examples closest to the hyperplane are </a:t>
                </a:r>
                <a:r>
                  <a:rPr b="1" i="1" dirty="0">
                    <a:sym typeface="+mn-ea"/>
                  </a:rPr>
                  <a:t>support vectors</a:t>
                </a:r>
                <a:r>
                  <a:rPr dirty="0">
                    <a:sym typeface="+mn-ea"/>
                  </a:rPr>
                  <a:t>. </a:t>
                </a:r>
              </a:p>
              <a:p>
                <a:r>
                  <a:rPr b="1" i="1" dirty="0">
                    <a:sym typeface="+mn-ea"/>
                  </a:rPr>
                  <a:t>Margin</a:t>
                </a:r>
                <a:r>
                  <a:rPr dirty="0">
                    <a:sym typeface="+mn-ea"/>
                  </a:rPr>
                  <a:t> </a:t>
                </a:r>
                <a14:m>
                  <m:oMath xmlns:m="http://schemas.openxmlformats.org/officeDocument/2006/math">
                    <m:r>
                      <a:rPr lang="zh-CN" altLang="en-US" i="1" dirty="0" smtClean="0">
                        <a:latin typeface="Cambria Math" panose="02040503050406030204" pitchFamily="18" charset="0"/>
                      </a:rPr>
                      <m:t>𝛾</m:t>
                    </m:r>
                  </m:oMath>
                </a14:m>
                <a:r>
                  <a:rPr dirty="0">
                    <a:cs typeface="Times New Roman" panose="02020703060505090304" charset="0"/>
                    <a:sym typeface="+mn-ea"/>
                  </a:rPr>
                  <a:t> </a:t>
                </a:r>
                <a:r>
                  <a:rPr dirty="0">
                    <a:sym typeface="+mn-ea"/>
                  </a:rPr>
                  <a:t>of the separator is the distance between support vectors.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5"/>
                <a:stretch>
                  <a:fillRect l="-925"/>
                </a:stretch>
              </a:blipFill>
            </p:spPr>
            <p:txBody>
              <a:bodyPr/>
              <a:lstStyle/>
              <a:p>
                <a:r>
                  <a:rPr lang="zh-CN" altLang="en-US">
                    <a:noFill/>
                  </a:rPr>
                  <a:t> </a:t>
                </a:r>
              </a:p>
            </p:txBody>
          </p:sp>
        </mc:Fallback>
      </mc:AlternateContent>
      <p:sp>
        <p:nvSpPr>
          <p:cNvPr id="4" name="Straight Connector 3"/>
          <p:cNvSpPr/>
          <p:nvPr>
            <p:custDataLst>
              <p:tags r:id="rId1"/>
            </p:custDataLst>
          </p:nvPr>
        </p:nvSpPr>
        <p:spPr>
          <a:xfrm flipV="1">
            <a:off x="4354195" y="3324225"/>
            <a:ext cx="0" cy="304165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5" name="Straight Connector 4"/>
          <p:cNvSpPr/>
          <p:nvPr>
            <p:custDataLst>
              <p:tags r:id="rId2"/>
            </p:custDataLst>
          </p:nvPr>
        </p:nvSpPr>
        <p:spPr>
          <a:xfrm flipV="1">
            <a:off x="4219258" y="6249988"/>
            <a:ext cx="4081462" cy="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6" name="Octagon 5"/>
          <p:cNvSpPr/>
          <p:nvPr>
            <p:custDataLst>
              <p:tags r:id="rId3"/>
            </p:custDataLst>
          </p:nvPr>
        </p:nvSpPr>
        <p:spPr>
          <a:xfrm>
            <a:off x="5394008" y="40798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7" name="Octagon 6"/>
          <p:cNvSpPr/>
          <p:nvPr>
            <p:custDataLst>
              <p:tags r:id="rId4"/>
            </p:custDataLst>
          </p:nvPr>
        </p:nvSpPr>
        <p:spPr>
          <a:xfrm>
            <a:off x="4819333" y="44370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8" name="Octagon 7"/>
          <p:cNvSpPr/>
          <p:nvPr>
            <p:custDataLst>
              <p:tags r:id="rId5"/>
            </p:custDataLst>
          </p:nvPr>
        </p:nvSpPr>
        <p:spPr>
          <a:xfrm>
            <a:off x="4971733" y="49831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9" name="Octagon 8"/>
          <p:cNvSpPr/>
          <p:nvPr>
            <p:custDataLst>
              <p:tags r:id="rId6"/>
            </p:custDataLst>
          </p:nvPr>
        </p:nvSpPr>
        <p:spPr>
          <a:xfrm>
            <a:off x="4590733" y="54403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0" name="Octagon 9"/>
          <p:cNvSpPr/>
          <p:nvPr>
            <p:custDataLst>
              <p:tags r:id="rId7"/>
            </p:custDataLst>
          </p:nvPr>
        </p:nvSpPr>
        <p:spPr>
          <a:xfrm>
            <a:off x="5124133" y="38401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1" name="Octagon 10"/>
          <p:cNvSpPr/>
          <p:nvPr>
            <p:custDataLst>
              <p:tags r:id="rId8"/>
            </p:custDataLst>
          </p:nvPr>
        </p:nvSpPr>
        <p:spPr>
          <a:xfrm>
            <a:off x="4590733" y="47545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2" name="Octagon 11"/>
          <p:cNvSpPr/>
          <p:nvPr>
            <p:custDataLst>
              <p:tags r:id="rId9"/>
            </p:custDataLst>
          </p:nvPr>
        </p:nvSpPr>
        <p:spPr>
          <a:xfrm>
            <a:off x="4743133" y="49069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3" name="Octagon 12"/>
          <p:cNvSpPr/>
          <p:nvPr>
            <p:custDataLst>
              <p:tags r:id="rId10"/>
            </p:custDataLst>
          </p:nvPr>
        </p:nvSpPr>
        <p:spPr>
          <a:xfrm>
            <a:off x="5505133" y="45259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14" name="Octagon 13"/>
          <p:cNvSpPr/>
          <p:nvPr>
            <p:custDataLst>
              <p:tags r:id="rId11"/>
            </p:custDataLst>
          </p:nvPr>
        </p:nvSpPr>
        <p:spPr>
          <a:xfrm>
            <a:off x="6406833" y="45132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5" name="Octagon 14"/>
          <p:cNvSpPr/>
          <p:nvPr>
            <p:custDataLst>
              <p:tags r:id="rId12"/>
            </p:custDataLst>
          </p:nvPr>
        </p:nvSpPr>
        <p:spPr>
          <a:xfrm>
            <a:off x="6038533" y="54403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6" name="Octagon 15"/>
          <p:cNvSpPr/>
          <p:nvPr>
            <p:custDataLst>
              <p:tags r:id="rId13"/>
            </p:custDataLst>
          </p:nvPr>
        </p:nvSpPr>
        <p:spPr>
          <a:xfrm>
            <a:off x="7029133" y="54403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7" name="Octagon 16"/>
          <p:cNvSpPr/>
          <p:nvPr>
            <p:custDataLst>
              <p:tags r:id="rId14"/>
            </p:custDataLst>
          </p:nvPr>
        </p:nvSpPr>
        <p:spPr>
          <a:xfrm>
            <a:off x="5721033" y="59610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8" name="Octagon 17"/>
          <p:cNvSpPr/>
          <p:nvPr>
            <p:custDataLst>
              <p:tags r:id="rId15"/>
            </p:custDataLst>
          </p:nvPr>
        </p:nvSpPr>
        <p:spPr>
          <a:xfrm>
            <a:off x="6343333" y="48307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19" name="Octagon 18"/>
          <p:cNvSpPr/>
          <p:nvPr>
            <p:custDataLst>
              <p:tags r:id="rId16"/>
            </p:custDataLst>
          </p:nvPr>
        </p:nvSpPr>
        <p:spPr>
          <a:xfrm>
            <a:off x="5775008" y="5324475"/>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 name="Octagon 19"/>
          <p:cNvSpPr/>
          <p:nvPr>
            <p:custDataLst>
              <p:tags r:id="rId17"/>
            </p:custDataLst>
          </p:nvPr>
        </p:nvSpPr>
        <p:spPr>
          <a:xfrm>
            <a:off x="6419533" y="56689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1" name="Octagon 20"/>
          <p:cNvSpPr/>
          <p:nvPr>
            <p:custDataLst>
              <p:tags r:id="rId18"/>
            </p:custDataLst>
          </p:nvPr>
        </p:nvSpPr>
        <p:spPr>
          <a:xfrm>
            <a:off x="7105333" y="47545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2" name="Octagon 21"/>
          <p:cNvSpPr/>
          <p:nvPr>
            <p:custDataLst>
              <p:tags r:id="rId19"/>
            </p:custDataLst>
          </p:nvPr>
        </p:nvSpPr>
        <p:spPr>
          <a:xfrm>
            <a:off x="5590858" y="32416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3" name="Octagon 22"/>
          <p:cNvSpPr/>
          <p:nvPr>
            <p:custDataLst>
              <p:tags r:id="rId20"/>
            </p:custDataLst>
          </p:nvPr>
        </p:nvSpPr>
        <p:spPr>
          <a:xfrm>
            <a:off x="6200458" y="33178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4" name="Octagon 23"/>
          <p:cNvSpPr/>
          <p:nvPr>
            <p:custDataLst>
              <p:tags r:id="rId21"/>
            </p:custDataLst>
          </p:nvPr>
        </p:nvSpPr>
        <p:spPr>
          <a:xfrm>
            <a:off x="7267258" y="4079875"/>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5" name="Straight Connector 24"/>
          <p:cNvSpPr/>
          <p:nvPr>
            <p:custDataLst>
              <p:tags r:id="rId22"/>
            </p:custDataLst>
          </p:nvPr>
        </p:nvSpPr>
        <p:spPr>
          <a:xfrm flipV="1">
            <a:off x="4819333" y="3241675"/>
            <a:ext cx="2143125" cy="2884488"/>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6" name="Straight Connector 25"/>
          <p:cNvSpPr/>
          <p:nvPr>
            <p:custDataLst>
              <p:tags r:id="rId23"/>
            </p:custDataLst>
          </p:nvPr>
        </p:nvSpPr>
        <p:spPr>
          <a:xfrm>
            <a:off x="5671820" y="3324225"/>
            <a:ext cx="762000" cy="61595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27" name="Straight Connector 26"/>
          <p:cNvSpPr/>
          <p:nvPr>
            <p:custDataLst>
              <p:tags r:id="rId24"/>
            </p:custDataLst>
          </p:nvPr>
        </p:nvSpPr>
        <p:spPr>
          <a:xfrm flipH="1" flipV="1">
            <a:off x="6154420" y="4346575"/>
            <a:ext cx="254000" cy="18415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28" name="Text Box 27"/>
          <p:cNvSpPr txBox="1"/>
          <p:nvPr>
            <p:custDataLst>
              <p:tags r:id="rId25"/>
            </p:custDataLst>
          </p:nvPr>
        </p:nvSpPr>
        <p:spPr>
          <a:xfrm>
            <a:off x="5776595" y="3460750"/>
            <a:ext cx="495300" cy="457200"/>
          </a:xfrm>
          <a:prstGeom prst="rect">
            <a:avLst/>
          </a:prstGeom>
          <a:noFill/>
          <a:ln w="9525">
            <a:noFill/>
          </a:ln>
        </p:spPr>
        <p:txBody>
          <a:bodyPr>
            <a:spAutoFit/>
          </a:bodyPr>
          <a:lstStyle/>
          <a:p>
            <a:pPr>
              <a:spcBef>
                <a:spcPct val="50000"/>
              </a:spcBef>
            </a:pPr>
            <a:r>
              <a:rPr i="1">
                <a:latin typeface="Times New Roman" panose="02020703060505090304" charset="0"/>
              </a:rPr>
              <a:t>r</a:t>
            </a:r>
          </a:p>
        </p:txBody>
      </p:sp>
      <p:sp>
        <p:nvSpPr>
          <p:cNvPr id="29" name="Oval 28"/>
          <p:cNvSpPr/>
          <p:nvPr>
            <p:custDataLst>
              <p:tags r:id="rId26"/>
            </p:custDataLst>
          </p:nvPr>
        </p:nvSpPr>
        <p:spPr>
          <a:xfrm>
            <a:off x="5430520" y="4460875"/>
            <a:ext cx="228600" cy="219075"/>
          </a:xfrm>
          <a:prstGeom prst="ellipse">
            <a:avLst/>
          </a:prstGeom>
          <a:noFill/>
          <a:ln w="19050" cap="flat" cmpd="sng">
            <a:solidFill>
              <a:srgbClr val="FF0000"/>
            </a:solidFill>
            <a:prstDash val="solid"/>
            <a:headEnd type="none" w="med" len="med"/>
            <a:tailEnd type="none" w="med" len="med"/>
          </a:ln>
        </p:spPr>
        <p:txBody>
          <a:bodyPr/>
          <a:lstStyle/>
          <a:p>
            <a:endParaRPr lang="en-US"/>
          </a:p>
        </p:txBody>
      </p:sp>
      <p:sp>
        <p:nvSpPr>
          <p:cNvPr id="30" name="Oval 29"/>
          <p:cNvSpPr/>
          <p:nvPr>
            <p:custDataLst>
              <p:tags r:id="rId27"/>
            </p:custDataLst>
          </p:nvPr>
        </p:nvSpPr>
        <p:spPr>
          <a:xfrm>
            <a:off x="5703570" y="5256213"/>
            <a:ext cx="228600" cy="219075"/>
          </a:xfrm>
          <a:prstGeom prst="ellipse">
            <a:avLst/>
          </a:prstGeom>
          <a:noFill/>
          <a:ln w="19050" cap="flat" cmpd="sng">
            <a:solidFill>
              <a:schemeClr val="accent2"/>
            </a:solidFill>
            <a:prstDash val="solid"/>
            <a:headEnd type="none" w="med" len="med"/>
            <a:tailEnd type="none" w="med" len="med"/>
          </a:ln>
        </p:spPr>
        <p:txBody>
          <a:bodyPr/>
          <a:lstStyle/>
          <a:p>
            <a:endParaRPr lang="en-US"/>
          </a:p>
        </p:txBody>
      </p:sp>
      <p:sp>
        <p:nvSpPr>
          <p:cNvPr id="31" name="Oval 30"/>
          <p:cNvSpPr/>
          <p:nvPr>
            <p:custDataLst>
              <p:tags r:id="rId28"/>
            </p:custDataLst>
          </p:nvPr>
        </p:nvSpPr>
        <p:spPr>
          <a:xfrm>
            <a:off x="6336983" y="4443413"/>
            <a:ext cx="228600" cy="219075"/>
          </a:xfrm>
          <a:prstGeom prst="ellipse">
            <a:avLst/>
          </a:prstGeom>
          <a:noFill/>
          <a:ln w="19050" cap="flat" cmpd="sng">
            <a:solidFill>
              <a:srgbClr val="0000FF"/>
            </a:solidFill>
            <a:prstDash val="solid"/>
            <a:headEnd type="none" w="med" len="med"/>
            <a:tailEnd type="none" w="med" len="med"/>
          </a:ln>
        </p:spPr>
        <p:txBody>
          <a:bodyPr/>
          <a:lstStyle/>
          <a:p>
            <a:endParaRPr lang="en-US"/>
          </a:p>
        </p:txBody>
      </p:sp>
      <p:sp>
        <p:nvSpPr>
          <p:cNvPr id="32" name="Straight Connector 31"/>
          <p:cNvSpPr/>
          <p:nvPr>
            <p:custDataLst>
              <p:tags r:id="rId29"/>
            </p:custDataLst>
          </p:nvPr>
        </p:nvSpPr>
        <p:spPr>
          <a:xfrm flipH="1" flipV="1">
            <a:off x="5530533" y="5160963"/>
            <a:ext cx="244475" cy="174625"/>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33" name="Straight Connector 32"/>
          <p:cNvSpPr/>
          <p:nvPr>
            <p:custDataLst>
              <p:tags r:id="rId30"/>
            </p:custDataLst>
          </p:nvPr>
        </p:nvSpPr>
        <p:spPr>
          <a:xfrm flipH="1" flipV="1">
            <a:off x="5582920" y="4598988"/>
            <a:ext cx="234950" cy="179387"/>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34" name="Straight Connector 33"/>
          <p:cNvSpPr/>
          <p:nvPr>
            <p:custDataLst>
              <p:tags r:id="rId31"/>
            </p:custDataLst>
          </p:nvPr>
        </p:nvSpPr>
        <p:spPr>
          <a:xfrm flipV="1">
            <a:off x="5257483" y="3422650"/>
            <a:ext cx="2009775" cy="2693988"/>
          </a:xfrm>
          <a:prstGeom prst="line">
            <a:avLst/>
          </a:prstGeom>
          <a:ln w="9525" cap="rnd" cmpd="sng">
            <a:solidFill>
              <a:schemeClr val="tx2"/>
            </a:solidFill>
            <a:prstDash val="sysDot"/>
            <a:headEnd type="none" w="med" len="med"/>
            <a:tailEnd type="none" w="med" len="med"/>
          </a:ln>
        </p:spPr>
        <p:txBody>
          <a:bodyPr/>
          <a:lstStyle/>
          <a:p>
            <a:endParaRPr lang="zh-CN" altLang="en-US"/>
          </a:p>
        </p:txBody>
      </p:sp>
      <p:sp>
        <p:nvSpPr>
          <p:cNvPr id="35" name="Straight Connector 34"/>
          <p:cNvSpPr/>
          <p:nvPr>
            <p:custDataLst>
              <p:tags r:id="rId32"/>
            </p:custDataLst>
          </p:nvPr>
        </p:nvSpPr>
        <p:spPr>
          <a:xfrm flipV="1">
            <a:off x="4609783" y="3060700"/>
            <a:ext cx="2066925" cy="2770188"/>
          </a:xfrm>
          <a:prstGeom prst="line">
            <a:avLst/>
          </a:prstGeom>
          <a:ln w="9525" cap="rnd" cmpd="sng">
            <a:solidFill>
              <a:schemeClr val="tx2"/>
            </a:solidFill>
            <a:prstDash val="sysDot"/>
            <a:headEnd type="none" w="med" len="med"/>
            <a:tailEnd type="none" w="med" len="med"/>
          </a:ln>
        </p:spPr>
        <p:txBody>
          <a:bodyPr/>
          <a:lstStyle/>
          <a:p>
            <a:endParaRPr lang="zh-CN" altLang="en-US"/>
          </a:p>
        </p:txBody>
      </p:sp>
      <p:sp>
        <p:nvSpPr>
          <p:cNvPr id="36" name="Straight Connector 35"/>
          <p:cNvSpPr/>
          <p:nvPr>
            <p:custDataLst>
              <p:tags r:id="rId33"/>
            </p:custDataLst>
          </p:nvPr>
        </p:nvSpPr>
        <p:spPr>
          <a:xfrm>
            <a:off x="6624320" y="3127375"/>
            <a:ext cx="552450" cy="419100"/>
          </a:xfrm>
          <a:prstGeom prst="line">
            <a:avLst/>
          </a:prstGeom>
          <a:ln w="9525" cap="flat" cmpd="sng">
            <a:solidFill>
              <a:srgbClr val="339966"/>
            </a:solidFill>
            <a:prstDash val="solid"/>
            <a:headEnd type="triangle" w="med" len="me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Maximum Margin Classification</a:t>
            </a:r>
            <a:endParaRPr lang="en-US"/>
          </a:p>
        </p:txBody>
      </p:sp>
      <p:sp>
        <p:nvSpPr>
          <p:cNvPr id="3" name="Content Placeholder 2"/>
          <p:cNvSpPr>
            <a:spLocks noGrp="1"/>
          </p:cNvSpPr>
          <p:nvPr>
            <p:ph idx="1"/>
          </p:nvPr>
        </p:nvSpPr>
        <p:spPr/>
        <p:txBody>
          <a:bodyPr/>
          <a:lstStyle/>
          <a:p>
            <a:r>
              <a:rPr>
                <a:sym typeface="+mn-ea"/>
              </a:rPr>
              <a:t>Maximizing the margin is good according to intuition and probably approximately correct (PAC) theory.</a:t>
            </a:r>
          </a:p>
          <a:p>
            <a:r>
              <a:rPr>
                <a:sym typeface="+mn-ea"/>
              </a:rPr>
              <a:t>Implies that only support vectors matter; other training examples are ignorable. </a:t>
            </a:r>
            <a:endParaRPr lang="en-US"/>
          </a:p>
        </p:txBody>
      </p:sp>
      <p:sp>
        <p:nvSpPr>
          <p:cNvPr id="209950" name="Straight Connector 209949"/>
          <p:cNvSpPr/>
          <p:nvPr>
            <p:custDataLst>
              <p:tags r:id="rId1"/>
            </p:custDataLst>
          </p:nvPr>
        </p:nvSpPr>
        <p:spPr>
          <a:xfrm flipV="1">
            <a:off x="4427855" y="3184525"/>
            <a:ext cx="0" cy="304165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209951" name="Straight Connector 209950"/>
          <p:cNvSpPr/>
          <p:nvPr>
            <p:custDataLst>
              <p:tags r:id="rId2"/>
            </p:custDataLst>
          </p:nvPr>
        </p:nvSpPr>
        <p:spPr>
          <a:xfrm flipV="1">
            <a:off x="4292918" y="6110288"/>
            <a:ext cx="4081462" cy="0"/>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209952" name="Octagon 209951"/>
          <p:cNvSpPr/>
          <p:nvPr>
            <p:custDataLst>
              <p:tags r:id="rId3"/>
            </p:custDataLst>
          </p:nvPr>
        </p:nvSpPr>
        <p:spPr>
          <a:xfrm>
            <a:off x="5467668" y="39401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3" name="Octagon 209952"/>
          <p:cNvSpPr/>
          <p:nvPr>
            <p:custDataLst>
              <p:tags r:id="rId4"/>
            </p:custDataLst>
          </p:nvPr>
        </p:nvSpPr>
        <p:spPr>
          <a:xfrm>
            <a:off x="4892993" y="42973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4" name="Octagon 209953"/>
          <p:cNvSpPr/>
          <p:nvPr>
            <p:custDataLst>
              <p:tags r:id="rId5"/>
            </p:custDataLst>
          </p:nvPr>
        </p:nvSpPr>
        <p:spPr>
          <a:xfrm>
            <a:off x="5045393" y="48434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5" name="Octagon 209954"/>
          <p:cNvSpPr/>
          <p:nvPr>
            <p:custDataLst>
              <p:tags r:id="rId6"/>
            </p:custDataLst>
          </p:nvPr>
        </p:nvSpPr>
        <p:spPr>
          <a:xfrm>
            <a:off x="4664393" y="53006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6" name="Octagon 209955"/>
          <p:cNvSpPr/>
          <p:nvPr>
            <p:custDataLst>
              <p:tags r:id="rId7"/>
            </p:custDataLst>
          </p:nvPr>
        </p:nvSpPr>
        <p:spPr>
          <a:xfrm>
            <a:off x="5197793" y="37004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7" name="Octagon 209956"/>
          <p:cNvSpPr/>
          <p:nvPr>
            <p:custDataLst>
              <p:tags r:id="rId8"/>
            </p:custDataLst>
          </p:nvPr>
        </p:nvSpPr>
        <p:spPr>
          <a:xfrm>
            <a:off x="4664393" y="46148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8" name="Octagon 209957"/>
          <p:cNvSpPr/>
          <p:nvPr>
            <p:custDataLst>
              <p:tags r:id="rId9"/>
            </p:custDataLst>
          </p:nvPr>
        </p:nvSpPr>
        <p:spPr>
          <a:xfrm>
            <a:off x="4816793" y="47672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59" name="Octagon 209958"/>
          <p:cNvSpPr/>
          <p:nvPr>
            <p:custDataLst>
              <p:tags r:id="rId10"/>
            </p:custDataLst>
          </p:nvPr>
        </p:nvSpPr>
        <p:spPr>
          <a:xfrm>
            <a:off x="5578793" y="4386263"/>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60" name="Octagon 209959"/>
          <p:cNvSpPr/>
          <p:nvPr>
            <p:custDataLst>
              <p:tags r:id="rId11"/>
            </p:custDataLst>
          </p:nvPr>
        </p:nvSpPr>
        <p:spPr>
          <a:xfrm>
            <a:off x="6480493" y="43735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1" name="Octagon 209960"/>
          <p:cNvSpPr/>
          <p:nvPr>
            <p:custDataLst>
              <p:tags r:id="rId12"/>
            </p:custDataLst>
          </p:nvPr>
        </p:nvSpPr>
        <p:spPr>
          <a:xfrm>
            <a:off x="6112193" y="53006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2" name="Octagon 209961"/>
          <p:cNvSpPr/>
          <p:nvPr>
            <p:custDataLst>
              <p:tags r:id="rId13"/>
            </p:custDataLst>
          </p:nvPr>
        </p:nvSpPr>
        <p:spPr>
          <a:xfrm>
            <a:off x="7102793" y="53006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3" name="Octagon 209962"/>
          <p:cNvSpPr/>
          <p:nvPr>
            <p:custDataLst>
              <p:tags r:id="rId14"/>
            </p:custDataLst>
          </p:nvPr>
        </p:nvSpPr>
        <p:spPr>
          <a:xfrm>
            <a:off x="5794693" y="58213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4" name="Octagon 209963"/>
          <p:cNvSpPr/>
          <p:nvPr>
            <p:custDataLst>
              <p:tags r:id="rId15"/>
            </p:custDataLst>
          </p:nvPr>
        </p:nvSpPr>
        <p:spPr>
          <a:xfrm>
            <a:off x="6416993" y="46910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5" name="Octagon 209964"/>
          <p:cNvSpPr/>
          <p:nvPr>
            <p:custDataLst>
              <p:tags r:id="rId16"/>
            </p:custDataLst>
          </p:nvPr>
        </p:nvSpPr>
        <p:spPr>
          <a:xfrm>
            <a:off x="5848668" y="5184775"/>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6" name="Octagon 209965"/>
          <p:cNvSpPr/>
          <p:nvPr>
            <p:custDataLst>
              <p:tags r:id="rId17"/>
            </p:custDataLst>
          </p:nvPr>
        </p:nvSpPr>
        <p:spPr>
          <a:xfrm>
            <a:off x="6493193" y="55292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7" name="Octagon 209966"/>
          <p:cNvSpPr/>
          <p:nvPr>
            <p:custDataLst>
              <p:tags r:id="rId18"/>
            </p:custDataLst>
          </p:nvPr>
        </p:nvSpPr>
        <p:spPr>
          <a:xfrm>
            <a:off x="7178993" y="4614863"/>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68" name="Octagon 209967"/>
          <p:cNvSpPr/>
          <p:nvPr>
            <p:custDataLst>
              <p:tags r:id="rId19"/>
            </p:custDataLst>
          </p:nvPr>
        </p:nvSpPr>
        <p:spPr>
          <a:xfrm>
            <a:off x="5664518" y="31019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69" name="Octagon 209968"/>
          <p:cNvSpPr/>
          <p:nvPr>
            <p:custDataLst>
              <p:tags r:id="rId20"/>
            </p:custDataLst>
          </p:nvPr>
        </p:nvSpPr>
        <p:spPr>
          <a:xfrm>
            <a:off x="6274118" y="3178175"/>
            <a:ext cx="88900" cy="88900"/>
          </a:xfrm>
          <a:prstGeom prst="octagon">
            <a:avLst>
              <a:gd name="adj" fmla="val 29287"/>
            </a:avLst>
          </a:prstGeom>
          <a:solidFill>
            <a:srgbClr val="FF0000"/>
          </a:solidFill>
          <a:ln w="9525" cap="flat" cmpd="sng">
            <a:solidFill>
              <a:srgbClr val="FF0000"/>
            </a:solidFill>
            <a:prstDash val="solid"/>
            <a:miter/>
            <a:headEnd type="none" w="med" len="med"/>
            <a:tailEnd type="none" w="med" len="med"/>
          </a:ln>
        </p:spPr>
        <p:txBody>
          <a:bodyPr/>
          <a:lstStyle/>
          <a:p>
            <a:endParaRPr lang="en-US"/>
          </a:p>
        </p:txBody>
      </p:sp>
      <p:sp>
        <p:nvSpPr>
          <p:cNvPr id="209970" name="Octagon 209969"/>
          <p:cNvSpPr/>
          <p:nvPr>
            <p:custDataLst>
              <p:tags r:id="rId21"/>
            </p:custDataLst>
          </p:nvPr>
        </p:nvSpPr>
        <p:spPr>
          <a:xfrm>
            <a:off x="7340918" y="3940175"/>
            <a:ext cx="88900" cy="88900"/>
          </a:xfrm>
          <a:prstGeom prst="octagon">
            <a:avLst>
              <a:gd name="adj" fmla="val 29287"/>
            </a:avLst>
          </a:prstGeom>
          <a:solidFill>
            <a:srgbClr val="0000FF"/>
          </a:solidFill>
          <a:ln w="9525" cap="flat" cmpd="sng">
            <a:solidFill>
              <a:srgbClr val="0000FF"/>
            </a:solidFill>
            <a:prstDash val="solid"/>
            <a:miter/>
            <a:headEnd type="none" w="med" len="med"/>
            <a:tailEnd type="none" w="med" len="med"/>
          </a:ln>
        </p:spPr>
        <p:txBody>
          <a:bodyPr/>
          <a:lstStyle/>
          <a:p>
            <a:endParaRPr lang="en-US"/>
          </a:p>
        </p:txBody>
      </p:sp>
      <p:sp>
        <p:nvSpPr>
          <p:cNvPr id="209971" name="Straight Connector 209970"/>
          <p:cNvSpPr/>
          <p:nvPr>
            <p:custDataLst>
              <p:tags r:id="rId22"/>
            </p:custDataLst>
          </p:nvPr>
        </p:nvSpPr>
        <p:spPr>
          <a:xfrm flipV="1">
            <a:off x="4892993" y="3101975"/>
            <a:ext cx="2143125" cy="2884488"/>
          </a:xfrm>
          <a:prstGeom prst="line">
            <a:avLst/>
          </a:prstGeom>
          <a:ln w="19050" cap="flat" cmpd="sng">
            <a:solidFill>
              <a:schemeClr val="tx2"/>
            </a:solidFill>
            <a:prstDash val="solid"/>
            <a:headEnd type="none" w="med" len="med"/>
            <a:tailEnd type="none" w="med" len="med"/>
          </a:ln>
        </p:spPr>
        <p:txBody>
          <a:bodyPr/>
          <a:lstStyle/>
          <a:p>
            <a:endParaRPr lang="zh-CN" altLang="en-US"/>
          </a:p>
        </p:txBody>
      </p:sp>
      <p:sp>
        <p:nvSpPr>
          <p:cNvPr id="209973" name="Straight Connector 209972"/>
          <p:cNvSpPr/>
          <p:nvPr>
            <p:custDataLst>
              <p:tags r:id="rId23"/>
            </p:custDataLst>
          </p:nvPr>
        </p:nvSpPr>
        <p:spPr>
          <a:xfrm flipH="1" flipV="1">
            <a:off x="6228080" y="4206875"/>
            <a:ext cx="254000" cy="18415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209975" name="Oval 209974"/>
          <p:cNvSpPr/>
          <p:nvPr>
            <p:custDataLst>
              <p:tags r:id="rId24"/>
            </p:custDataLst>
          </p:nvPr>
        </p:nvSpPr>
        <p:spPr>
          <a:xfrm>
            <a:off x="5504180" y="4321175"/>
            <a:ext cx="228600" cy="219075"/>
          </a:xfrm>
          <a:prstGeom prst="ellipse">
            <a:avLst/>
          </a:prstGeom>
          <a:noFill/>
          <a:ln w="19050" cap="flat" cmpd="sng">
            <a:solidFill>
              <a:srgbClr val="FF0000"/>
            </a:solidFill>
            <a:prstDash val="solid"/>
            <a:headEnd type="none" w="med" len="med"/>
            <a:tailEnd type="none" w="med" len="med"/>
          </a:ln>
        </p:spPr>
        <p:txBody>
          <a:bodyPr/>
          <a:lstStyle/>
          <a:p>
            <a:endParaRPr lang="en-US"/>
          </a:p>
        </p:txBody>
      </p:sp>
      <p:sp>
        <p:nvSpPr>
          <p:cNvPr id="209976" name="Oval 209975"/>
          <p:cNvSpPr/>
          <p:nvPr>
            <p:custDataLst>
              <p:tags r:id="rId25"/>
            </p:custDataLst>
          </p:nvPr>
        </p:nvSpPr>
        <p:spPr>
          <a:xfrm>
            <a:off x="5777230" y="5116513"/>
            <a:ext cx="228600" cy="219075"/>
          </a:xfrm>
          <a:prstGeom prst="ellipse">
            <a:avLst/>
          </a:prstGeom>
          <a:noFill/>
          <a:ln w="19050" cap="flat" cmpd="sng">
            <a:solidFill>
              <a:schemeClr val="accent2"/>
            </a:solidFill>
            <a:prstDash val="solid"/>
            <a:headEnd type="none" w="med" len="med"/>
            <a:tailEnd type="none" w="med" len="med"/>
          </a:ln>
        </p:spPr>
        <p:txBody>
          <a:bodyPr/>
          <a:lstStyle/>
          <a:p>
            <a:endParaRPr lang="en-US"/>
          </a:p>
        </p:txBody>
      </p:sp>
      <p:sp>
        <p:nvSpPr>
          <p:cNvPr id="209977" name="Oval 209976"/>
          <p:cNvSpPr/>
          <p:nvPr>
            <p:custDataLst>
              <p:tags r:id="rId26"/>
            </p:custDataLst>
          </p:nvPr>
        </p:nvSpPr>
        <p:spPr>
          <a:xfrm>
            <a:off x="6410643" y="4303713"/>
            <a:ext cx="228600" cy="219075"/>
          </a:xfrm>
          <a:prstGeom prst="ellipse">
            <a:avLst/>
          </a:prstGeom>
          <a:noFill/>
          <a:ln w="19050" cap="flat" cmpd="sng">
            <a:solidFill>
              <a:srgbClr val="0000FF"/>
            </a:solidFill>
            <a:prstDash val="solid"/>
            <a:headEnd type="none" w="med" len="med"/>
            <a:tailEnd type="none" w="med" len="med"/>
          </a:ln>
        </p:spPr>
        <p:txBody>
          <a:bodyPr/>
          <a:lstStyle/>
          <a:p>
            <a:endParaRPr lang="en-US"/>
          </a:p>
        </p:txBody>
      </p:sp>
      <p:sp>
        <p:nvSpPr>
          <p:cNvPr id="209978" name="Straight Connector 209977"/>
          <p:cNvSpPr/>
          <p:nvPr>
            <p:custDataLst>
              <p:tags r:id="rId27"/>
            </p:custDataLst>
          </p:nvPr>
        </p:nvSpPr>
        <p:spPr>
          <a:xfrm flipH="1" flipV="1">
            <a:off x="5604193" y="5021263"/>
            <a:ext cx="244475" cy="174625"/>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209979" name="Straight Connector 209978"/>
          <p:cNvSpPr/>
          <p:nvPr>
            <p:custDataLst>
              <p:tags r:id="rId28"/>
            </p:custDataLst>
          </p:nvPr>
        </p:nvSpPr>
        <p:spPr>
          <a:xfrm flipH="1" flipV="1">
            <a:off x="5656580" y="4459288"/>
            <a:ext cx="234950" cy="179387"/>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209980" name="Straight Connector 209979"/>
          <p:cNvSpPr/>
          <p:nvPr>
            <p:custDataLst>
              <p:tags r:id="rId29"/>
            </p:custDataLst>
          </p:nvPr>
        </p:nvSpPr>
        <p:spPr>
          <a:xfrm flipV="1">
            <a:off x="5331143" y="3282950"/>
            <a:ext cx="2009775" cy="2693988"/>
          </a:xfrm>
          <a:prstGeom prst="line">
            <a:avLst/>
          </a:prstGeom>
          <a:ln w="9525" cap="rnd" cmpd="sng">
            <a:solidFill>
              <a:schemeClr val="tx2"/>
            </a:solidFill>
            <a:prstDash val="sysDot"/>
            <a:headEnd type="none" w="med" len="med"/>
            <a:tailEnd type="none" w="med" len="med"/>
          </a:ln>
        </p:spPr>
        <p:txBody>
          <a:bodyPr/>
          <a:lstStyle/>
          <a:p>
            <a:endParaRPr lang="zh-CN" altLang="en-US"/>
          </a:p>
        </p:txBody>
      </p:sp>
      <p:sp>
        <p:nvSpPr>
          <p:cNvPr id="209981" name="Straight Connector 209980"/>
          <p:cNvSpPr/>
          <p:nvPr>
            <p:custDataLst>
              <p:tags r:id="rId30"/>
            </p:custDataLst>
          </p:nvPr>
        </p:nvSpPr>
        <p:spPr>
          <a:xfrm flipV="1">
            <a:off x="4683443" y="2921000"/>
            <a:ext cx="2066925" cy="2770188"/>
          </a:xfrm>
          <a:prstGeom prst="line">
            <a:avLst/>
          </a:prstGeom>
          <a:ln w="9525" cap="rnd" cmpd="sng">
            <a:solidFill>
              <a:schemeClr val="tx2"/>
            </a:solidFill>
            <a:prstDash val="sysDot"/>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9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9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9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9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Goal of SVM</a:t>
            </a:r>
            <a:endParaRPr lang="en-US"/>
          </a:p>
        </p:txBody>
      </p:sp>
      <p:sp>
        <p:nvSpPr>
          <p:cNvPr id="3" name="Content Placeholder 2"/>
          <p:cNvSpPr>
            <a:spLocks noGrp="1"/>
          </p:cNvSpPr>
          <p:nvPr>
            <p:ph idx="1"/>
          </p:nvPr>
        </p:nvSpPr>
        <p:spPr/>
        <p:txBody>
          <a:bodyPr/>
          <a:lstStyle/>
          <a:p>
            <a:r>
              <a:rPr sz="2800" dirty="0">
                <a:latin typeface="+mj-lt"/>
                <a:sym typeface="+mn-ea"/>
              </a:rPr>
              <a:t>The goal is to find the decision boundary with maximum margin</a:t>
            </a:r>
          </a:p>
          <a:p>
            <a:pPr lvl="1"/>
            <a:r>
              <a:rPr sz="2400" dirty="0">
                <a:latin typeface="+mj-lt"/>
                <a:sym typeface="+mn-ea"/>
              </a:rPr>
              <a:t>SVM also called </a:t>
            </a:r>
            <a:r>
              <a:rPr sz="2400" dirty="0">
                <a:solidFill>
                  <a:srgbClr val="0070C0"/>
                </a:solidFill>
                <a:latin typeface="+mj-lt"/>
                <a:sym typeface="+mn-ea"/>
              </a:rPr>
              <a:t>large margin classifier</a:t>
            </a:r>
          </a:p>
          <a:p>
            <a:pPr lvl="0"/>
            <a:r>
              <a:rPr sz="2800" dirty="0">
                <a:latin typeface="+mj-lt"/>
                <a:sym typeface="+mn-ea"/>
              </a:rPr>
              <a:t>This line (hyperplane) not only separates the two classes but also stays as far away from the </a:t>
            </a:r>
            <a:r>
              <a:rPr sz="2800" dirty="0">
                <a:solidFill>
                  <a:srgbClr val="0070C0"/>
                </a:solidFill>
                <a:latin typeface="+mj-lt"/>
                <a:sym typeface="+mn-ea"/>
              </a:rPr>
              <a:t>closest training instances  </a:t>
            </a:r>
            <a:r>
              <a:rPr sz="2800" dirty="0">
                <a:latin typeface="+mj-lt"/>
                <a:sym typeface="+mn-ea"/>
              </a:rPr>
              <a:t>as possible</a:t>
            </a:r>
            <a:endParaRPr lang="en-US" altLang="zh-CN" sz="2800" dirty="0">
              <a:latin typeface="+mj-lt"/>
            </a:endParaRPr>
          </a:p>
          <a:p>
            <a:pPr lvl="0"/>
            <a:endParaRPr lang="en-US" altLang="zh-CN" sz="2800" dirty="0">
              <a:latin typeface="+mj-lt"/>
            </a:endParaRPr>
          </a:p>
        </p:txBody>
      </p:sp>
      <p:cxnSp>
        <p:nvCxnSpPr>
          <p:cNvPr id="32" name="Straight Connector 31"/>
          <p:cNvCxnSpPr/>
          <p:nvPr>
            <p:custDataLst>
              <p:tags r:id="rId1"/>
            </p:custDataLst>
          </p:nvPr>
        </p:nvCxnSpPr>
        <p:spPr>
          <a:xfrm>
            <a:off x="5168946" y="2758375"/>
            <a:ext cx="2933699" cy="2950796"/>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custDataLst>
              <p:tags r:id="rId2"/>
            </p:custDataLst>
          </p:nvPr>
        </p:nvCxnSpPr>
        <p:spPr>
          <a:xfrm>
            <a:off x="4330745" y="3416595"/>
            <a:ext cx="2863850" cy="2903949"/>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191045" y="3130023"/>
            <a:ext cx="4191000" cy="3295578"/>
            <a:chOff x="4648200" y="3038649"/>
            <a:chExt cx="4191000" cy="3295578"/>
          </a:xfrm>
        </p:grpSpPr>
        <p:cxnSp>
          <p:nvCxnSpPr>
            <p:cNvPr id="35" name="Straight Arrow Connector 34"/>
            <p:cNvCxnSpPr/>
            <p:nvPr>
              <p:custDataLst>
                <p:tags r:id="rId9"/>
              </p:custDataLst>
            </p:nvPr>
          </p:nvCxnSpPr>
          <p:spPr>
            <a:xfrm>
              <a:off x="4648200" y="6334227"/>
              <a:ext cx="4191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custDataLst>
                <p:tags r:id="rId10"/>
              </p:custDataLst>
            </p:nvPr>
          </p:nvCxnSpPr>
          <p:spPr>
            <a:xfrm flipV="1">
              <a:off x="4648200" y="3038649"/>
              <a:ext cx="0" cy="32955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ectangle 36"/>
            <p:cNvSpPr/>
            <p:nvPr>
              <p:custDataLst>
                <p:tags r:id="rId11"/>
              </p:custDataLst>
            </p:nvPr>
          </p:nvSpPr>
          <p:spPr>
            <a:xfrm>
              <a:off x="5346700" y="3898365"/>
              <a:ext cx="349250" cy="377859"/>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37"/>
            <p:cNvSpPr/>
            <p:nvPr>
              <p:custDataLst>
                <p:tags r:id="rId12"/>
              </p:custDataLst>
            </p:nvPr>
          </p:nvSpPr>
          <p:spPr>
            <a:xfrm>
              <a:off x="6195040" y="4758081"/>
              <a:ext cx="349250" cy="358215"/>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ectangle 38"/>
            <p:cNvSpPr/>
            <p:nvPr>
              <p:custDataLst>
                <p:tags r:id="rId13"/>
              </p:custDataLst>
            </p:nvPr>
          </p:nvSpPr>
          <p:spPr>
            <a:xfrm>
              <a:off x="4857750" y="4901367"/>
              <a:ext cx="349250" cy="3582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ectangle 39"/>
            <p:cNvSpPr/>
            <p:nvPr>
              <p:custDataLst>
                <p:tags r:id="rId14"/>
              </p:custDataLst>
            </p:nvPr>
          </p:nvSpPr>
          <p:spPr>
            <a:xfrm>
              <a:off x="5486400" y="5223761"/>
              <a:ext cx="349250" cy="3582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0"/>
            <p:cNvSpPr/>
            <p:nvPr>
              <p:custDataLst>
                <p:tags r:id="rId15"/>
              </p:custDataLst>
            </p:nvPr>
          </p:nvSpPr>
          <p:spPr>
            <a:xfrm>
              <a:off x="5712849" y="5821700"/>
              <a:ext cx="349250" cy="3582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p:cNvSpPr/>
            <p:nvPr>
              <p:custDataLst>
                <p:tags r:id="rId16"/>
              </p:custDataLst>
            </p:nvPr>
          </p:nvSpPr>
          <p:spPr>
            <a:xfrm>
              <a:off x="7023100" y="3038649"/>
              <a:ext cx="279400" cy="286572"/>
            </a:xfrm>
            <a:prstGeom prst="ellipse">
              <a:avLst/>
            </a:prstGeom>
            <a:noFill/>
            <a:ln>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42"/>
            <p:cNvSpPr/>
            <p:nvPr>
              <p:custDataLst>
                <p:tags r:id="rId17"/>
              </p:custDataLst>
            </p:nvPr>
          </p:nvSpPr>
          <p:spPr>
            <a:xfrm>
              <a:off x="7372350" y="3683436"/>
              <a:ext cx="279400" cy="286572"/>
            </a:xfrm>
            <a:prstGeom prst="ellipse">
              <a:avLst/>
            </a:prstGeom>
            <a:noFill/>
            <a:ln>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p:cNvSpPr/>
            <p:nvPr>
              <p:custDataLst>
                <p:tags r:id="rId18"/>
              </p:custDataLst>
            </p:nvPr>
          </p:nvSpPr>
          <p:spPr>
            <a:xfrm>
              <a:off x="6631038" y="3639720"/>
              <a:ext cx="279400" cy="286572"/>
            </a:xfrm>
            <a:prstGeom prst="ellipse">
              <a:avLst/>
            </a:prstGeom>
            <a:solidFill>
              <a:srgbClr val="063DE8"/>
            </a:solidFill>
            <a:ln>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44"/>
            <p:cNvSpPr/>
            <p:nvPr>
              <p:custDataLst>
                <p:tags r:id="rId19"/>
              </p:custDataLst>
            </p:nvPr>
          </p:nvSpPr>
          <p:spPr>
            <a:xfrm>
              <a:off x="7870594" y="4337179"/>
              <a:ext cx="279400" cy="286572"/>
            </a:xfrm>
            <a:prstGeom prst="ellipse">
              <a:avLst/>
            </a:prstGeom>
            <a:noFill/>
            <a:ln>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Straight Connector 45"/>
          <p:cNvCxnSpPr/>
          <p:nvPr>
            <p:custDataLst>
              <p:tags r:id="rId3"/>
            </p:custDataLst>
          </p:nvPr>
        </p:nvCxnSpPr>
        <p:spPr>
          <a:xfrm>
            <a:off x="4647888" y="2995857"/>
            <a:ext cx="3073400" cy="310544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custDataLst>
              <p:tags r:id="rId4"/>
            </p:custDataLst>
          </p:nvPr>
        </p:nvSpPr>
        <p:spPr>
          <a:xfrm rot="18950059">
            <a:off x="6399749" y="4762571"/>
            <a:ext cx="1457556" cy="830997"/>
          </a:xfrm>
          <a:prstGeom prst="rect">
            <a:avLst/>
          </a:prstGeom>
          <a:noFill/>
        </p:spPr>
        <p:txBody>
          <a:bodyPr wrap="square" rtlCol="0">
            <a:spAutoFit/>
          </a:bodyPr>
          <a:lstStyle/>
          <a:p>
            <a:r>
              <a:rPr lang="en-US" altLang="zh-CN" sz="2400" dirty="0">
                <a:solidFill>
                  <a:schemeClr val="accent6">
                    <a:lumMod val="75000"/>
                  </a:schemeClr>
                </a:solidFill>
                <a:latin typeface="+mj-lt"/>
              </a:rPr>
              <a:t>maximum margin</a:t>
            </a:r>
            <a:endParaRPr lang="zh-CN" altLang="en-US" dirty="0">
              <a:solidFill>
                <a:schemeClr val="accent6">
                  <a:lumMod val="75000"/>
                </a:schemeClr>
              </a:solidFill>
              <a:latin typeface="+mj-lt"/>
            </a:endParaRPr>
          </a:p>
        </p:txBody>
      </p:sp>
      <p:cxnSp>
        <p:nvCxnSpPr>
          <p:cNvPr id="48" name="Straight Arrow Connector 47"/>
          <p:cNvCxnSpPr/>
          <p:nvPr>
            <p:custDataLst>
              <p:tags r:id="rId5"/>
            </p:custDataLst>
          </p:nvPr>
        </p:nvCxnSpPr>
        <p:spPr>
          <a:xfrm flipV="1">
            <a:off x="6313583" y="4665958"/>
            <a:ext cx="751115" cy="714834"/>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custDataLst>
              <p:tags r:id="rId6"/>
            </p:custDataLst>
          </p:nvPr>
        </p:nvSpPr>
        <p:spPr>
          <a:xfrm rot="2759505">
            <a:off x="4419089" y="3786833"/>
            <a:ext cx="3172864" cy="461665"/>
          </a:xfrm>
          <a:prstGeom prst="rect">
            <a:avLst/>
          </a:prstGeom>
          <a:noFill/>
        </p:spPr>
        <p:txBody>
          <a:bodyPr wrap="square" rtlCol="0">
            <a:spAutoFit/>
          </a:bodyPr>
          <a:lstStyle/>
          <a:p>
            <a:r>
              <a:rPr lang="en-US" altLang="zh-CN" sz="2400" dirty="0">
                <a:solidFill>
                  <a:schemeClr val="accent3">
                    <a:lumMod val="50000"/>
                  </a:schemeClr>
                </a:solidFill>
                <a:latin typeface="+mj-lt"/>
              </a:rPr>
              <a:t>optimal hyperplane</a:t>
            </a:r>
            <a:endParaRPr lang="zh-CN" altLang="en-US" dirty="0">
              <a:solidFill>
                <a:schemeClr val="accent3">
                  <a:lumMod val="50000"/>
                </a:schemeClr>
              </a:solidFill>
              <a:latin typeface="+mj-lt"/>
            </a:endParaRPr>
          </a:p>
        </p:txBody>
      </p:sp>
      <p:sp>
        <p:nvSpPr>
          <p:cNvPr id="52" name="Rectangle 51"/>
          <p:cNvSpPr/>
          <p:nvPr>
            <p:custDataLst>
              <p:tags r:id="rId7"/>
            </p:custDataLst>
          </p:nvPr>
        </p:nvSpPr>
        <p:spPr>
          <a:xfrm>
            <a:off x="6353175" y="5829860"/>
            <a:ext cx="349250" cy="358215"/>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52"/>
          <p:cNvSpPr/>
          <p:nvPr>
            <p:custDataLst>
              <p:tags r:id="rId8"/>
            </p:custDataLst>
          </p:nvPr>
        </p:nvSpPr>
        <p:spPr>
          <a:xfrm>
            <a:off x="6463666" y="4239802"/>
            <a:ext cx="279400" cy="286572"/>
          </a:xfrm>
          <a:prstGeom prst="ellipse">
            <a:avLst/>
          </a:prstGeom>
          <a:noFill/>
          <a:ln>
            <a:solidFill>
              <a:srgbClr val="063DE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2" grpId="0" bldLvl="0" animBg="1"/>
      <p:bldP spid="5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ym typeface="+mn-ea"/>
              </a:rPr>
              <a:t>Linear SVM Mathematically</a:t>
            </a:r>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idx="1"/>
                <p:custDataLst>
                  <p:tags r:id="rId1"/>
                </p:custDataLst>
              </p:nvPr>
            </p:nvSpPr>
            <p:spPr/>
            <p:txBody>
              <a:bodyPr>
                <a:normAutofit/>
              </a:bodyPr>
              <a:lstStyle/>
              <a:p>
                <a:r>
                  <a:rPr lang="en-US" altLang="zh-CN" dirty="0"/>
                  <a:t>Training set </a:t>
                </a:r>
                <a14:m>
                  <m:oMath xmlns:m="http://schemas.openxmlformats.org/officeDocument/2006/math">
                    <m:d>
                      <m:dPr>
                        <m:begChr m:val="{"/>
                        <m:endChr m:val="}"/>
                        <m:ctrlPr>
                          <a:rPr lang="en-US" altLang="zh-CN" i="1" smtClean="0">
                            <a:latin typeface="Cambria Math" panose="02040503050406030204" pitchFamily="18" charset="0"/>
                          </a:rPr>
                        </m:ctrlPr>
                      </m:dPr>
                      <m:e>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1" i="0">
                                    <a:latin typeface="Cambria Math" panose="02040503050406030204" pitchFamily="18" charset="0"/>
                                  </a:rPr>
                                  <m:t>𝐱</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𝑚</m:t>
                                </m:r>
                              </m:sub>
                            </m:sSub>
                          </m:e>
                        </m:d>
                      </m:e>
                    </m:d>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𝑛</m:t>
                        </m:r>
                      </m:sup>
                    </m:sSup>
                  </m:oMath>
                </a14:m>
                <a:r>
                  <a:rPr lang="en-US" altLang="zh-CN" dirty="0"/>
                  <a:t>: input features</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rPr>
                      <m:t>}</m:t>
                    </m:r>
                  </m:oMath>
                </a14:m>
                <a:r>
                  <a:rPr lang="en-US" altLang="zh-CN" dirty="0"/>
                  <a:t>: input label</a:t>
                </a:r>
              </a:p>
              <a:p>
                <a:r>
                  <a:rPr lang="en-US" altLang="zh-CN" dirty="0"/>
                  <a:t>Assume that the problem </a:t>
                </a:r>
                <a:r>
                  <a:rPr lang="en-US" altLang="zh-CN" dirty="0">
                    <a:solidFill>
                      <a:srgbClr val="0070C0"/>
                    </a:solidFill>
                  </a:rPr>
                  <a:t>is linearly separable</a:t>
                </a:r>
              </a:p>
              <a:p>
                <a:pPr lvl="1"/>
                <a:r>
                  <a:rPr lang="en-US" altLang="zh-CN" dirty="0"/>
                  <a:t>there exists a linear surface to separate the two classes</a:t>
                </a:r>
              </a:p>
              <a:p>
                <a:pPr lvl="1"/>
                <a:r>
                  <a:rPr lang="en-US" altLang="zh-CN" dirty="0"/>
                  <a:t>2-D: line; 3-D: plane; ... ; n-D: hyperplane (</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𝐰</m:t>
                        </m:r>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0" i="1" smtClean="0">
                        <a:latin typeface="Cambria Math" panose="02040503050406030204" pitchFamily="18" charset="0"/>
                      </a:rPr>
                      <m:t>𝑏</m:t>
                    </m:r>
                    <m:r>
                      <a:rPr lang="en-US" altLang="zh-CN" b="1" i="0"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p>
              <a:p>
                <a:pPr lvl="2"/>
                <a14:m>
                  <m:oMath xmlns:m="http://schemas.openxmlformats.org/officeDocument/2006/math">
                    <m:r>
                      <a:rPr lang="en-US" altLang="zh-CN" b="1" smtClean="0">
                        <a:latin typeface="Cambria Math" panose="02040503050406030204" pitchFamily="18" charset="0"/>
                      </a:rPr>
                      <m:t>𝐰</m:t>
                    </m:r>
                    <m:r>
                      <a:rPr lang="en-US" altLang="zh-CN" b="1" i="0"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𝑛</m:t>
                        </m:r>
                      </m:sub>
                    </m:sSub>
                    <m:r>
                      <a:rPr lang="en-US" altLang="zh-CN" b="1" i="0" smtClean="0">
                        <a:latin typeface="Cambria Math" panose="02040503050406030204" pitchFamily="18" charset="0"/>
                      </a:rPr>
                      <m:t>)</m:t>
                    </m:r>
                  </m:oMath>
                </a14:m>
                <a:r>
                  <a:rPr lang="en-US" altLang="zh-CN" dirty="0"/>
                  <a:t>: weight vector</a:t>
                </a:r>
              </a:p>
              <a:p>
                <a:pPr lvl="2"/>
                <a14:m>
                  <m:oMath xmlns:m="http://schemas.openxmlformats.org/officeDocument/2006/math">
                    <m:r>
                      <a:rPr lang="en-US" altLang="zh-CN" i="1">
                        <a:latin typeface="Cambria Math" panose="02040503050406030204" pitchFamily="18" charset="0"/>
                      </a:rPr>
                      <m:t>𝑏</m:t>
                    </m:r>
                  </m:oMath>
                </a14:m>
                <a:r>
                  <a:rPr lang="en-US" altLang="zh-CN" dirty="0"/>
                  <a:t>: scalar</a:t>
                </a:r>
                <a:endParaRPr lang="zh-CN" altLang="en-US" dirty="0"/>
              </a:p>
            </p:txBody>
          </p:sp>
        </mc:Choice>
        <mc:Fallback xmlns="">
          <p:sp>
            <p:nvSpPr>
              <p:cNvPr id="4" name="Content Placeholder 3"/>
              <p:cNvSpPr>
                <a:spLocks noGrp="1" noRot="1" noChangeAspect="1" noMove="1" noResize="1" noEditPoints="1" noAdjustHandles="1" noChangeArrowheads="1" noChangeShapeType="1" noTextEdit="1"/>
              </p:cNvSpPr>
              <p:nvPr>
                <p:ph idx="1"/>
                <p:custDataLst>
                  <p:tags r:id="rId4"/>
                </p:custDataLst>
              </p:nvPr>
            </p:nvSpPr>
            <p:spPr>
              <a:blipFill>
                <a:blip r:embed="rId5"/>
                <a:stretch>
                  <a:fillRect l="-925" t="-1405"/>
                </a:stretch>
              </a:blipFill>
            </p:spPr>
            <p:txBody>
              <a:bodyPr/>
              <a:lstStyle/>
              <a:p>
                <a:r>
                  <a:rPr lang="zh-CN" altLang="en-US">
                    <a:noFill/>
                  </a:rPr>
                  <a:t> </a:t>
                </a:r>
              </a:p>
            </p:txBody>
          </p:sp>
        </mc:Fallback>
      </mc:AlternateContent>
      <p:sp>
        <p:nvSpPr>
          <p:cNvPr id="6" name="Rectangle 5"/>
          <p:cNvSpPr/>
          <p:nvPr>
            <p:custDataLst>
              <p:tags r:id="rId2"/>
            </p:custDataLst>
          </p:nvPr>
        </p:nvSpPr>
        <p:spPr>
          <a:xfrm>
            <a:off x="1523857" y="4648220"/>
            <a:ext cx="9349105" cy="52197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txBody>
          <a:bodyPr wrap="none">
            <a:spAutoFit/>
          </a:bodyPr>
          <a:lstStyle/>
          <a:p>
            <a:r>
              <a:rPr lang="en-US" altLang="zh-CN" sz="2800" dirty="0">
                <a:latin typeface="+mj-lt"/>
              </a:rPr>
              <a:t>Find a hyperplane that perfectly separates the two classes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Distance of a Point to Hyperplane</a:t>
            </a:r>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idx="1"/>
                <p:custDataLst>
                  <p:tags r:id="rId1"/>
                </p:custDataLst>
              </p:nvPr>
            </p:nvSpPr>
            <p:spPr>
              <a:xfrm>
                <a:off x="685800" y="1143000"/>
                <a:ext cx="10869295" cy="4756150"/>
              </a:xfrm>
            </p:spPr>
            <p:txBody>
              <a:bodyPr>
                <a:normAutofit fontScale="92500" lnSpcReduction="10000"/>
              </a:bodyPr>
              <a:lstStyle/>
              <a:p>
                <a:r>
                  <a:rPr lang="en-US" altLang="zh-CN" dirty="0"/>
                  <a:t>A hyperplane is defined through </a:t>
                </a:r>
                <a14:m>
                  <m:oMath xmlns:m="http://schemas.openxmlformats.org/officeDocument/2006/math">
                    <m:r>
                      <a:rPr lang="en-US" altLang="zh-CN" b="1">
                        <a:latin typeface="Cambria Math" panose="02040503050406030204" pitchFamily="18" charset="0"/>
                      </a:rPr>
                      <m:t>𝐰</m:t>
                    </m:r>
                  </m:oMath>
                </a14:m>
                <a:r>
                  <a:rPr lang="zh-CN" altLang="en-US" dirty="0"/>
                  <a:t> </a:t>
                </a:r>
                <a:r>
                  <a:rPr lang="en-US" altLang="zh-CN" dirty="0"/>
                  <a:t>and </a:t>
                </a:r>
                <a14:m>
                  <m:oMath xmlns:m="http://schemas.openxmlformats.org/officeDocument/2006/math">
                    <m:r>
                      <a:rPr lang="en-US" altLang="zh-CN" i="1">
                        <a:latin typeface="Cambria Math" panose="02040503050406030204" pitchFamily="18" charset="0"/>
                      </a:rPr>
                      <m:t>𝑏</m:t>
                    </m:r>
                  </m:oMath>
                </a14:m>
                <a:r>
                  <a:rPr lang="zh-CN" altLang="en-US" dirty="0"/>
                  <a:t> </a:t>
                </a:r>
                <a:r>
                  <a:rPr lang="en-US" altLang="zh-CN" dirty="0"/>
                  <a:t>as a set of points such that </a:t>
                </a:r>
                <a14:m>
                  <m:oMath xmlns:m="http://schemas.openxmlformats.org/officeDocument/2006/math">
                    <m:r>
                      <a:rPr lang="en-US" altLang="zh-CN" i="1">
                        <a:latin typeface="Cambria Math" panose="02040503050406030204" pitchFamily="18" charset="0"/>
                        <a:ea typeface="Cambria Math" panose="02040503050406030204" pitchFamily="18" charset="0"/>
                      </a:rPr>
                      <m:t>ℋ</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𝐱</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=0</m:t>
                        </m:r>
                      </m:e>
                    </m:d>
                  </m:oMath>
                </a14:m>
                <a:endParaRPr lang="en-US" altLang="zh-CN" dirty="0"/>
              </a:p>
              <a:p>
                <a:pPr lvl="2"/>
                <a14:m>
                  <m:oMath xmlns:m="http://schemas.openxmlformats.org/officeDocument/2006/math">
                    <m:r>
                      <a:rPr lang="en-US" altLang="zh-CN" b="1">
                        <a:latin typeface="Cambria Math" panose="02040503050406030204" pitchFamily="18" charset="0"/>
                      </a:rPr>
                      <m:t>𝐰</m:t>
                    </m:r>
                    <m:r>
                      <a:rPr lang="en-US" altLang="zh-CN" b="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𝑛</m:t>
                        </m:r>
                      </m:sub>
                    </m:sSub>
                    <m:r>
                      <a:rPr lang="en-US" altLang="zh-CN" b="1">
                        <a:latin typeface="Cambria Math" panose="02040503050406030204" pitchFamily="18" charset="0"/>
                      </a:rPr>
                      <m:t>)</m:t>
                    </m:r>
                  </m:oMath>
                </a14:m>
                <a:r>
                  <a:rPr lang="en-US" altLang="zh-CN" dirty="0"/>
                  <a:t>: weight vector</a:t>
                </a:r>
              </a:p>
              <a:p>
                <a:pPr lvl="2"/>
                <a14:m>
                  <m:oMath xmlns:m="http://schemas.openxmlformats.org/officeDocument/2006/math">
                    <m:r>
                      <a:rPr lang="en-US" altLang="zh-CN" i="1">
                        <a:latin typeface="Cambria Math" panose="02040503050406030204" pitchFamily="18" charset="0"/>
                      </a:rPr>
                      <m:t>𝑏</m:t>
                    </m:r>
                  </m:oMath>
                </a14:m>
                <a:r>
                  <a:rPr lang="en-US" altLang="zh-CN" dirty="0"/>
                  <a:t>: scalar</a:t>
                </a:r>
              </a:p>
              <a:p>
                <a:r>
                  <a:rPr lang="en-US" altLang="zh-CN" dirty="0"/>
                  <a:t>What is the distance (</a:t>
                </a:r>
                <a14:m>
                  <m:oMath xmlns:m="http://schemas.openxmlformats.org/officeDocument/2006/math">
                    <m:r>
                      <a:rPr lang="en-US" altLang="zh-CN" b="0" i="1" smtClean="0">
                        <a:latin typeface="Cambria Math" panose="02040503050406030204" pitchFamily="18" charset="0"/>
                      </a:rPr>
                      <m:t>𝑑</m:t>
                    </m:r>
                  </m:oMath>
                </a14:m>
                <a:r>
                  <a:rPr lang="en-US" altLang="zh-CN" dirty="0"/>
                  <a:t>) of a point </a:t>
                </a:r>
                <a14:m>
                  <m:oMath xmlns:m="http://schemas.openxmlformats.org/officeDocument/2006/math">
                    <m:r>
                      <a:rPr lang="en-US" altLang="zh-CN" b="1" i="0" smtClean="0">
                        <a:latin typeface="Cambria Math" panose="02040503050406030204" pitchFamily="18" charset="0"/>
                      </a:rPr>
                      <m:t>𝐱</m:t>
                    </m:r>
                  </m:oMath>
                </a14:m>
                <a:r>
                  <a:rPr lang="zh-CN" altLang="en-US" b="1" dirty="0"/>
                  <a:t> </a:t>
                </a:r>
                <a:r>
                  <a:rPr lang="en-US" altLang="zh-CN" dirty="0"/>
                  <a:t>to hyperplane </a:t>
                </a:r>
                <a14:m>
                  <m:oMath xmlns:m="http://schemas.openxmlformats.org/officeDocument/2006/math">
                    <m:r>
                      <a:rPr lang="en-US" altLang="zh-CN" i="1">
                        <a:latin typeface="Cambria Math" panose="02040503050406030204" pitchFamily="18" charset="0"/>
                        <a:ea typeface="Cambria Math" panose="02040503050406030204" pitchFamily="18" charset="0"/>
                      </a:rPr>
                      <m:t>ℋ</m:t>
                    </m:r>
                  </m:oMath>
                </a14:m>
                <a:r>
                  <a:rPr lang="en-US" altLang="zh-CN" dirty="0"/>
                  <a:t>?</a:t>
                </a:r>
              </a:p>
              <a:p>
                <a:pPr lvl="1"/>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num>
                      <m:den>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𝐰</m:t>
                            </m:r>
                          </m:e>
                        </m:d>
                      </m:den>
                    </m:f>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𝐰</m:t>
                        </m:r>
                      </m:e>
                    </m:d>
                  </m:oMath>
                </a14:m>
                <a:r>
                  <a:rPr lang="en-US" altLang="zh-CN" dirty="0"/>
                  <a:t> is the norm/length of the vector</a:t>
                </a:r>
              </a:p>
              <a:p>
                <a:r>
                  <a:rPr lang="en-US" altLang="zh-CN" dirty="0"/>
                  <a:t>Margin of </a:t>
                </a:r>
                <a14:m>
                  <m:oMath xmlns:m="http://schemas.openxmlformats.org/officeDocument/2006/math">
                    <m:r>
                      <a:rPr lang="en-US" altLang="zh-CN" i="1">
                        <a:latin typeface="Cambria Math" panose="02040503050406030204" pitchFamily="18" charset="0"/>
                        <a:ea typeface="Cambria Math" panose="02040503050406030204" pitchFamily="18" charset="0"/>
                      </a:rPr>
                      <m:t>ℋ</m:t>
                    </m:r>
                  </m:oMath>
                </a14:m>
                <a:r>
                  <a:rPr lang="en-US" altLang="zh-CN" dirty="0"/>
                  <a:t> with respect to </a:t>
                </a:r>
                <a14:m>
                  <m:oMath xmlns:m="http://schemas.openxmlformats.org/officeDocument/2006/math">
                    <m:r>
                      <a:rPr lang="en-US" altLang="zh-CN" i="1" dirty="0" smtClean="0">
                        <a:latin typeface="Cambria Math" panose="02040503050406030204" pitchFamily="18" charset="0"/>
                      </a:rPr>
                      <m:t>𝐷</m:t>
                    </m:r>
                  </m:oMath>
                </a14:m>
                <a:r>
                  <a:rPr lang="en-US" altLang="zh-CN" dirty="0"/>
                  <a:t> (training set):</a:t>
                </a:r>
              </a:p>
              <a:p>
                <a:pPr lvl="1"/>
                <a14:m>
                  <m:oMath xmlns:m="http://schemas.openxmlformats.org/officeDocument/2006/math">
                    <m:r>
                      <a:rPr lang="zh-CN" altLang="en-US" b="0" i="1" smtClean="0">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b="1">
                            <a:latin typeface="Cambria Math" panose="02040503050406030204" pitchFamily="18" charset="0"/>
                          </a:rPr>
                          <m:t>𝐰</m:t>
                        </m:r>
                        <m:r>
                          <a:rPr lang="en-US" altLang="zh-CN" b="0" i="1" smtClean="0">
                            <a:latin typeface="Cambria Math" panose="02040503050406030204" pitchFamily="18" charset="0"/>
                          </a:rPr>
                          <m:t>,</m:t>
                        </m:r>
                        <m:r>
                          <a:rPr lang="en-US" altLang="zh-CN" i="1">
                            <a:latin typeface="Cambria Math" panose="02040503050406030204" pitchFamily="18" charset="0"/>
                          </a:rPr>
                          <m:t>𝑏</m:t>
                        </m:r>
                      </m:e>
                    </m:d>
                    <m:r>
                      <a:rPr lang="en-US" altLang="zh-CN" b="0" i="0"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a:latin typeface="Cambria Math" panose="02040503050406030204" pitchFamily="18" charset="0"/>
                              </a:rPr>
                              <m:t>𝐱</m:t>
                            </m:r>
                            <m:r>
                              <a:rPr lang="en-US" altLang="zh-CN" b="0" i="1" smtClean="0">
                                <a:latin typeface="Cambria Math" panose="02040503050406030204" pitchFamily="18" charset="0"/>
                              </a:rPr>
                              <m:t>∈</m:t>
                            </m:r>
                            <m:r>
                              <a:rPr lang="en-US" altLang="zh-CN" i="1" dirty="0">
                                <a:latin typeface="Cambria Math" panose="02040503050406030204" pitchFamily="18" charset="0"/>
                              </a:rPr>
                              <m:t>𝐷</m:t>
                            </m:r>
                          </m:lim>
                        </m:limLow>
                      </m:fNa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num>
                          <m:den>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𝐰</m:t>
                                </m:r>
                              </m:e>
                            </m:d>
                          </m:den>
                        </m:f>
                      </m:e>
                    </m:func>
                  </m:oMath>
                </a14:m>
                <a:endParaRPr lang="en-US" altLang="zh-CN" dirty="0"/>
              </a:p>
              <a:p>
                <a:r>
                  <a:rPr lang="en-US" altLang="zh-CN" dirty="0"/>
                  <a:t>The margin and hyperplane are </a:t>
                </a:r>
                <a:r>
                  <a:rPr lang="en-US" altLang="zh-CN" dirty="0">
                    <a:solidFill>
                      <a:srgbClr val="C00000"/>
                    </a:solidFill>
                  </a:rPr>
                  <a:t>scale invariant</a:t>
                </a:r>
                <a:r>
                  <a:rPr lang="en-US" altLang="zh-CN" dirty="0"/>
                  <a:t>:</a:t>
                </a:r>
              </a:p>
              <a:p>
                <a:pPr lvl="1"/>
                <a14:m>
                  <m:oMath xmlns:m="http://schemas.openxmlformats.org/officeDocument/2006/math">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zh-CN" altLang="en-US" i="1" smtClean="0">
                            <a:latin typeface="Cambria Math" panose="02040503050406030204" pitchFamily="18" charset="0"/>
                          </a:rPr>
                          <m:t>𝛽</m:t>
                        </m:r>
                        <m:r>
                          <a:rPr lang="en-US" altLang="zh-CN" b="1">
                            <a:latin typeface="Cambria Math" panose="02040503050406030204" pitchFamily="18" charset="0"/>
                          </a:rPr>
                          <m:t>𝐰</m:t>
                        </m:r>
                        <m:r>
                          <a:rPr lang="en-US" altLang="zh-CN" i="1">
                            <a:latin typeface="Cambria Math" panose="02040503050406030204" pitchFamily="18" charset="0"/>
                          </a:rPr>
                          <m:t>,</m:t>
                        </m:r>
                        <m:r>
                          <a:rPr lang="zh-CN" altLang="en-US" i="1" smtClean="0">
                            <a:latin typeface="Cambria Math" panose="02040503050406030204" pitchFamily="18" charset="0"/>
                          </a:rPr>
                          <m:t>𝛽</m:t>
                        </m:r>
                        <m:r>
                          <a:rPr lang="en-US" altLang="zh-CN" i="1">
                            <a:latin typeface="Cambria Math" panose="02040503050406030204" pitchFamily="18" charset="0"/>
                          </a:rPr>
                          <m:t>𝑏</m:t>
                        </m:r>
                      </m:e>
                    </m:d>
                    <m:r>
                      <a:rPr lang="en-US" altLang="zh-CN" b="0" i="1" smtClean="0">
                        <a:latin typeface="Cambria Math" panose="02040503050406030204" pitchFamily="18" charset="0"/>
                      </a:rPr>
                      <m:t>=</m:t>
                    </m:r>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b="1">
                            <a:latin typeface="Cambria Math" panose="02040503050406030204" pitchFamily="18" charset="0"/>
                          </a:rPr>
                          <m:t>𝐰</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𝛽</m:t>
                    </m:r>
                    <m:r>
                      <a:rPr lang="zh-CN" altLang="en-US"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4" name="Content Placeholder 3"/>
              <p:cNvSpPr>
                <a:spLocks noGrp="1" noRot="1" noChangeAspect="1" noMove="1" noResize="1" noEditPoints="1" noAdjustHandles="1" noChangeArrowheads="1" noChangeShapeType="1" noTextEdit="1"/>
              </p:cNvSpPr>
              <p:nvPr>
                <p:ph idx="1"/>
                <p:custDataLst>
                  <p:tags r:id="rId3"/>
                </p:custDataLst>
              </p:nvPr>
            </p:nvSpPr>
            <p:spPr>
              <a:xfrm>
                <a:off x="685800" y="1143000"/>
                <a:ext cx="10869295" cy="4756150"/>
              </a:xfrm>
              <a:blipFill>
                <a:blip r:embed="rId4"/>
                <a:stretch>
                  <a:fillRect l="-700" t="-2667" r="-583" b="-13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Optimization Problem</a:t>
            </a:r>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idx="1"/>
                <p:custDataLst>
                  <p:tags r:id="rId1"/>
                </p:custDataLst>
              </p:nvPr>
            </p:nvSpPr>
            <p:spPr>
              <a:xfrm>
                <a:off x="609600" y="1143000"/>
                <a:ext cx="10698480" cy="4876800"/>
              </a:xfrm>
            </p:spPr>
            <p:txBody>
              <a:bodyPr>
                <a:normAutofit/>
              </a:bodyPr>
              <a:lstStyle/>
              <a:p>
                <a:r>
                  <a:rPr lang="en-US" altLang="zh-CN" dirty="0"/>
                  <a:t>We can formulate our search for the maximum margin separating hyperplane as a </a:t>
                </a:r>
                <a:r>
                  <a:rPr lang="en-US" altLang="zh-CN" dirty="0">
                    <a:solidFill>
                      <a:srgbClr val="0070C0"/>
                    </a:solidFill>
                  </a:rPr>
                  <a:t>constrained optimization problem</a:t>
                </a:r>
              </a:p>
              <a:p>
                <a:r>
                  <a:rPr lang="en-US" altLang="zh-CN" dirty="0"/>
                  <a:t>The objective is to </a:t>
                </a:r>
                <a:r>
                  <a:rPr lang="en-US" altLang="zh-CN" dirty="0">
                    <a:solidFill>
                      <a:srgbClr val="C00000"/>
                    </a:solidFill>
                  </a:rPr>
                  <a:t>maximize</a:t>
                </a:r>
                <a:r>
                  <a:rPr lang="en-US" altLang="zh-CN" dirty="0"/>
                  <a:t> the margin under the constraints that  </a:t>
                </a:r>
                <a:r>
                  <a:rPr lang="en-US" altLang="zh-CN" dirty="0">
                    <a:solidFill>
                      <a:srgbClr val="C00000"/>
                    </a:solidFill>
                  </a:rPr>
                  <a:t>all data points must lie on the correct side</a:t>
                </a:r>
                <a:r>
                  <a:rPr lang="en-US" altLang="zh-CN" dirty="0"/>
                  <a:t> of they hyperplane:</a:t>
                </a:r>
              </a:p>
              <a:p>
                <a:pPr marL="457200" lvl="1" indent="0">
                  <a:buNone/>
                </a:pPr>
                <a:endParaRPr lang="en-US" altLang="zh-CN"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b="1">
                                      <a:latin typeface="Cambria Math" panose="02040503050406030204" pitchFamily="18" charset="0"/>
                                    </a:rPr>
                                    <m:t>𝐰</m:t>
                                  </m:r>
                                  <m:r>
                                    <a:rPr lang="en-US" altLang="zh-CN" b="1">
                                      <a:latin typeface="Cambria Math" panose="02040503050406030204" pitchFamily="18" charset="0"/>
                                    </a:rPr>
                                    <m:t>,</m:t>
                                  </m:r>
                                  <m:r>
                                    <m:rPr>
                                      <m:sty m:val="p"/>
                                    </m:rPr>
                                    <a:rPr lang="en-US" altLang="zh-CN">
                                      <a:latin typeface="Cambria Math" panose="02040503050406030204" pitchFamily="18" charset="0"/>
                                    </a:rPr>
                                    <m:t>b</m:t>
                                  </m:r>
                                </m:lim>
                              </m:limLow>
                            </m:fName>
                            <m:e>
                              <m:r>
                                <a:rPr lang="zh-CN" altLang="en-US" i="1">
                                  <a:latin typeface="Cambria Math" panose="02040503050406030204" pitchFamily="18" charset="0"/>
                                </a:rPr>
                                <m:t>𝛾</m:t>
                              </m:r>
                              <m:r>
                                <a:rPr lang="en-US" altLang="zh-CN" i="1">
                                  <a:latin typeface="Cambria Math" panose="02040503050406030204" pitchFamily="18" charset="0"/>
                                </a:rPr>
                                <m:t>(</m:t>
                              </m:r>
                              <m:r>
                                <a:rPr lang="en-US" altLang="zh-CN" b="1">
                                  <a:latin typeface="Cambria Math" panose="02040503050406030204" pitchFamily="18" charset="0"/>
                                </a:rPr>
                                <m:t>𝐰</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e>
                          </m:func>
                          <m:r>
                            <m:rPr>
                              <m:nor/>
                            </m:rPr>
                            <a:rPr lang="en-US" altLang="zh-CN" dirty="0">
                              <a:latin typeface="Cambria Math" panose="02040503050406030204" pitchFamily="18" charset="0"/>
                            </a:rPr>
                            <m:t> </m:t>
                          </m:r>
                          <m:r>
                            <m:rPr>
                              <m:nor/>
                            </m:rPr>
                            <a:rPr lang="en-US" altLang="zh-CN" b="0" i="0" dirty="0">
                              <a:latin typeface="Cambria Math" panose="02040503050406030204" pitchFamily="18" charset="0"/>
                            </a:rPr>
                            <m:t>                         </m:t>
                          </m:r>
                          <m:r>
                            <m:rPr>
                              <m:nor/>
                            </m:rPr>
                            <a:rPr lang="en-US" altLang="zh-CN" b="0" i="0" dirty="0" smtClean="0">
                              <a:latin typeface="Cambria Math" panose="02040503050406030204" pitchFamily="18" charset="0"/>
                            </a:rPr>
                            <m:t>          </m:t>
                          </m:r>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smtClean="0">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b="0" i="1" smtClean="0">
                              <a:latin typeface="Cambria Math" panose="02040503050406030204" pitchFamily="18" charset="0"/>
                              <a:ea typeface="Cambria Math" panose="02040503050406030204" pitchFamily="18" charset="0"/>
                            </a:rPr>
                            <m:t>≥0,           ∀</m:t>
                          </m:r>
                          <m:r>
                            <a:rPr lang="en-US" altLang="zh-CN" i="1" smtClean="0">
                              <a:latin typeface="Cambria Math" panose="02040503050406030204" pitchFamily="18" charset="0"/>
                            </a:rPr>
                            <m:t>𝑖</m:t>
                          </m:r>
                        </m:den>
                      </m:f>
                    </m:oMath>
                  </m:oMathPara>
                </a14:m>
                <a:endParaRPr lang="en-US" altLang="zh-CN" dirty="0"/>
              </a:p>
              <a:p>
                <a:endParaRPr lang="en-US" altLang="zh-CN" dirty="0"/>
              </a:p>
            </p:txBody>
          </p:sp>
        </mc:Choice>
        <mc:Fallback xmlns="">
          <p:sp>
            <p:nvSpPr>
              <p:cNvPr id="4" name="Content Placeholder 3"/>
              <p:cNvSpPr>
                <a:spLocks noRot="1" noChangeAspect="1" noMove="1" noResize="1" noEditPoints="1" noAdjustHandles="1" noChangeArrowheads="1" noChangeShapeType="1" noTextEdit="1"/>
              </p:cNvSpPr>
              <p:nvPr>
                <p:ph idx="1"/>
                <p:custDataLst>
                  <p:tags r:id="rId3"/>
                </p:custDataLst>
              </p:nvPr>
            </p:nvSpPr>
            <p:spPr>
              <a:xfrm>
                <a:off x="609600" y="1143000"/>
                <a:ext cx="10698480" cy="4876800"/>
              </a:xfrm>
              <a:blipFill rotWithShape="1">
                <a:blip r:embed="rId4"/>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Classification</a:t>
            </a:r>
            <a:endParaRPr lang="en-US" altLang="zh-CN"/>
          </a:p>
          <a:p>
            <a:r>
              <a:rPr>
                <a:solidFill>
                  <a:schemeClr val="bg1">
                    <a:lumMod val="85000"/>
                  </a:schemeClr>
                </a:solidFill>
                <a:sym typeface="+mn-ea"/>
              </a:rPr>
              <a:t> Cost function and gradient</a:t>
            </a:r>
            <a:endParaRPr lang="en-US" altLang="zh-CN" dirty="0">
              <a:solidFill>
                <a:schemeClr val="bg1">
                  <a:lumMod val="85000"/>
                </a:schemeClr>
              </a:solidFill>
            </a:endParaRPr>
          </a:p>
          <a:p>
            <a:r>
              <a:rPr>
                <a:solidFill>
                  <a:schemeClr val="bg1">
                    <a:lumMod val="85000"/>
                  </a:schemeClr>
                </a:solidFill>
                <a:sym typeface="+mn-ea"/>
              </a:rPr>
              <a:t> Multi-class</a:t>
            </a:r>
            <a:endParaRPr lang="en-US" altLang="zh-CN" dirty="0">
              <a:solidFill>
                <a:schemeClr val="bg1">
                  <a:lumMod val="85000"/>
                </a:schemeClr>
              </a:solidFill>
            </a:endParaRPr>
          </a:p>
          <a:p>
            <a:r>
              <a:rPr>
                <a:solidFill>
                  <a:schemeClr val="bg1">
                    <a:lumMod val="85000"/>
                  </a:schemeClr>
                </a:solidFill>
                <a:sym typeface="+mn-ea"/>
              </a:rPr>
              <a:t> Regularization</a:t>
            </a:r>
            <a:endParaRPr lang="en-US" altLang="zh-CN" dirty="0">
              <a:solidFill>
                <a:schemeClr val="bg1">
                  <a:lumMod val="85000"/>
                </a:schemeClr>
              </a:solidFill>
            </a:endParaRPr>
          </a:p>
          <a:p>
            <a:endParaRPr lang="en-US" altLang="zh-CN" dirty="0">
              <a:solidFill>
                <a:schemeClr val="bg1">
                  <a:lumMod val="8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Optimization Problem</a:t>
            </a:r>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idx="1"/>
                <p:custDataLst>
                  <p:tags r:id="rId1"/>
                </p:custDataLst>
              </p:nvPr>
            </p:nvSpPr>
            <p:spPr>
              <a:xfrm>
                <a:off x="609600" y="1143000"/>
                <a:ext cx="10902315" cy="5257800"/>
              </a:xfrm>
            </p:spPr>
            <p:txBody>
              <a:bodyPr>
                <a:normAutofit/>
              </a:bodyPr>
              <a:lstStyle/>
              <a:p>
                <a:r>
                  <a:rPr lang="en-US" altLang="zh-CN" sz="2800" dirty="0"/>
                  <a:t>Because the hyperplane is </a:t>
                </a:r>
                <a:r>
                  <a:rPr lang="en-US" altLang="zh-CN" sz="2800" dirty="0">
                    <a:solidFill>
                      <a:srgbClr val="0070C0"/>
                    </a:solidFill>
                  </a:rPr>
                  <a:t>scale invariant</a:t>
                </a:r>
                <a:r>
                  <a:rPr lang="en-US" altLang="zh-CN" sz="2800" dirty="0"/>
                  <a:t>, we can fix the scale of </a:t>
                </a:r>
                <a14:m>
                  <m:oMath xmlns:m="http://schemas.openxmlformats.org/officeDocument/2006/math">
                    <m:r>
                      <a:rPr lang="en-US" altLang="zh-CN" sz="2800" b="1">
                        <a:latin typeface="Cambria Math" panose="02040503050406030204" pitchFamily="18" charset="0"/>
                      </a:rPr>
                      <m:t>𝐰</m:t>
                    </m:r>
                    <m:r>
                      <a:rPr lang="en-US" altLang="zh-CN" sz="2800" i="1">
                        <a:latin typeface="Cambria Math" panose="02040503050406030204" pitchFamily="18" charset="0"/>
                      </a:rPr>
                      <m:t>,</m:t>
                    </m:r>
                    <m:r>
                      <a:rPr lang="en-US" altLang="zh-CN" sz="2800" i="1">
                        <a:latin typeface="Cambria Math" panose="02040503050406030204" pitchFamily="18" charset="0"/>
                      </a:rPr>
                      <m:t>𝑏</m:t>
                    </m:r>
                  </m:oMath>
                </a14:m>
                <a:r>
                  <a:rPr lang="en-US" altLang="zh-CN" sz="2800" dirty="0"/>
                  <a:t> anyway we want. Let’s choose it such that</a:t>
                </a:r>
              </a:p>
              <a:p>
                <a:pPr marL="457200" lvl="1" indent="0">
                  <a:buNone/>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1">
                              <a:latin typeface="Cambria Math" panose="02040503050406030204" pitchFamily="18" charset="0"/>
                            </a:rPr>
                            <m:t>𝐱</m:t>
                          </m:r>
                          <m:r>
                            <a:rPr lang="en-US" altLang="zh-CN" sz="2400" b="0" i="1" smtClean="0">
                              <a:latin typeface="Cambria Math" panose="02040503050406030204" pitchFamily="18" charset="0"/>
                            </a:rPr>
                            <m:t>∈</m:t>
                          </m:r>
                          <m:r>
                            <a:rPr lang="en-US" altLang="zh-CN" sz="2400" i="1" dirty="0">
                              <a:latin typeface="Cambria Math" panose="02040503050406030204" pitchFamily="18" charset="0"/>
                            </a:rPr>
                            <m:t>𝐷</m:t>
                          </m:r>
                        </m:lim>
                      </m:limLow>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=1</m:t>
                      </m:r>
                    </m:oMath>
                  </m:oMathPara>
                </a14:m>
                <a:endParaRPr lang="en-US" altLang="zh-CN" sz="2400" dirty="0"/>
              </a:p>
              <a:p>
                <a:r>
                  <a:rPr lang="en-US" altLang="zh-CN" sz="2800" dirty="0"/>
                  <a:t>Then our objective becomes:</a:t>
                </a:r>
              </a:p>
              <a:p>
                <a:pPr marL="0" indent="0">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b="1">
                                  <a:latin typeface="Cambria Math" panose="02040503050406030204" pitchFamily="18" charset="0"/>
                                </a:rPr>
                                <m:t>𝐰</m:t>
                              </m:r>
                              <m:r>
                                <a:rPr lang="en-US" altLang="zh-CN" sz="2800" b="1">
                                  <a:latin typeface="Cambria Math" panose="02040503050406030204" pitchFamily="18" charset="0"/>
                                </a:rPr>
                                <m:t>,</m:t>
                              </m:r>
                              <m:r>
                                <m:rPr>
                                  <m:sty m:val="p"/>
                                </m:rPr>
                                <a:rPr lang="en-US" altLang="zh-CN" sz="2800">
                                  <a:latin typeface="Cambria Math" panose="02040503050406030204" pitchFamily="18" charset="0"/>
                                </a:rPr>
                                <m:t>b</m:t>
                              </m:r>
                            </m:lim>
                          </m:limLow>
                        </m:fName>
                        <m:e>
                          <m:r>
                            <a:rPr lang="zh-CN" altLang="en-US" sz="2800" i="1">
                              <a:latin typeface="Cambria Math" panose="02040503050406030204" pitchFamily="18" charset="0"/>
                            </a:rPr>
                            <m:t>𝛾</m:t>
                          </m:r>
                          <m:r>
                            <a:rPr lang="en-US" altLang="zh-CN" sz="2800" i="1">
                              <a:latin typeface="Cambria Math" panose="02040503050406030204" pitchFamily="18" charset="0"/>
                            </a:rPr>
                            <m:t>(</m:t>
                          </m:r>
                          <m:r>
                            <a:rPr lang="en-US" altLang="zh-CN" sz="2800" b="1">
                              <a:latin typeface="Cambria Math" panose="02040503050406030204" pitchFamily="18" charset="0"/>
                            </a:rPr>
                            <m:t>𝐰</m:t>
                          </m:r>
                          <m:r>
                            <a:rPr lang="en-US" altLang="zh-CN" sz="2800" i="1">
                              <a:latin typeface="Cambria Math" panose="02040503050406030204" pitchFamily="18" charset="0"/>
                            </a:rPr>
                            <m:t>,</m:t>
                          </m:r>
                          <m:r>
                            <a:rPr lang="en-US" altLang="zh-CN" sz="2800" i="1">
                              <a:latin typeface="Cambria Math" panose="02040503050406030204" pitchFamily="18" charset="0"/>
                            </a:rPr>
                            <m:t>𝑏</m:t>
                          </m:r>
                          <m:r>
                            <a:rPr lang="en-US" altLang="zh-CN" sz="2800" i="1">
                              <a:latin typeface="Cambria Math" panose="02040503050406030204" pitchFamily="18" charset="0"/>
                            </a:rPr>
                            <m:t>)</m:t>
                          </m:r>
                        </m:e>
                      </m:func>
                      <m:r>
                        <a:rPr lang="en-US" altLang="zh-CN" sz="2800" b="0" i="1" smtClean="0">
                          <a:latin typeface="Cambria Math" panose="02040503050406030204" pitchFamily="18" charset="0"/>
                        </a:rPr>
                        <m:t>=</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b="1">
                                  <a:latin typeface="Cambria Math" panose="02040503050406030204" pitchFamily="18" charset="0"/>
                                </a:rPr>
                                <m:t>𝐰</m:t>
                              </m:r>
                              <m:r>
                                <a:rPr lang="en-US" altLang="zh-CN" sz="2800" b="1">
                                  <a:latin typeface="Cambria Math" panose="02040503050406030204" pitchFamily="18" charset="0"/>
                                </a:rPr>
                                <m:t>,</m:t>
                              </m:r>
                              <m:r>
                                <m:rPr>
                                  <m:sty m:val="p"/>
                                </m:rPr>
                                <a:rPr lang="en-US" altLang="zh-CN" sz="2800">
                                  <a:latin typeface="Cambria Math" panose="02040503050406030204" pitchFamily="18" charset="0"/>
                                </a:rPr>
                                <m:t>b</m:t>
                              </m:r>
                            </m:lim>
                          </m:limLow>
                        </m:fName>
                        <m:e>
                          <m:d>
                            <m:dPr>
                              <m:begChr m:val="{"/>
                              <m:endChr m:val="}"/>
                              <m:ctrlPr>
                                <a:rPr lang="en-US" altLang="zh-CN" sz="2800" i="1" smtClean="0">
                                  <a:latin typeface="Cambria Math" panose="02040503050406030204" pitchFamily="18" charset="0"/>
                                </a:rPr>
                              </m:ctrlPr>
                            </m:dPr>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en-US" altLang="zh-CN" sz="2800" b="1">
                                          <a:latin typeface="Cambria Math" panose="02040503050406030204" pitchFamily="18" charset="0"/>
                                        </a:rPr>
                                        <m:t>𝐱</m:t>
                                      </m:r>
                                      <m:r>
                                        <a:rPr lang="en-US" altLang="zh-CN" sz="2800" b="0" i="1" smtClean="0">
                                          <a:latin typeface="Cambria Math" panose="02040503050406030204" pitchFamily="18" charset="0"/>
                                        </a:rPr>
                                        <m:t>∈</m:t>
                                      </m:r>
                                      <m:r>
                                        <a:rPr lang="en-US" altLang="zh-CN" sz="2800" i="1" dirty="0">
                                          <a:latin typeface="Cambria Math" panose="02040503050406030204" pitchFamily="18" charset="0"/>
                                        </a:rPr>
                                        <m:t>𝐷</m:t>
                                      </m:r>
                                    </m:lim>
                                  </m:limLow>
                                </m:fName>
                                <m:e>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1">
                                              <a:latin typeface="Cambria Math" panose="02040503050406030204" pitchFamily="18" charset="0"/>
                                            </a:rPr>
                                            <m:t>𝐰</m:t>
                                          </m:r>
                                        </m:e>
                                        <m:sup>
                                          <m:r>
                                            <a:rPr lang="en-US" altLang="zh-CN" sz="2800" i="1">
                                              <a:latin typeface="Cambria Math" panose="02040503050406030204" pitchFamily="18" charset="0"/>
                                            </a:rPr>
                                            <m:t>𝑇</m:t>
                                          </m:r>
                                        </m:sup>
                                      </m:sSup>
                                      <m:r>
                                        <a:rPr lang="en-US" altLang="zh-CN" sz="2800" b="1">
                                          <a:latin typeface="Cambria Math" panose="02040503050406030204" pitchFamily="18" charset="0"/>
                                        </a:rPr>
                                        <m:t>𝐱</m:t>
                                      </m:r>
                                      <m:r>
                                        <a:rPr lang="en-US" altLang="zh-CN" sz="2800" i="1">
                                          <a:latin typeface="Cambria Math" panose="02040503050406030204" pitchFamily="18" charset="0"/>
                                        </a:rPr>
                                        <m:t>+</m:t>
                                      </m:r>
                                      <m:r>
                                        <a:rPr lang="en-US" altLang="zh-CN" sz="2800" i="1">
                                          <a:latin typeface="Cambria Math" panose="02040503050406030204" pitchFamily="18" charset="0"/>
                                        </a:rPr>
                                        <m:t>𝑏</m:t>
                                      </m:r>
                                      <m:r>
                                        <a:rPr lang="en-US" altLang="zh-CN" sz="2800" i="1">
                                          <a:latin typeface="Cambria Math" panose="02040503050406030204" pitchFamily="18" charset="0"/>
                                        </a:rPr>
                                        <m:t>|</m:t>
                                      </m:r>
                                    </m:num>
                                    <m:den>
                                      <m:d>
                                        <m:dPr>
                                          <m:begChr m:val="‖"/>
                                          <m:endChr m:val="‖"/>
                                          <m:ctrlPr>
                                            <a:rPr lang="en-US" altLang="zh-CN" sz="2800" i="1">
                                              <a:latin typeface="Cambria Math" panose="02040503050406030204" pitchFamily="18" charset="0"/>
                                            </a:rPr>
                                          </m:ctrlPr>
                                        </m:dPr>
                                        <m:e>
                                          <m:r>
                                            <a:rPr lang="en-US" altLang="zh-CN" sz="2800" b="1">
                                              <a:latin typeface="Cambria Math" panose="02040503050406030204" pitchFamily="18" charset="0"/>
                                            </a:rPr>
                                            <m:t>𝐰</m:t>
                                          </m:r>
                                        </m:e>
                                      </m:d>
                                    </m:den>
                                  </m:f>
                                </m:e>
                              </m:func>
                            </m:e>
                          </m:d>
                        </m:e>
                      </m:func>
                      <m:r>
                        <a:rPr lang="en-US" altLang="zh-CN" sz="2800" b="0" i="1" smtClean="0">
                          <a:latin typeface="Cambria Math" panose="02040503050406030204" pitchFamily="18" charset="0"/>
                        </a:rPr>
                        <m:t>=</m:t>
                      </m:r>
                      <m:limLow>
                        <m:limLowPr>
                          <m:ctrlPr>
                            <a:rPr lang="en-US" altLang="zh-CN" sz="2800" i="1" smtClean="0">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b="1">
                              <a:latin typeface="Cambria Math" panose="02040503050406030204" pitchFamily="18" charset="0"/>
                            </a:rPr>
                            <m:t>𝐰</m:t>
                          </m:r>
                          <m:r>
                            <a:rPr lang="en-US" altLang="zh-CN" sz="2800" b="1">
                              <a:latin typeface="Cambria Math" panose="02040503050406030204" pitchFamily="18" charset="0"/>
                            </a:rPr>
                            <m:t>,</m:t>
                          </m:r>
                          <m:r>
                            <m:rPr>
                              <m:sty m:val="p"/>
                            </m:rPr>
                            <a:rPr lang="en-US" altLang="zh-CN" sz="2800">
                              <a:latin typeface="Cambria Math" panose="02040503050406030204" pitchFamily="18" charset="0"/>
                            </a:rPr>
                            <m:t>b</m:t>
                          </m:r>
                        </m:lim>
                      </m:limLow>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2</m:t>
                          </m:r>
                        </m:num>
                        <m:den>
                          <m:d>
                            <m:dPr>
                              <m:begChr m:val="‖"/>
                              <m:endChr m:val="‖"/>
                              <m:ctrlPr>
                                <a:rPr lang="en-US" altLang="zh-CN" sz="2800" i="1" smtClean="0">
                                  <a:latin typeface="Cambria Math" panose="02040503050406030204" pitchFamily="18" charset="0"/>
                                </a:rPr>
                              </m:ctrlPr>
                            </m:dPr>
                            <m:e>
                              <m:r>
                                <a:rPr lang="en-US" altLang="zh-CN" sz="2800" b="1" i="0" smtClean="0">
                                  <a:latin typeface="Cambria Math" panose="02040503050406030204" pitchFamily="18" charset="0"/>
                                </a:rPr>
                                <m:t>𝐰</m:t>
                              </m:r>
                            </m:e>
                          </m:d>
                        </m:den>
                      </m:f>
                    </m:oMath>
                  </m:oMathPara>
                </a14:m>
                <a:endParaRPr lang="en-US" altLang="zh-CN" sz="2800" dirty="0"/>
              </a:p>
              <a:p>
                <a:r>
                  <a:rPr lang="en-US" altLang="zh-CN" sz="2800" dirty="0"/>
                  <a:t>The constraints are:</a:t>
                </a: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b="1">
                                  <a:latin typeface="Cambria Math" panose="02040503050406030204" pitchFamily="18" charset="0"/>
                                </a:rPr>
                                <m:t>𝐰</m:t>
                              </m:r>
                            </m:e>
                            <m:sup>
                              <m:r>
                                <a:rPr lang="en-US" altLang="zh-CN" sz="2800" i="1">
                                  <a:latin typeface="Cambria Math" panose="02040503050406030204" pitchFamily="18" charset="0"/>
                                </a:rPr>
                                <m:t>𝑇</m:t>
                              </m:r>
                            </m:sup>
                          </m:sSup>
                          <m:sSub>
                            <m:sSubPr>
                              <m:ctrlPr>
                                <a:rPr lang="en-US" altLang="zh-CN" sz="2800"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r>
                            <a:rPr lang="en-US" altLang="zh-CN" sz="2800" i="1">
                              <a:latin typeface="Cambria Math" panose="02040503050406030204" pitchFamily="18" charset="0"/>
                            </a:rPr>
                            <m:t>𝑏</m:t>
                          </m:r>
                        </m:e>
                      </m:d>
                      <m:r>
                        <a:rPr lang="en-US" altLang="zh-CN" sz="2800" i="1">
                          <a:latin typeface="Cambria Math" panose="02040503050406030204" pitchFamily="18" charset="0"/>
                          <a:ea typeface="Cambria Math" panose="02040503050406030204" pitchFamily="18" charset="0"/>
                        </a:rPr>
                        <m:t>≥0,   </m:t>
                      </m:r>
                      <m:r>
                        <a:rPr lang="en-US" altLang="zh-CN" sz="2800" b="0" i="1" smtClean="0">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  ∀</m:t>
                      </m:r>
                      <m:r>
                        <a:rPr lang="en-US" altLang="zh-CN" sz="2800" i="1" smtClean="0">
                          <a:latin typeface="Cambria Math" panose="02040503050406030204" pitchFamily="18" charset="0"/>
                        </a:rPr>
                        <m:t>𝑖</m:t>
                      </m:r>
                    </m:oMath>
                  </m:oMathPara>
                </a14:m>
                <a:endParaRPr lang="en-US" altLang="zh-CN" sz="28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en-US" altLang="zh-CN" sz="2800" b="1">
                              <a:latin typeface="Cambria Math" panose="02040503050406030204" pitchFamily="18" charset="0"/>
                            </a:rPr>
                            <m:t>𝐱</m:t>
                          </m:r>
                          <m:r>
                            <a:rPr lang="en-US" altLang="zh-CN" sz="2800" b="0" i="1" smtClean="0">
                              <a:latin typeface="Cambria Math" panose="02040503050406030204" pitchFamily="18" charset="0"/>
                            </a:rPr>
                            <m:t>∈</m:t>
                          </m:r>
                          <m:r>
                            <a:rPr lang="en-US" altLang="zh-CN" sz="2800" i="1" dirty="0">
                              <a:latin typeface="Cambria Math" panose="02040503050406030204" pitchFamily="18" charset="0"/>
                            </a:rPr>
                            <m:t>𝐷</m:t>
                          </m:r>
                        </m:lim>
                      </m:limLow>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b="1">
                                  <a:latin typeface="Cambria Math" panose="02040503050406030204" pitchFamily="18" charset="0"/>
                                </a:rPr>
                                <m:t>𝐰</m:t>
                              </m:r>
                            </m:e>
                            <m:sup>
                              <m:r>
                                <a:rPr lang="en-US" altLang="zh-CN" sz="2800" i="1">
                                  <a:latin typeface="Cambria Math" panose="02040503050406030204" pitchFamily="18" charset="0"/>
                                </a:rPr>
                                <m:t>𝑇</m:t>
                              </m:r>
                            </m:sup>
                          </m:sSup>
                          <m:r>
                            <a:rPr lang="en-US" altLang="zh-CN" sz="2800" b="1">
                              <a:latin typeface="Cambria Math" panose="02040503050406030204" pitchFamily="18" charset="0"/>
                            </a:rPr>
                            <m:t>𝐱</m:t>
                          </m:r>
                          <m:r>
                            <a:rPr lang="en-US" altLang="zh-CN" sz="2800" i="1">
                              <a:latin typeface="Cambria Math" panose="02040503050406030204" pitchFamily="18" charset="0"/>
                            </a:rPr>
                            <m:t>+</m:t>
                          </m:r>
                          <m:r>
                            <a:rPr lang="en-US" altLang="zh-CN" sz="2800" i="1">
                              <a:latin typeface="Cambria Math" panose="02040503050406030204" pitchFamily="18" charset="0"/>
                            </a:rPr>
                            <m:t>𝑏</m:t>
                          </m:r>
                        </m:e>
                      </m:d>
                      <m:r>
                        <a:rPr lang="en-US" altLang="zh-CN" sz="2800" i="1">
                          <a:latin typeface="Cambria Math" panose="02040503050406030204" pitchFamily="18" charset="0"/>
                        </a:rPr>
                        <m:t>=1</m:t>
                      </m:r>
                      <m:r>
                        <a:rPr lang="en-US" altLang="zh-CN" sz="2800" b="0" i="1" smtClean="0">
                          <a:latin typeface="Cambria Math" panose="02040503050406030204" pitchFamily="18" charset="0"/>
                        </a:rPr>
                        <m:t>                         </m:t>
                      </m:r>
                    </m:oMath>
                  </m:oMathPara>
                </a14:m>
                <a:endParaRPr lang="en-US" altLang="zh-CN" sz="2800" dirty="0"/>
              </a:p>
              <a:p>
                <a:pPr marL="0" indent="0">
                  <a:buNone/>
                </a:pPr>
                <a:endParaRPr lang="en-US" altLang="zh-CN" sz="2800" dirty="0"/>
              </a:p>
              <a:p>
                <a:pPr marL="0" indent="0">
                  <a:buNone/>
                </a:pPr>
                <a:endParaRPr lang="en-US" altLang="zh-CN" sz="2800" dirty="0"/>
              </a:p>
            </p:txBody>
          </p:sp>
        </mc:Choice>
        <mc:Fallback xmlns="">
          <p:sp>
            <p:nvSpPr>
              <p:cNvPr id="4" name="Content Placeholder 3"/>
              <p:cNvSpPr>
                <a:spLocks noGrp="1" noRot="1" noChangeAspect="1" noMove="1" noResize="1" noEditPoints="1" noAdjustHandles="1" noChangeArrowheads="1" noChangeShapeType="1" noTextEdit="1"/>
              </p:cNvSpPr>
              <p:nvPr>
                <p:ph idx="1"/>
                <p:custDataLst>
                  <p:tags r:id="rId3"/>
                </p:custDataLst>
              </p:nvPr>
            </p:nvSpPr>
            <p:spPr>
              <a:xfrm>
                <a:off x="609600" y="1143000"/>
                <a:ext cx="10902315" cy="5257800"/>
              </a:xfrm>
              <a:blipFill>
                <a:blip r:embed="rId4"/>
                <a:stretch>
                  <a:fillRect l="-582" t="-14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SVM model</a:t>
            </a:r>
          </a:p>
        </p:txBody>
      </p:sp>
      <mc:AlternateContent xmlns:mc="http://schemas.openxmlformats.org/markup-compatibility/2006" xmlns:a14="http://schemas.microsoft.com/office/drawing/2010/main">
        <mc:Choice Requires="a14">
          <p:sp>
            <p:nvSpPr>
              <p:cNvPr id="4" name="Content Placeholder 3"/>
              <p:cNvSpPr>
                <a:spLocks noGrp="1"/>
              </p:cNvSpPr>
              <p:nvPr>
                <p:ph idx="1"/>
                <p:custDataLst>
                  <p:tags r:id="rId1"/>
                </p:custDataLst>
              </p:nvPr>
            </p:nvSpPr>
            <p:spPr>
              <a:xfrm>
                <a:off x="609600" y="990600"/>
                <a:ext cx="10892155" cy="5410200"/>
              </a:xfrm>
            </p:spPr>
            <p:txBody>
              <a:bodyPr/>
              <a:lstStyle/>
              <a:p>
                <a:r>
                  <a:rPr lang="en-US" altLang="zh-CN" sz="2400" dirty="0"/>
                  <a:t>Consider the constraints: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rPr>
                        <m:t>𝑖</m:t>
                      </m:r>
                    </m:oMath>
                  </m:oMathPara>
                </a14:m>
                <a:endParaRPr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1">
                              <a:latin typeface="Cambria Math" panose="02040503050406030204" pitchFamily="18" charset="0"/>
                            </a:rPr>
                            <m:t>𝐱</m:t>
                          </m:r>
                          <m:r>
                            <a:rPr lang="zh-CN" altLang="en-US" sz="2400" b="1" i="1">
                              <a:latin typeface="Cambria Math" panose="02040503050406030204" pitchFamily="18" charset="0"/>
                            </a:rPr>
                            <m:t>𝛜</m:t>
                          </m:r>
                          <m:r>
                            <a:rPr lang="en-US" altLang="zh-CN" sz="2400" i="1" dirty="0">
                              <a:latin typeface="Cambria Math" panose="02040503050406030204" pitchFamily="18" charset="0"/>
                            </a:rPr>
                            <m:t>𝐷</m:t>
                          </m:r>
                        </m:lim>
                      </m:limLow>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=1                         </m:t>
                      </m:r>
                    </m:oMath>
                  </m:oMathPara>
                </a14:m>
                <a:endParaRPr lang="en-US" altLang="zh-CN" sz="2400" dirty="0"/>
              </a:p>
              <a:p>
                <a:pPr lvl="1">
                  <a:lnSpc>
                    <a:spcPct val="150000"/>
                  </a:lnSpc>
                </a:pPr>
                <a14:m>
                  <m:oMath xmlns:m="http://schemas.openxmlformats.org/officeDocument/2006/math">
                    <m:sSup>
                      <m:sSupPr>
                        <m:ctrlPr>
                          <a:rPr lang="en-US" altLang="zh-CN" sz="2000" i="1">
                            <a:latin typeface="Cambria Math" panose="02040503050406030204" pitchFamily="18" charset="0"/>
                          </a:rPr>
                        </m:ctrlPr>
                      </m:sSupPr>
                      <m:e>
                        <m:r>
                          <a:rPr lang="en-US" altLang="zh-CN" sz="2000" b="1">
                            <a:latin typeface="Cambria Math" panose="02040503050406030204" pitchFamily="18" charset="0"/>
                          </a:rPr>
                          <m:t>𝐰</m:t>
                        </m:r>
                      </m:e>
                      <m:sup>
                        <m:r>
                          <a:rPr lang="en-US" altLang="zh-CN" sz="2000" i="1">
                            <a:latin typeface="Cambria Math" panose="02040503050406030204" pitchFamily="18" charset="0"/>
                          </a:rPr>
                          <m:t>𝑇</m:t>
                        </m:r>
                      </m:sup>
                    </m:sSup>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𝑏</m:t>
                    </m:r>
                  </m:oMath>
                </a14:m>
                <a:r>
                  <a:rPr lang="en-US" altLang="zh-CN" sz="2000" dirty="0"/>
                  <a:t> </a:t>
                </a:r>
                <a14:m>
                  <m:oMath xmlns:m="http://schemas.openxmlformats.org/officeDocument/2006/math">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0 ∧ </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  1     </m:t>
                            </m:r>
                            <m:r>
                              <a:rPr lang="en-US" altLang="zh-CN" sz="2000" b="0" i="1" dirty="0" smtClean="0">
                                <a:latin typeface="Cambria Math" panose="02040503050406030204" pitchFamily="18" charset="0"/>
                                <a:ea typeface="Cambria Math" panose="02040503050406030204" pitchFamily="18" charset="0"/>
                              </a:rPr>
                              <m:t>𝑖𝑓</m:t>
                            </m:r>
                            <m:r>
                              <a:rPr lang="en-US" altLang="zh-CN" sz="2000" b="0" i="1" dirty="0" smtClean="0">
                                <a:latin typeface="Cambria Math" panose="02040503050406030204" pitchFamily="18" charset="0"/>
                                <a:ea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=1</m:t>
                            </m:r>
                          </m:e>
                          <m:e>
                            <m:r>
                              <a:rPr lang="en-US" altLang="zh-CN" sz="2000" b="0" i="1" dirty="0" smtClean="0">
                                <a:latin typeface="Cambria Math" panose="02040503050406030204" pitchFamily="18" charset="0"/>
                              </a:rPr>
                              <m:t>   </m:t>
                            </m:r>
                            <m:r>
                              <a:rPr lang="en-US" altLang="zh-CN" sz="200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0 ∧</m:t>
                            </m:r>
                            <m:r>
                              <a:rPr lang="en-US" altLang="zh-CN" sz="2000" b="0" i="1" dirty="0" smtClean="0">
                                <a:latin typeface="Cambria Math" panose="02040503050406030204" pitchFamily="18" charset="0"/>
                                <a:ea typeface="Cambria Math" panose="02040503050406030204" pitchFamily="18" charset="0"/>
                              </a:rPr>
                              <m:t> </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1     </m:t>
                            </m:r>
                            <m:r>
                              <a:rPr lang="en-US" altLang="zh-CN" sz="2000" i="1" dirty="0">
                                <a:latin typeface="Cambria Math" panose="02040503050406030204" pitchFamily="18" charset="0"/>
                                <a:ea typeface="Cambria Math" panose="02040503050406030204" pitchFamily="18" charset="0"/>
                              </a:rPr>
                              <m:t>𝑖𝑓</m:t>
                            </m:r>
                            <m:r>
                              <a:rPr lang="en-US" altLang="zh-CN" sz="2000" i="1" dirty="0">
                                <a:latin typeface="Cambria Math" panose="02040503050406030204" pitchFamily="18" charset="0"/>
                                <a:ea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e>
                        </m:eqArr>
                      </m:e>
                    </m:d>
                  </m:oMath>
                </a14:m>
                <a:r>
                  <a:rPr lang="en-US" altLang="zh-CN" sz="2000" dirty="0"/>
                  <a:t> </a:t>
                </a:r>
              </a:p>
              <a:p>
                <a:pPr lvl="1"/>
                <a:r>
                  <a:rPr lang="en-US" altLang="zh-CN" sz="2000" dirty="0"/>
                  <a:t>Therefore, the two constraints can be represented by:</a:t>
                </a:r>
              </a:p>
              <a:p>
                <a:pPr marL="457200" lvl="1" indent="0">
                  <a:buNone/>
                </a:pP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Sub>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b="1">
                                  <a:solidFill>
                                    <a:schemeClr val="tx1"/>
                                  </a:solidFill>
                                  <a:latin typeface="Cambria Math" panose="02040503050406030204" pitchFamily="18" charset="0"/>
                                </a:rPr>
                                <m:t>𝐰</m:t>
                              </m:r>
                            </m:e>
                            <m:sup>
                              <m:r>
                                <a:rPr lang="en-US" altLang="zh-CN" i="1">
                                  <a:solidFill>
                                    <a:schemeClr val="tx1"/>
                                  </a:solidFill>
                                  <a:latin typeface="Cambria Math" panose="02040503050406030204" pitchFamily="18" charset="0"/>
                                </a:rPr>
                                <m:t>𝑇</m:t>
                              </m:r>
                            </m:sup>
                          </m:sSup>
                          <m:sSub>
                            <m:sSubPr>
                              <m:ctrlPr>
                                <a:rPr lang="en-US" altLang="zh-CN" i="1">
                                  <a:solidFill>
                                    <a:schemeClr val="tx1"/>
                                  </a:solidFill>
                                  <a:latin typeface="Cambria Math" panose="02040503050406030204" pitchFamily="18" charset="0"/>
                                </a:rPr>
                              </m:ctrlPr>
                            </m:sSubPr>
                            <m:e>
                              <m:r>
                                <a:rPr lang="en-US" altLang="zh-CN" b="1">
                                  <a:solidFill>
                                    <a:schemeClr val="tx1"/>
                                  </a:solidFill>
                                  <a:latin typeface="Cambria Math" panose="02040503050406030204" pitchFamily="18" charset="0"/>
                                </a:rPr>
                                <m:t>𝐱</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𝑏</m:t>
                          </m:r>
                        </m:e>
                      </m:d>
                      <m: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1, </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rPr>
                        <m:t>𝑖</m:t>
                      </m:r>
                    </m:oMath>
                  </m:oMathPara>
                </a14:m>
                <a:endParaRPr lang="en-US" altLang="zh-CN" sz="2000" dirty="0">
                  <a:solidFill>
                    <a:schemeClr val="tx1"/>
                  </a:solidFill>
                </a:endParaRPr>
              </a:p>
              <a:p>
                <a:r>
                  <a:rPr lang="en-US" altLang="zh-CN" sz="2400" dirty="0">
                    <a:solidFill>
                      <a:srgbClr val="0070C0"/>
                    </a:solidFill>
                  </a:rPr>
                  <a:t>The optimization problem is equivalent to a simpler formulation (SVM model):</a:t>
                </a:r>
              </a:p>
              <a:p>
                <a:pPr marL="0" indent="0">
                  <a:buNone/>
                </a:pPr>
                <a14:m>
                  <m:oMathPara xmlns:m="http://schemas.openxmlformats.org/officeDocument/2006/math">
                    <m:oMathParaPr>
                      <m:jc m:val="centerGroup"/>
                    </m:oMathParaPr>
                    <m:oMath xmlns:m="http://schemas.openxmlformats.org/officeDocument/2006/math">
                      <m:f>
                        <m:fPr>
                          <m:type m:val="noBa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en-US" altLang="zh-CN" sz="2400" b="1">
                                      <a:latin typeface="Cambria Math" panose="02040503050406030204" pitchFamily="18" charset="0"/>
                                    </a:rPr>
                                    <m:t>𝐰</m:t>
                                  </m:r>
                                  <m:r>
                                    <a:rPr lang="en-US" altLang="zh-CN" sz="2400" b="1">
                                      <a:latin typeface="Cambria Math" panose="02040503050406030204" pitchFamily="18" charset="0"/>
                                    </a:rPr>
                                    <m:t>,</m:t>
                                  </m:r>
                                  <m:r>
                                    <m:rPr>
                                      <m:sty m:val="p"/>
                                    </m:rPr>
                                    <a:rPr lang="en-US" altLang="zh-CN" sz="2400">
                                      <a:latin typeface="Cambria Math" panose="02040503050406030204" pitchFamily="18" charset="0"/>
                                    </a:rPr>
                                    <m:t>b</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a:latin typeface="Cambria Math" panose="02040503050406030204" pitchFamily="18" charset="0"/>
                                        </a:rPr>
                                        <m:t>𝐰</m:t>
                                      </m:r>
                                    </m:e>
                                  </m:d>
                                </m:e>
                                <m:sup>
                                  <m:r>
                                    <a:rPr lang="en-US" altLang="zh-CN" sz="2400" b="0" i="1" smtClean="0">
                                      <a:latin typeface="Cambria Math" panose="02040503050406030204" pitchFamily="18" charset="0"/>
                                    </a:rPr>
                                    <m:t>2</m:t>
                                  </m:r>
                                </m:sup>
                              </m:sSup>
                            </m:e>
                          </m:func>
                          <m:r>
                            <m:rPr>
                              <m:nor/>
                            </m:rPr>
                            <a:rPr lang="en-US" altLang="zh-CN" sz="2400" dirty="0">
                              <a:latin typeface="Cambria Math" panose="02040503050406030204" pitchFamily="18" charset="0"/>
                            </a:rPr>
                            <m:t>                                    </m:t>
                          </m:r>
                        </m:num>
                        <m:den>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rPr>
                            <m:t>𝑖</m:t>
                          </m:r>
                        </m:den>
                      </m:f>
                    </m:oMath>
                  </m:oMathPara>
                </a14:m>
                <a:endParaRPr lang="en-US" altLang="zh-CN" sz="2400" dirty="0"/>
              </a:p>
              <a:p>
                <a:r>
                  <a:rPr lang="en-US" altLang="zh-CN" sz="2400" dirty="0"/>
                  <a:t>This can be solved with </a:t>
                </a:r>
                <a:r>
                  <a:rPr sz="2400" dirty="0">
                    <a:sym typeface="+mn-ea"/>
                  </a:rPr>
                  <a:t>quadratic programming algorithm using Lagrange multipliers.</a:t>
                </a:r>
                <a:endParaRPr lang="en-US" altLang="zh-CN" sz="2400" dirty="0"/>
              </a:p>
              <a:p>
                <a:pPr marL="0" indent="0">
                  <a:buNone/>
                </a:pPr>
                <a:endParaRPr lang="en-US" altLang="zh-CN" sz="2400" dirty="0"/>
              </a:p>
            </p:txBody>
          </p:sp>
        </mc:Choice>
        <mc:Fallback xmlns="">
          <p:sp>
            <p:nvSpPr>
              <p:cNvPr id="4" name="Content Placeholder 3"/>
              <p:cNvSpPr>
                <a:spLocks noGrp="1" noRot="1" noChangeAspect="1" noMove="1" noResize="1" noEditPoints="1" noAdjustHandles="1" noChangeArrowheads="1" noChangeShapeType="1" noTextEdit="1"/>
              </p:cNvSpPr>
              <p:nvPr>
                <p:ph idx="1"/>
                <p:custDataLst>
                  <p:tags r:id="rId3"/>
                </p:custDataLst>
              </p:nvPr>
            </p:nvSpPr>
            <p:spPr>
              <a:xfrm>
                <a:off x="609600" y="990600"/>
                <a:ext cx="10892155" cy="5410200"/>
              </a:xfrm>
              <a:blipFill>
                <a:blip r:embed="rId4"/>
                <a:stretch>
                  <a:fillRect l="-466" t="-1171" r="-583" b="-257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Lagrange</a:t>
            </a:r>
            <a:r>
              <a:rPr lang="zh-CN" altLang="en-US" dirty="0"/>
              <a:t> </a:t>
            </a:r>
            <a:r>
              <a:rPr lang="en-US" altLang="zh-CN" dirty="0"/>
              <a:t>Multiplier (Optional)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Consider</a:t>
                </a:r>
                <a:r>
                  <a:rPr lang="zh-CN" altLang="en-US" dirty="0"/>
                  <a:t> </a:t>
                </a:r>
                <a:r>
                  <a:rPr lang="en-US" altLang="zh-CN" dirty="0"/>
                  <a:t>a</a:t>
                </a:r>
                <a:r>
                  <a:rPr lang="zh-CN" altLang="en-US" dirty="0"/>
                  <a:t> </a:t>
                </a:r>
                <a:r>
                  <a:rPr lang="en-US" altLang="zh-CN" dirty="0"/>
                  <a:t>problem</a:t>
                </a:r>
                <a:r>
                  <a:rPr lang="zh-CN" altLang="en-US" dirty="0"/>
                  <a:t> </a:t>
                </a:r>
                <a:r>
                  <a:rPr lang="en-US" altLang="zh-CN" dirty="0"/>
                  <a:t>of</a:t>
                </a:r>
                <a:r>
                  <a:rPr lang="zh-CN" altLang="en-US" dirty="0"/>
                  <a:t> </a:t>
                </a:r>
                <a:r>
                  <a:rPr lang="en-US" altLang="zh-CN" dirty="0"/>
                  <a:t>the</a:t>
                </a:r>
                <a:r>
                  <a:rPr lang="zh-CN" altLang="en-US" dirty="0"/>
                  <a:t> </a:t>
                </a:r>
                <a:r>
                  <a:rPr lang="en-US" altLang="zh-CN" dirty="0"/>
                  <a:t>following</a:t>
                </a:r>
                <a:r>
                  <a:rPr lang="zh-CN" altLang="en-US" dirty="0"/>
                  <a:t> </a:t>
                </a:r>
                <a:r>
                  <a:rPr lang="en-US" altLang="zh-CN" dirty="0"/>
                  <a:t>form:</a:t>
                </a:r>
              </a:p>
              <a:p>
                <a:pPr marL="0" indent="0">
                  <a:buNone/>
                </a:pPr>
                <a14:m>
                  <m:oMathPara xmlns:m="http://schemas.openxmlformats.org/officeDocument/2006/math">
                    <m:oMathParaPr>
                      <m:jc m:val="center"/>
                    </m:oMathParaPr>
                    <m:oMath xmlns:m="http://schemas.openxmlformats.org/officeDocument/2006/math">
                      <m:f>
                        <m:fPr>
                          <m:type m:val="noBar"/>
                          <m:ctrlPr>
                            <a:rPr lang="en-US" altLang="zh-CN" sz="2400" i="1" smtClean="0">
                              <a:latin typeface="Cambria Math" panose="02040503050406030204" pitchFamily="18" charset="0"/>
                            </a:rPr>
                          </m:ctrlPr>
                        </m:fPr>
                        <m:num>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lim>
                              </m:limLow>
                            </m:fName>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e>
                          </m:func>
                          <m:r>
                            <a:rPr lang="zh-CN" altLang="en-US" sz="2400" b="0" i="1" smtClean="0">
                              <a:latin typeface="Cambria Math" panose="02040503050406030204" pitchFamily="18" charset="0"/>
                            </a:rPr>
                            <m:t>                                  </m:t>
                          </m:r>
                        </m:num>
                        <m:den>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 </m:t>
                              </m:r>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r>
                            <a:rPr lang="en-US" altLang="zh-CN" sz="2400" i="1">
                              <a:latin typeface="Cambria Math" panose="02040503050406030204" pitchFamily="18" charset="0"/>
                            </a:rPr>
                            <m:t>=0,    </m:t>
                          </m:r>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𝑙</m:t>
                          </m:r>
                        </m:den>
                      </m:f>
                    </m:oMath>
                  </m:oMathPara>
                </a14:m>
                <a:endParaRPr lang="en-US" dirty="0"/>
              </a:p>
              <a:p>
                <a:pPr lvl="1"/>
                <a:r>
                  <a:rPr lang="en-US" altLang="zh-CN" dirty="0"/>
                  <a:t>Use</a:t>
                </a:r>
                <a:r>
                  <a:rPr lang="zh-CN" altLang="en-US" dirty="0"/>
                  <a:t> </a:t>
                </a:r>
                <a:r>
                  <a:rPr lang="en-US" altLang="zh-CN" dirty="0"/>
                  <a:t>the</a:t>
                </a:r>
                <a:r>
                  <a:rPr lang="zh-CN" altLang="en-US" dirty="0"/>
                  <a:t> </a:t>
                </a:r>
                <a:r>
                  <a:rPr lang="en-US" altLang="zh-CN" dirty="0"/>
                  <a:t>Lagrange</a:t>
                </a:r>
                <a:r>
                  <a:rPr lang="zh-CN" altLang="en-US" dirty="0"/>
                  <a:t> </a:t>
                </a:r>
                <a:r>
                  <a:rPr lang="en-US" altLang="zh-CN" dirty="0"/>
                  <a:t>multiplier</a:t>
                </a:r>
                <a:r>
                  <a:rPr lang="zh-CN" altLang="en-US" dirty="0"/>
                  <a:t> </a:t>
                </a:r>
                <a:r>
                  <a:rPr lang="en-US" altLang="zh-CN" dirty="0"/>
                  <a:t>method</a:t>
                </a:r>
                <a:r>
                  <a:rPr lang="zh-CN" altLang="en-US" dirty="0"/>
                  <a:t> </a:t>
                </a:r>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problem</a:t>
                </a:r>
              </a:p>
              <a:p>
                <a:pPr lvl="1"/>
                <a:r>
                  <a:rPr lang="en-US" altLang="zh-CN" dirty="0"/>
                  <a:t>Define</a:t>
                </a:r>
                <a:r>
                  <a:rPr lang="zh-CN" altLang="en-US" dirty="0"/>
                  <a:t> </a:t>
                </a:r>
                <a:r>
                  <a:rPr lang="en-US" altLang="zh-CN" dirty="0"/>
                  <a:t>the</a:t>
                </a:r>
                <a:r>
                  <a:rPr lang="zh-CN" altLang="en-US" dirty="0"/>
                  <a:t> </a:t>
                </a:r>
                <a:r>
                  <a:rPr lang="en-US" altLang="zh-CN" dirty="0" err="1"/>
                  <a:t>Lagrangian</a:t>
                </a:r>
                <a:r>
                  <a:rPr lang="zh-CN" altLang="en-US" dirty="0"/>
                  <a:t> </a:t>
                </a:r>
                <a:r>
                  <a:rPr lang="en-US" altLang="zh-CN" dirty="0"/>
                  <a:t>to</a:t>
                </a:r>
                <a:r>
                  <a:rPr lang="zh-CN" altLang="en-US" dirty="0"/>
                  <a:t> </a:t>
                </a:r>
                <a:r>
                  <a:rPr lang="en-US" altLang="zh-CN" dirty="0"/>
                  <a:t>be</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e>
                    </m:d>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i="1">
                            <a:latin typeface="Cambria Math" panose="02040503050406030204" pitchFamily="18" charset="0"/>
                            <a:ea typeface="Cambria Math" panose="02040503050406030204" pitchFamily="18" charset="0"/>
                          </a:rPr>
                        </m:ctrlPr>
                      </m:naryPr>
                      <m:sub>
                        <m:r>
                          <m:rPr>
                            <m:brk m:alnAt="25"/>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𝑙</m:t>
                        </m:r>
                      </m:sup>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b="0" i="1" smtClean="0">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oMath>
                </a14:m>
                <a:endParaRPr lang="en-US" dirty="0"/>
              </a:p>
              <a:p>
                <a:pPr lvl="2"/>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𝑖</m:t>
                        </m:r>
                      </m:sub>
                    </m:sSub>
                  </m:oMath>
                </a14:m>
                <a:r>
                  <a:rPr lang="en-US" dirty="0"/>
                  <a:t>'s are called the Lagrange multipliers</a:t>
                </a:r>
              </a:p>
              <a:p>
                <a:pPr lvl="2"/>
                <a:r>
                  <a:rPr lang="en-US" altLang="zh-CN" dirty="0"/>
                  <a:t>Then</a:t>
                </a:r>
                <a:r>
                  <a:rPr lang="zh-CN" altLang="en-US" dirty="0"/>
                  <a:t> </a:t>
                </a:r>
                <a:r>
                  <a:rPr lang="en-US" altLang="zh-CN" dirty="0"/>
                  <a:t>solve</a:t>
                </a:r>
                <a:r>
                  <a:rPr lang="zh-CN" altLang="en-US" dirty="0"/>
                  <a:t> </a:t>
                </a:r>
                <a:r>
                  <a:rPr lang="en-US" altLang="zh-CN" dirty="0"/>
                  <a:t>the</a:t>
                </a:r>
                <a:r>
                  <a:rPr lang="zh-CN" altLang="en-US" dirty="0"/>
                  <a:t> </a:t>
                </a:r>
                <a:r>
                  <a:rPr lang="en-US" altLang="zh-CN" dirty="0"/>
                  <a:t>problem</a:t>
                </a:r>
                <a:r>
                  <a:rPr lang="zh-CN" altLang="en-US" dirty="0"/>
                  <a:t> </a:t>
                </a:r>
                <a:r>
                  <a:rPr lang="en-US" altLang="zh-CN" dirty="0"/>
                  <a:t>by</a:t>
                </a:r>
                <a:r>
                  <a:rPr lang="zh-CN" altLang="en-US" dirty="0"/>
                  <a:t> </a:t>
                </a:r>
                <a:r>
                  <a:rPr lang="en-US" altLang="zh-CN" dirty="0"/>
                  <a:t>set</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rPr>
                      <m:t>ℒ</m:t>
                    </m:r>
                  </m:oMath>
                </a14:m>
                <a:r>
                  <a:rPr lang="zh-CN" altLang="en-US" dirty="0"/>
                  <a:t>  </a:t>
                </a:r>
                <a:r>
                  <a:rPr lang="en-US" altLang="zh-CN" dirty="0"/>
                  <a:t>partial</a:t>
                </a:r>
                <a:r>
                  <a:rPr lang="zh-CN" altLang="en-US" dirty="0"/>
                  <a:t> </a:t>
                </a:r>
                <a:r>
                  <a:rPr lang="en-US" altLang="zh-CN" dirty="0"/>
                  <a:t>derivative</a:t>
                </a:r>
                <a:r>
                  <a:rPr lang="zh-CN" altLang="en-US" dirty="0"/>
                  <a:t> </a:t>
                </a:r>
                <a:r>
                  <a:rPr lang="en-US" altLang="zh-CN" dirty="0"/>
                  <a:t>to</a:t>
                </a:r>
                <a:r>
                  <a:rPr lang="zh-CN" altLang="en-US" dirty="0"/>
                  <a:t> </a:t>
                </a:r>
                <a:r>
                  <a:rPr lang="en-US" altLang="zh-CN" dirty="0"/>
                  <a:t>0,</a:t>
                </a:r>
                <a:r>
                  <a:rPr lang="zh-CN" altLang="en-US" dirty="0"/>
                  <a:t> </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num>
                      <m:den>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rPr>
                          <m:t>𝑤</m:t>
                        </m:r>
                      </m:den>
                    </m:f>
                    <m:r>
                      <a:rPr lang="en-US" altLang="zh-CN" b="0" i="1" smtClean="0">
                        <a:latin typeface="Cambria Math" panose="02040503050406030204" pitchFamily="18" charset="0"/>
                      </a:rPr>
                      <m:t>=0</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num>
                      <m:den>
                        <m:r>
                          <a:rPr lang="en-US" altLang="zh-CN"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78" t="-1168"/>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Lagrange</a:t>
            </a:r>
            <a:r>
              <a:rPr lang="zh-CN" altLang="en-US" dirty="0"/>
              <a:t> </a:t>
            </a:r>
            <a:r>
              <a:rPr lang="en-US" altLang="zh-CN" dirty="0"/>
              <a:t>Multiplier </a:t>
            </a:r>
            <a:r>
              <a:rPr lang="en-US" altLang="zh-CN" dirty="0">
                <a:sym typeface="+mn-ea"/>
              </a:rPr>
              <a:t>(Optional)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0"/>
                <a:ext cx="10047605" cy="5334000"/>
              </a:xfrm>
            </p:spPr>
            <p:txBody>
              <a:bodyPr>
                <a:normAutofit fontScale="92500" lnSpcReduction="10000"/>
              </a:bodyPr>
              <a:lstStyle/>
              <a:p>
                <a:r>
                  <a:rPr lang="en-US" dirty="0"/>
                  <a:t>Find the maximum and minimum values of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=3</m:t>
                    </m:r>
                    <m:r>
                      <a:rPr lang="en-US" altLang="zh-CN" b="0" i="1" smtClean="0">
                        <a:latin typeface="Cambria Math" panose="02040503050406030204" pitchFamily="18" charset="0"/>
                      </a:rPr>
                      <m:t>𝑥</m:t>
                    </m:r>
                    <m:r>
                      <a:rPr lang="en-US" altLang="zh-CN" b="0" i="1" smtClean="0">
                        <a:latin typeface="Cambria Math" panose="02040503050406030204" pitchFamily="18" charset="0"/>
                      </a:rPr>
                      <m:t>−4</m:t>
                    </m:r>
                    <m:r>
                      <a:rPr lang="en-US" altLang="zh-CN" b="0" i="1" smtClean="0">
                        <a:latin typeface="Cambria Math" panose="02040503050406030204" pitchFamily="18" charset="0"/>
                      </a:rPr>
                      <m:t>𝑦</m:t>
                    </m:r>
                  </m:oMath>
                </a14:m>
                <a:r>
                  <a:rPr lang="zh-CN" altLang="en-US" dirty="0"/>
                  <a:t> </a:t>
                </a:r>
                <a:r>
                  <a:rPr lang="en-US" dirty="0"/>
                  <a:t>subject to the constraint</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−129=0</m:t>
                    </m:r>
                  </m:oMath>
                </a14:m>
                <a:r>
                  <a:rPr lang="en-US" altLang="zh-CN" dirty="0"/>
                  <a:t>.</a:t>
                </a:r>
              </a:p>
              <a:p>
                <a:pPr marL="514350" indent="-514350">
                  <a:buFont typeface="+mj-lt"/>
                  <a:buAutoNum type="arabicPeriod"/>
                </a:pPr>
                <a:r>
                  <a:rPr lang="en-US" altLang="zh-CN" dirty="0" err="1">
                    <a:ea typeface="Cambria Math" panose="02040503050406030204" pitchFamily="18" charset="0"/>
                  </a:rPr>
                  <a:t>Lagrangian</a:t>
                </a:r>
                <a:r>
                  <a:rPr lang="en-US" altLang="zh-CN" dirty="0">
                    <a:ea typeface="Cambria Math" panose="02040503050406030204" pitchFamily="18" charset="0"/>
                  </a:rPr>
                  <a:t>:</a:t>
                </a:r>
                <a:r>
                  <a:rPr lang="zh-CN" altLang="en-US"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3</m:t>
                    </m:r>
                    <m:r>
                      <a:rPr lang="en-US" altLang="zh-CN" i="1">
                        <a:latin typeface="Cambria Math" panose="02040503050406030204" pitchFamily="18" charset="0"/>
                      </a:rPr>
                      <m:t>𝑥</m:t>
                    </m:r>
                    <m:r>
                      <a:rPr lang="en-US" altLang="zh-CN" i="1">
                        <a:latin typeface="Cambria Math" panose="02040503050406030204" pitchFamily="18" charset="0"/>
                      </a:rPr>
                      <m:t>−4</m:t>
                    </m:r>
                    <m:r>
                      <a:rPr lang="en-US" altLang="zh-CN" i="1">
                        <a:latin typeface="Cambria Math" panose="02040503050406030204" pitchFamily="18" charset="0"/>
                      </a:rPr>
                      <m:t>𝑦</m:t>
                    </m:r>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−129</m:t>
                        </m:r>
                      </m:e>
                    </m:d>
                  </m:oMath>
                </a14:m>
                <a:endParaRPr lang="en-US" altLang="zh-CN" b="0" i="1" dirty="0">
                  <a:latin typeface="Cambria Math" panose="02040503050406030204" pitchFamily="18" charset="0"/>
                  <a:ea typeface="Cambria Math" panose="02040503050406030204" pitchFamily="18" charset="0"/>
                </a:endParaRPr>
              </a:p>
              <a:p>
                <a:pPr marL="514350" indent="-514350">
                  <a:buFont typeface="+mj-lt"/>
                  <a:buAutoNum type="arabicPeriod"/>
                </a:pPr>
                <a:r>
                  <a:rPr lang="en-US" altLang="zh-CN" dirty="0"/>
                  <a:t>Find</a:t>
                </a:r>
                <a:r>
                  <a:rPr lang="zh-CN" altLang="en-US" dirty="0"/>
                  <a:t> </a:t>
                </a:r>
                <a:r>
                  <a:rPr lang="en-US" altLang="zh-CN" dirty="0"/>
                  <a:t>critical</a:t>
                </a:r>
                <a:r>
                  <a:rPr lang="zh-CN" altLang="en-US" dirty="0"/>
                  <a:t> </a:t>
                </a:r>
                <a:r>
                  <a:rPr lang="en-US" altLang="zh-CN" dirty="0"/>
                  <a:t>points</a:t>
                </a:r>
              </a:p>
              <a:p>
                <a:pPr marL="914400" lvl="1" indent="-514350"/>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num>
                      <m:den>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𝑥</m:t>
                        </m:r>
                      </m:den>
                    </m:f>
                    <m:r>
                      <a:rPr lang="en-US" altLang="zh-CN" i="1">
                        <a:latin typeface="Cambria Math" panose="02040503050406030204" pitchFamily="18" charset="0"/>
                      </a:rPr>
                      <m:t>=</m:t>
                    </m:r>
                    <m:r>
                      <a:rPr lang="en-US" altLang="zh-CN" b="0" i="1" smtClean="0">
                        <a:latin typeface="Cambria Math" panose="02040503050406030204" pitchFamily="18" charset="0"/>
                      </a:rPr>
                      <m:t>3+2</m:t>
                    </m:r>
                    <m:r>
                      <a:rPr lang="zh-CN" altLang="en-US" i="1">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914400" lvl="1" indent="-514350"/>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num>
                      <m:den>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den>
                    </m:f>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6</m:t>
                    </m:r>
                    <m:r>
                      <a:rPr lang="zh-CN" altLang="en-US" i="1">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=0</m:t>
                    </m:r>
                    <m:r>
                      <a:rPr lang="zh-CN" altLang="en-US" b="0" i="0" smtClean="0">
                        <a:latin typeface="Cambria Math" panose="02040503050406030204" pitchFamily="18" charset="0"/>
                        <a:ea typeface="Cambria Math" panose="02040503050406030204" pitchFamily="18" charset="0"/>
                      </a:rPr>
                      <m:t> </m:t>
                    </m:r>
                  </m:oMath>
                </a14:m>
                <a:endParaRPr lang="en-US" altLang="zh-CN" b="0" i="0" dirty="0">
                  <a:latin typeface="Cambria Math" panose="02040503050406030204" pitchFamily="18" charset="0"/>
                  <a:ea typeface="Cambria Math" panose="02040503050406030204" pitchFamily="18" charset="0"/>
                </a:endParaRPr>
              </a:p>
              <a:p>
                <a:pPr marL="914400" lvl="1" indent="-514350"/>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num>
                      <m:den>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−129</m:t>
                    </m:r>
                    <m:r>
                      <a:rPr lang="en-US" altLang="zh-CN" i="1">
                        <a:latin typeface="Cambria Math" panose="02040503050406030204" pitchFamily="18" charset="0"/>
                        <a:ea typeface="Cambria Math" panose="02040503050406030204" pitchFamily="18" charset="0"/>
                      </a:rPr>
                      <m:t>=0</m:t>
                    </m:r>
                  </m:oMath>
                </a14:m>
                <a:endParaRPr lang="en-US" dirty="0"/>
              </a:p>
              <a:p>
                <a:pPr marL="914400" lvl="1" indent="-514350"/>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6</m:t>
                        </m:r>
                      </m:den>
                    </m:f>
                  </m:oMath>
                </a14:m>
                <a:r>
                  <a:rPr lang="en-US" altLang="zh-CN" dirty="0"/>
                  <a:t>,</a:t>
                </a:r>
                <a:r>
                  <a:rPr lang="zh-CN" altLang="en-US" dirty="0"/>
                  <a:t> </a:t>
                </a:r>
                <a:r>
                  <a:rPr lang="en-US" altLang="zh-CN" dirty="0"/>
                  <a:t>two</a:t>
                </a:r>
                <a:r>
                  <a:rPr lang="zh-CN" altLang="en-US" dirty="0"/>
                  <a:t> </a:t>
                </a:r>
                <a:r>
                  <a:rPr lang="en-US" altLang="zh-CN" dirty="0"/>
                  <a:t>critical</a:t>
                </a:r>
                <a:r>
                  <a:rPr lang="zh-CN" altLang="en-US" dirty="0"/>
                  <a:t> </a:t>
                </a:r>
                <a:r>
                  <a:rPr lang="en-US" altLang="zh-CN" dirty="0"/>
                  <a:t>points</a:t>
                </a:r>
                <a:r>
                  <a:rPr lang="zh-CN" altLang="en-US" dirty="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=−9,</m:t>
                        </m:r>
                        <m:r>
                          <a:rPr lang="en-US" altLang="zh-CN" b="0" i="1" smtClean="0">
                            <a:latin typeface="Cambria Math" panose="02040503050406030204" pitchFamily="18" charset="0"/>
                          </a:rPr>
                          <m:t>𝑦</m:t>
                        </m:r>
                        <m:r>
                          <a:rPr lang="en-US" altLang="zh-CN" b="0" i="1" smtClean="0">
                            <a:latin typeface="Cambria Math" panose="02040503050406030204" pitchFamily="18" charset="0"/>
                          </a:rPr>
                          <m:t>=4</m:t>
                        </m:r>
                      </m:e>
                    </m:d>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=9,</m:t>
                        </m:r>
                        <m:r>
                          <a:rPr lang="en-US" altLang="zh-CN" i="1">
                            <a:latin typeface="Cambria Math" panose="02040503050406030204" pitchFamily="18" charset="0"/>
                          </a:rPr>
                          <m:t>𝑦</m:t>
                        </m:r>
                        <m:r>
                          <a:rPr lang="en-US" altLang="zh-CN" i="1">
                            <a:latin typeface="Cambria Math" panose="02040503050406030204" pitchFamily="18" charset="0"/>
                          </a:rPr>
                          <m:t>=−4</m:t>
                        </m:r>
                      </m:e>
                    </m:d>
                  </m:oMath>
                </a14:m>
                <a:endParaRPr lang="en-US" dirty="0"/>
              </a:p>
              <a:p>
                <a:pPr marL="514350" indent="-514350">
                  <a:buFont typeface="+mj-lt"/>
                  <a:buAutoNum type="arabicPeriod"/>
                </a:pPr>
                <a:r>
                  <a:rPr lang="en-US" altLang="zh-CN" dirty="0"/>
                  <a:t>P</a:t>
                </a:r>
                <a:r>
                  <a:rPr lang="en-US" dirty="0"/>
                  <a:t>lug these into the function</a:t>
                </a:r>
              </a:p>
              <a:p>
                <a:pPr marL="914400" lvl="1" indent="-514350"/>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−9,4</m:t>
                        </m:r>
                      </m:e>
                    </m:d>
                    <m:r>
                      <a:rPr lang="en-US" altLang="zh-CN" b="0" i="1" smtClean="0">
                        <a:latin typeface="Cambria Math" panose="02040503050406030204" pitchFamily="18" charset="0"/>
                      </a:rPr>
                      <m:t>=−43</m:t>
                    </m:r>
                  </m:oMath>
                </a14:m>
                <a:r>
                  <a:rPr lang="zh-CN" altLang="en-US" dirty="0"/>
                  <a:t> </a:t>
                </a:r>
                <a:r>
                  <a:rPr lang="en-US" altLang="zh-CN" dirty="0"/>
                  <a:t>(minimum)</a:t>
                </a:r>
                <a:endParaRPr lang="en-US" dirty="0"/>
              </a:p>
              <a:p>
                <a:pPr marL="914400" lvl="1" indent="-514350"/>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9,</m:t>
                        </m:r>
                        <m:r>
                          <a:rPr lang="en-US" altLang="zh-CN" b="0" i="1" smtClean="0">
                            <a:latin typeface="Cambria Math" panose="02040503050406030204" pitchFamily="18" charset="0"/>
                          </a:rPr>
                          <m:t>−</m:t>
                        </m:r>
                        <m:r>
                          <a:rPr lang="en-US" altLang="zh-CN" i="1">
                            <a:latin typeface="Cambria Math" panose="02040503050406030204" pitchFamily="18" charset="0"/>
                          </a:rPr>
                          <m:t>4</m:t>
                        </m:r>
                      </m:e>
                    </m:d>
                    <m:r>
                      <a:rPr lang="en-US" altLang="zh-CN" i="1">
                        <a:latin typeface="Cambria Math" panose="02040503050406030204" pitchFamily="18" charset="0"/>
                      </a:rPr>
                      <m:t>=</m:t>
                    </m:r>
                    <m:r>
                      <a:rPr lang="en-US" altLang="zh-CN" b="0" i="1" smtClean="0">
                        <a:latin typeface="Cambria Math" panose="02040503050406030204" pitchFamily="18" charset="0"/>
                      </a:rPr>
                      <m:t>43</m:t>
                    </m:r>
                    <m:r>
                      <a:rPr lang="zh-CN" altLang="en-US" b="0" i="1" smtClean="0">
                        <a:latin typeface="Cambria Math" panose="02040503050406030204" pitchFamily="18" charset="0"/>
                      </a:rPr>
                      <m:t> </m:t>
                    </m:r>
                  </m:oMath>
                </a14:m>
                <a:r>
                  <a:rPr lang="en-US" altLang="zh-CN" dirty="0"/>
                  <a:t>(maximum)</a:t>
                </a:r>
                <a:endParaRPr lang="en-US" dirty="0"/>
              </a:p>
              <a:p>
                <a:pPr marL="914400" lvl="1" indent="-514350"/>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0"/>
                <a:ext cx="10047605" cy="5334000"/>
              </a:xfrm>
              <a:blipFill>
                <a:blip r:embed="rId3"/>
                <a:stretch>
                  <a:fillRect l="-631" t="-190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Duality </a:t>
            </a:r>
            <a:r>
              <a:rPr lang="en-US" altLang="zh-CN" dirty="0">
                <a:sym typeface="+mn-ea"/>
              </a:rPr>
              <a:t>(Optional)</a:t>
            </a:r>
            <a:endParaRPr lang="en-US" dirty="0"/>
          </a:p>
        </p:txBody>
      </p:sp>
      <p:sp>
        <p:nvSpPr>
          <p:cNvPr id="3" name="Content Placeholder 2"/>
          <p:cNvSpPr>
            <a:spLocks noGrp="1"/>
          </p:cNvSpPr>
          <p:nvPr>
            <p:ph idx="1"/>
          </p:nvPr>
        </p:nvSpPr>
        <p:spPr/>
        <p:txBody>
          <a:bodyPr>
            <a:normAutofit/>
          </a:bodyPr>
          <a:lstStyle/>
          <a:p>
            <a:r>
              <a:rPr lang="en-US" altLang="zh-CN" dirty="0"/>
              <a:t>I</a:t>
            </a:r>
            <a:r>
              <a:rPr lang="en-US" dirty="0"/>
              <a:t>n optimization theory, duality means that optimization problems may be viewed from either of two perspectives, the </a:t>
            </a:r>
            <a:r>
              <a:rPr lang="en-US" dirty="0">
                <a:solidFill>
                  <a:srgbClr val="C00000"/>
                </a:solidFill>
              </a:rPr>
              <a:t>primal problem </a:t>
            </a:r>
            <a:r>
              <a:rPr lang="en-US" dirty="0"/>
              <a:t>or the </a:t>
            </a:r>
            <a:r>
              <a:rPr lang="en-US" dirty="0">
                <a:solidFill>
                  <a:srgbClr val="C00000"/>
                </a:solidFill>
              </a:rPr>
              <a:t>dual problem</a:t>
            </a:r>
            <a:r>
              <a:rPr lang="en-US" dirty="0"/>
              <a:t>.</a:t>
            </a:r>
          </a:p>
          <a:p>
            <a:r>
              <a:rPr lang="en-US" dirty="0"/>
              <a:t>The solution to the dual problem provides a </a:t>
            </a:r>
            <a:r>
              <a:rPr lang="en-US" dirty="0">
                <a:solidFill>
                  <a:srgbClr val="0070C0"/>
                </a:solidFill>
              </a:rPr>
              <a:t>lower bound</a:t>
            </a:r>
            <a:r>
              <a:rPr lang="en-US" dirty="0"/>
              <a:t> to the solution of the primal (minimization) problem. </a:t>
            </a:r>
          </a:p>
          <a:p>
            <a:pPr lvl="1"/>
            <a:r>
              <a:rPr lang="en-US" altLang="zh-CN" dirty="0"/>
              <a:t>I</a:t>
            </a:r>
            <a:r>
              <a:rPr lang="en-US" dirty="0"/>
              <a:t>f you have a minimization problem, you can also see it as a maximization problem.  And when you find the maximum of this problem, it will be a lower bound to the solution of the minimization problem</a:t>
            </a:r>
            <a:r>
              <a:rPr lang="en-US" altLang="zh-CN" dirty="0"/>
              <a:t>.</a:t>
            </a:r>
            <a:endParaRPr lang="en-US" dirty="0"/>
          </a:p>
          <a:p>
            <a:endParaRPr lang="en-US" dirty="0"/>
          </a:p>
        </p:txBody>
      </p:sp>
      <p:sp>
        <p:nvSpPr>
          <p:cNvPr id="5" name="Slide Number Placeholder 4"/>
          <p:cNvSpPr>
            <a:spLocks noGrp="1"/>
          </p:cNvSpPr>
          <p:nvPr>
            <p:ph type="sldNum" sz="quarter" idx="12"/>
          </p:nvPr>
        </p:nvSpPr>
        <p:spPr>
          <a:xfrm>
            <a:off x="8737600" y="6280150"/>
            <a:ext cx="2844800" cy="365125"/>
          </a:xfrm>
        </p:spPr>
        <p:txBody>
          <a:bodyPr/>
          <a:lstStyle/>
          <a:p>
            <a:fld id="{EEE6BDDF-0D5D-437D-825C-0A2F32864773}" type="slidenum">
              <a:rPr lang="zh-CN" altLang="en-US" smtClean="0"/>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Duality </a:t>
            </a:r>
            <a:r>
              <a:rPr lang="en-US" altLang="zh-CN" dirty="0">
                <a:sym typeface="+mn-ea"/>
              </a:rPr>
              <a:t>(Optional)</a:t>
            </a:r>
            <a:endParaRPr lang="en-US" dirty="0"/>
          </a:p>
        </p:txBody>
      </p:sp>
      <p:sp>
        <p:nvSpPr>
          <p:cNvPr id="3" name="Content Placeholder 2"/>
          <p:cNvSpPr>
            <a:spLocks noGrp="1"/>
          </p:cNvSpPr>
          <p:nvPr>
            <p:ph idx="1"/>
          </p:nvPr>
        </p:nvSpPr>
        <p:spPr>
          <a:xfrm>
            <a:off x="717550" y="1066800"/>
            <a:ext cx="10779760" cy="4526280"/>
          </a:xfrm>
        </p:spPr>
        <p:txBody>
          <a:bodyPr>
            <a:normAutofit/>
          </a:bodyPr>
          <a:lstStyle/>
          <a:p>
            <a:r>
              <a:rPr lang="en-US" altLang="zh-CN" dirty="0"/>
              <a:t>S</a:t>
            </a:r>
            <a:r>
              <a:rPr lang="en-US" dirty="0"/>
              <a:t>ometimes, solving the dual problem is simpler than solving the primal problem. </a:t>
            </a:r>
          </a:p>
          <a:p>
            <a:r>
              <a:rPr lang="en-US" dirty="0"/>
              <a:t>Under certain convexity assumptions and suitable constraint qualifications, the primal and dual problems have </a:t>
            </a:r>
            <a:r>
              <a:rPr lang="en-US" dirty="0">
                <a:solidFill>
                  <a:srgbClr val="0070C0"/>
                </a:solidFill>
              </a:rPr>
              <a:t>equal optimal objective values</a:t>
            </a:r>
            <a:r>
              <a:rPr lang="en-US" altLang="zh-CN" dirty="0"/>
              <a:t>.</a:t>
            </a:r>
            <a:endParaRPr lang="zh-CN" altLang="en-US" dirty="0"/>
          </a:p>
          <a:p>
            <a:endParaRPr lang="en-US" dirty="0"/>
          </a:p>
        </p:txBody>
      </p:sp>
      <p:grpSp>
        <p:nvGrpSpPr>
          <p:cNvPr id="11" name="Group 10"/>
          <p:cNvGrpSpPr/>
          <p:nvPr/>
        </p:nvGrpSpPr>
        <p:grpSpPr>
          <a:xfrm>
            <a:off x="2819215" y="3429000"/>
            <a:ext cx="3577140" cy="2978706"/>
            <a:chOff x="1299660" y="3810000"/>
            <a:chExt cx="3577140" cy="297870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660" y="3810000"/>
              <a:ext cx="2662740" cy="2513270"/>
            </a:xfrm>
            <a:prstGeom prst="rect">
              <a:avLst/>
            </a:prstGeom>
          </p:spPr>
        </p:pic>
        <p:sp>
          <p:nvSpPr>
            <p:cNvPr id="8" name="TextBox 7"/>
            <p:cNvSpPr txBox="1"/>
            <p:nvPr/>
          </p:nvSpPr>
          <p:spPr>
            <a:xfrm>
              <a:off x="1447800" y="6420406"/>
              <a:ext cx="3429000" cy="368300"/>
            </a:xfrm>
            <a:prstGeom prst="rect">
              <a:avLst/>
            </a:prstGeom>
            <a:noFill/>
          </p:spPr>
          <p:txBody>
            <a:bodyPr wrap="square" rtlCol="0">
              <a:spAutoFit/>
            </a:bodyPr>
            <a:lstStyle/>
            <a:p>
              <a:r>
                <a:rPr lang="en-US" altLang="zh-CN" sz="1800" dirty="0">
                  <a:latin typeface="Calibri" panose="020F0702030404030204" pitchFamily="34" charset="0"/>
                  <a:ea typeface="Calibri" panose="020F0702030404030204" pitchFamily="34" charset="0"/>
                  <a:cs typeface="Calibri" panose="020F0702030404030204" pitchFamily="34" charset="0"/>
                </a:rPr>
                <a:t>Weak</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duality</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with</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duality</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gap</a:t>
              </a:r>
              <a:endParaRPr lang="en-US" sz="1800" dirty="0">
                <a:latin typeface="Calibri" panose="020F0702030404030204" pitchFamily="34" charset="0"/>
                <a:ea typeface="Calibri" panose="020F0702030404030204" pitchFamily="34" charset="0"/>
                <a:cs typeface="Calibri" panose="020F0702030404030204" pitchFamily="34" charset="0"/>
              </a:endParaRPr>
            </a:p>
          </p:txBody>
        </p:sp>
      </p:grpSp>
      <p:grpSp>
        <p:nvGrpSpPr>
          <p:cNvPr id="10" name="Group 9"/>
          <p:cNvGrpSpPr/>
          <p:nvPr/>
        </p:nvGrpSpPr>
        <p:grpSpPr>
          <a:xfrm>
            <a:off x="6146800" y="3352740"/>
            <a:ext cx="3429000" cy="3085109"/>
            <a:chOff x="4622800" y="3732470"/>
            <a:chExt cx="3429000" cy="308510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0" y="3732470"/>
              <a:ext cx="2514600" cy="2590800"/>
            </a:xfrm>
            <a:prstGeom prst="rect">
              <a:avLst/>
            </a:prstGeom>
          </p:spPr>
        </p:pic>
        <p:sp>
          <p:nvSpPr>
            <p:cNvPr id="9" name="TextBox 8"/>
            <p:cNvSpPr txBox="1"/>
            <p:nvPr/>
          </p:nvSpPr>
          <p:spPr>
            <a:xfrm>
              <a:off x="4622800" y="6449279"/>
              <a:ext cx="3429000" cy="368300"/>
            </a:xfrm>
            <a:prstGeom prst="rect">
              <a:avLst/>
            </a:prstGeom>
            <a:noFill/>
          </p:spPr>
          <p:txBody>
            <a:bodyPr wrap="square" rtlCol="0">
              <a:spAutoFit/>
            </a:bodyPr>
            <a:lstStyle/>
            <a:p>
              <a:r>
                <a:rPr lang="en-US" altLang="zh-CN" sz="1800" dirty="0">
                  <a:latin typeface="Calibri" panose="020F0702030404030204" pitchFamily="34" charset="0"/>
                  <a:ea typeface="Calibri" panose="020F0702030404030204" pitchFamily="34" charset="0"/>
                  <a:cs typeface="Calibri" panose="020F0702030404030204" pitchFamily="34" charset="0"/>
                </a:rPr>
                <a:t>Strong</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duality</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without</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duality</a:t>
              </a:r>
              <a:r>
                <a:rPr lang="zh-CN" altLang="en-US" sz="1800" dirty="0">
                  <a:latin typeface="Calibri" panose="020F0702030404030204" pitchFamily="34" charset="0"/>
                  <a:ea typeface="Calibri" panose="020F0702030404030204" pitchFamily="34" charset="0"/>
                  <a:cs typeface="Calibri" panose="020F0702030404030204" pitchFamily="34" charset="0"/>
                </a:rPr>
                <a:t> </a:t>
              </a:r>
              <a:r>
                <a:rPr lang="en-US" altLang="zh-CN" sz="1800" dirty="0">
                  <a:latin typeface="Calibri" panose="020F0702030404030204" pitchFamily="34" charset="0"/>
                  <a:ea typeface="Calibri" panose="020F0702030404030204" pitchFamily="34" charset="0"/>
                  <a:cs typeface="Calibri" panose="020F0702030404030204" pitchFamily="34" charset="0"/>
                </a:rPr>
                <a:t>gap</a:t>
              </a:r>
              <a:endParaRPr lang="en-US" sz="1800" dirty="0">
                <a:latin typeface="Calibri" panose="020F0702030404030204" pitchFamily="34" charset="0"/>
                <a:ea typeface="Calibri" panose="020F0702030404030204" pitchFamily="34" charset="0"/>
                <a:cs typeface="Calibri" panose="020F0702030404030204" pitchFamily="34" charset="0"/>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Lagrange Duality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6435" y="1295400"/>
                <a:ext cx="10847070" cy="4831080"/>
              </a:xfrm>
            </p:spPr>
            <p:txBody>
              <a:bodyPr>
                <a:normAutofit/>
              </a:bodyPr>
              <a:lstStyle/>
              <a:p>
                <a:r>
                  <a:rPr lang="en-US" altLang="zh-CN" dirty="0"/>
                  <a:t>Consider a generalized</a:t>
                </a:r>
                <a:r>
                  <a:rPr lang="zh-CN" altLang="en-US" dirty="0"/>
                  <a:t> </a:t>
                </a:r>
                <a:r>
                  <a:rPr lang="en-US" altLang="zh-CN" dirty="0"/>
                  <a:t>constrained optimization problem</a:t>
                </a:r>
                <a:r>
                  <a:rPr lang="zh-CN" altLang="en-US" dirty="0"/>
                  <a:t> </a:t>
                </a:r>
                <a:r>
                  <a:rPr lang="en-US" altLang="zh-CN" dirty="0"/>
                  <a:t>which</a:t>
                </a:r>
                <a:r>
                  <a:rPr lang="zh-CN" altLang="en-US" dirty="0"/>
                  <a:t> </a:t>
                </a:r>
                <a:r>
                  <a:rPr lang="en-US" altLang="zh-CN" dirty="0"/>
                  <a:t>contains</a:t>
                </a:r>
                <a:r>
                  <a:rPr lang="zh-CN" altLang="en-US" dirty="0"/>
                  <a:t> </a:t>
                </a:r>
                <a:r>
                  <a:rPr lang="en-US" dirty="0"/>
                  <a:t>inequality as well as equality constraints.</a:t>
                </a:r>
                <a:r>
                  <a:rPr lang="en-US" altLang="zh-CN" dirty="0"/>
                  <a:t>:</a:t>
                </a:r>
              </a:p>
              <a:p>
                <a:pPr marL="0" indent="0">
                  <a:buNone/>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fNa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e>
                          </m:func>
                        </m:num>
                        <m:den>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b="0" i="1" smtClean="0">
                                      <a:latin typeface="Cambria Math" panose="02040503050406030204" pitchFamily="18" charset="0"/>
                                    </a:rPr>
                                    <m:t>𝑔</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b="0" i="1" smtClean="0">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r>
                                <a:rPr lang="en-US" altLang="zh-CN" b="0" i="1" smtClean="0">
                                  <a:latin typeface="Cambria Math" panose="02040503050406030204" pitchFamily="18" charset="0"/>
                                </a:rPr>
                                <m:t> </m:t>
                              </m:r>
                            </m:den>
                          </m:f>
                        </m:den>
                      </m:f>
                    </m:oMath>
                  </m:oMathPara>
                </a14:m>
                <a:endParaRPr lang="en-US" altLang="zh-CN" dirty="0"/>
              </a:p>
              <a:p>
                <a:r>
                  <a:rPr lang="en-US" altLang="zh-CN" dirty="0"/>
                  <a:t>Also</a:t>
                </a:r>
                <a:r>
                  <a:rPr lang="zh-CN" altLang="en-US" dirty="0"/>
                  <a:t> </a:t>
                </a:r>
                <a:r>
                  <a:rPr lang="en-US" altLang="zh-CN" dirty="0"/>
                  <a:t>called</a:t>
                </a:r>
                <a:r>
                  <a:rPr lang="zh-CN" altLang="en-US" dirty="0"/>
                  <a:t> </a:t>
                </a:r>
                <a:r>
                  <a:rPr lang="en-US" altLang="zh-CN" dirty="0">
                    <a:solidFill>
                      <a:srgbClr val="C00000"/>
                    </a:solidFill>
                  </a:rPr>
                  <a:t>primal</a:t>
                </a:r>
                <a:r>
                  <a:rPr lang="zh-CN" altLang="en-US" dirty="0">
                    <a:solidFill>
                      <a:srgbClr val="C00000"/>
                    </a:solidFill>
                  </a:rPr>
                  <a:t> </a:t>
                </a:r>
                <a:r>
                  <a:rPr lang="en-US" altLang="zh-CN" dirty="0">
                    <a:solidFill>
                      <a:srgbClr val="C00000"/>
                    </a:solidFill>
                  </a:rPr>
                  <a:t>problem.</a:t>
                </a:r>
                <a:r>
                  <a:rPr lang="zh-CN" altLang="en-US" dirty="0">
                    <a:solidFill>
                      <a:srgbClr val="C00000"/>
                    </a:solidFill>
                  </a:rPr>
                  <a:t> </a:t>
                </a:r>
                <a:r>
                  <a:rPr lang="en-US" altLang="zh-CN" dirty="0"/>
                  <a:t>To solve it, we start by defining the </a:t>
                </a:r>
                <a:r>
                  <a:rPr lang="en-US" altLang="zh-CN" dirty="0">
                    <a:solidFill>
                      <a:srgbClr val="0070C0"/>
                    </a:solidFill>
                  </a:rPr>
                  <a:t>generalized </a:t>
                </a:r>
                <a:r>
                  <a:rPr lang="en-US" altLang="zh-CN" dirty="0" err="1">
                    <a:solidFill>
                      <a:srgbClr val="0070C0"/>
                    </a:solidFill>
                  </a:rPr>
                  <a:t>Lagrangian</a:t>
                </a:r>
                <a:r>
                  <a:rPr lang="en-US" altLang="zh-CN" dirty="0">
                    <a:solidFill>
                      <a:srgbClr val="0070C0"/>
                    </a:solidFill>
                  </a:rPr>
                  <a:t>:</a:t>
                </a:r>
              </a:p>
              <a:p>
                <a:pPr marL="0" indent="0">
                  <a:buNone/>
                </a:pPr>
                <a:r>
                  <a:rPr lang="zh-CN" altLang="en-US"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ℒ</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𝛽</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𝑤</m:t>
                        </m:r>
                      </m:e>
                    </m:d>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𝑘</m:t>
                        </m:r>
                      </m:sup>
                      <m:e>
                        <m:sSub>
                          <m:sSubPr>
                            <m:ctrlPr>
                              <a:rPr lang="en-US" altLang="zh-CN" b="0" i="1" smtClean="0">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𝑔</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b="0" i="0" smtClean="0">
                        <a:latin typeface="Cambria Math" panose="02040503050406030204" pitchFamily="18" charset="0"/>
                      </a:rPr>
                      <m:t>+</m:t>
                    </m:r>
                    <m:nary>
                      <m:naryPr>
                        <m:chr m:val="∑"/>
                        <m:limLoc m:val="subSup"/>
                        <m:ctrlPr>
                          <a:rPr lang="en-US" altLang="zh-CN" i="1">
                            <a:latin typeface="Cambria Math" panose="02040503050406030204" pitchFamily="18" charset="0"/>
                            <a:ea typeface="Cambria Math" panose="02040503050406030204" pitchFamily="18" charset="0"/>
                          </a:rPr>
                        </m:ctrlPr>
                      </m:naryPr>
                      <m:sub>
                        <m:r>
                          <m:rPr>
                            <m:brk m:alnAt="25"/>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𝑙</m:t>
                        </m:r>
                      </m:sup>
                      <m:e>
                        <m:sSub>
                          <m:sSubPr>
                            <m:ctrlPr>
                              <a:rPr lang="en-US" altLang="zh-CN" i="1">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b="0" i="1" smtClean="0">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oMath>
                </a14:m>
                <a:r>
                  <a:rPr lang="zh-CN" altLang="en-US" dirty="0"/>
                  <a:t> </a:t>
                </a:r>
                <a:endParaRPr lang="en-US" altLang="zh-CN" dirty="0"/>
              </a:p>
              <a:p>
                <a:pPr lvl="1"/>
                <a:r>
                  <a:rPr lang="en-US" altLang="zh-CN" dirty="0"/>
                  <a:t>Here, the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𝑠</m:t>
                    </m:r>
                  </m:oMath>
                </a14:m>
                <a:r>
                  <a:rPr lang="en-US" altLang="zh-CN" dirty="0"/>
                  <a:t> and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𝑠</m:t>
                    </m:r>
                  </m:oMath>
                </a14:m>
                <a:r>
                  <a:rPr lang="zh-CN" altLang="en-US" dirty="0"/>
                  <a:t> </a:t>
                </a:r>
                <a:r>
                  <a:rPr lang="en-US" altLang="zh-CN" dirty="0"/>
                  <a:t>are the </a:t>
                </a:r>
                <a:r>
                  <a:rPr lang="en-US" altLang="zh-CN" dirty="0">
                    <a:solidFill>
                      <a:srgbClr val="0070C0"/>
                    </a:solidFill>
                  </a:rPr>
                  <a:t>Lagrange multipliers</a:t>
                </a:r>
                <a:r>
                  <a:rPr lang="zh-CN" altLang="en-US" dirty="0">
                    <a:solidFill>
                      <a:srgbClr val="0070C0"/>
                    </a:solidFill>
                  </a:rPr>
                  <a:t> </a:t>
                </a:r>
                <a:r>
                  <a:rPr lang="en-US" altLang="zh-CN" dirty="0"/>
                  <a:t>or</a:t>
                </a:r>
                <a:r>
                  <a:rPr lang="zh-CN" altLang="en-US" dirty="0"/>
                  <a:t> </a:t>
                </a:r>
                <a:r>
                  <a:rPr lang="en-US" altLang="zh-CN" dirty="0">
                    <a:solidFill>
                      <a:srgbClr val="0070C0"/>
                    </a:solidFill>
                  </a:rPr>
                  <a:t>dual</a:t>
                </a:r>
                <a:r>
                  <a:rPr lang="zh-CN" altLang="en-US" dirty="0">
                    <a:solidFill>
                      <a:srgbClr val="0070C0"/>
                    </a:solidFill>
                  </a:rPr>
                  <a:t> </a:t>
                </a:r>
                <a:r>
                  <a:rPr lang="en-US" altLang="zh-CN" dirty="0">
                    <a:solidFill>
                      <a:srgbClr val="0070C0"/>
                    </a:solidFill>
                  </a:rPr>
                  <a:t>variables</a:t>
                </a:r>
              </a:p>
              <a:p>
                <a:pPr lvl="1"/>
                <a:r>
                  <a:rPr lang="en-US" dirty="0">
                    <a:solidFill>
                      <a:srgbClr val="0070C0"/>
                    </a:solidFill>
                  </a:rPr>
                  <a:t>objective</a:t>
                </a:r>
                <a:r>
                  <a:rPr lang="en-US" dirty="0"/>
                  <a:t> is augmented with weighted sum of constraint</a:t>
                </a:r>
                <a:r>
                  <a:rPr lang="zh-CN" altLang="en-US" dirty="0"/>
                  <a:t> </a:t>
                </a:r>
                <a:r>
                  <a:rPr lang="en-US" dirty="0"/>
                  <a:t>functions</a:t>
                </a:r>
                <a:endParaRPr lang="zh-CN" alt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6435" y="1295400"/>
                <a:ext cx="10847070" cy="4831080"/>
              </a:xfrm>
              <a:blipFill>
                <a:blip r:embed="rId3"/>
                <a:stretch>
                  <a:fillRect l="-702" t="-1575" r="-585"/>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Lagrange Duality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Consider the quantity</a:t>
                </a: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zh-CN" altLang="el-GR" i="1" smtClean="0">
                              <a:latin typeface="Cambria Math" panose="02040503050406030204" pitchFamily="18" charset="0"/>
                              <a:ea typeface="Cambria Math" panose="02040503050406030204" pitchFamily="18" charset="0"/>
                            </a:rPr>
                            <m:t>𝒫</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≥0</m:t>
                              </m:r>
                            </m:lim>
                          </m:limLow>
                        </m:fName>
                        <m:e>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e>
                      </m:func>
                    </m:oMath>
                  </m:oMathPara>
                </a14:m>
                <a:endParaRPr lang="en-US" altLang="zh-CN" dirty="0"/>
              </a:p>
              <a:p>
                <a:pPr lvl="1"/>
                <a14:m>
                  <m:oMath xmlns:m="http://schemas.openxmlformats.org/officeDocument/2006/math">
                    <m:r>
                      <a:rPr lang="zh-CN" altLang="el-GR" i="1">
                        <a:latin typeface="Cambria Math" panose="02040503050406030204" pitchFamily="18" charset="0"/>
                        <a:ea typeface="Cambria Math" panose="02040503050406030204" pitchFamily="18" charset="0"/>
                      </a:rPr>
                      <m:t>𝒫</m:t>
                    </m:r>
                  </m:oMath>
                </a14:m>
                <a:r>
                  <a:rPr lang="zh-CN" altLang="en-US" dirty="0"/>
                  <a:t> </a:t>
                </a:r>
                <a:r>
                  <a:rPr lang="en-US" altLang="zh-CN" dirty="0"/>
                  <a:t>stands for “</a:t>
                </a:r>
                <a:r>
                  <a:rPr lang="en-US" altLang="zh-CN" dirty="0">
                    <a:solidFill>
                      <a:srgbClr val="0070C0"/>
                    </a:solidFill>
                  </a:rPr>
                  <a:t>primal</a:t>
                </a:r>
                <a:r>
                  <a:rPr lang="en-US" altLang="zh-CN" dirty="0"/>
                  <a:t>”. Let </a:t>
                </a:r>
                <a14:m>
                  <m:oMath xmlns:m="http://schemas.openxmlformats.org/officeDocument/2006/math">
                    <m:r>
                      <a:rPr lang="en-US" altLang="zh-CN" i="1">
                        <a:latin typeface="Cambria Math" panose="02040503050406030204" pitchFamily="18" charset="0"/>
                      </a:rPr>
                      <m:t>𝑤</m:t>
                    </m:r>
                  </m:oMath>
                </a14:m>
                <a:r>
                  <a:rPr lang="zh-CN" altLang="en-US" dirty="0"/>
                  <a:t> </a:t>
                </a:r>
                <a:r>
                  <a:rPr lang="en-US" altLang="zh-CN" dirty="0"/>
                  <a:t>be given, if </a:t>
                </a:r>
                <a14:m>
                  <m:oMath xmlns:m="http://schemas.openxmlformats.org/officeDocument/2006/math">
                    <m:r>
                      <a:rPr lang="en-US" altLang="zh-CN" i="1">
                        <a:latin typeface="Cambria Math" panose="02040503050406030204" pitchFamily="18" charset="0"/>
                      </a:rPr>
                      <m:t>𝑤</m:t>
                    </m:r>
                  </m:oMath>
                </a14:m>
                <a:r>
                  <a:rPr lang="zh-CN" altLang="en-US" dirty="0"/>
                  <a:t> </a:t>
                </a:r>
                <a:r>
                  <a:rPr lang="en-US" altLang="zh-CN" dirty="0"/>
                  <a:t>violates any of the primal constraints then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zh-CN" altLang="el-GR" i="1">
                            <a:latin typeface="Cambria Math" panose="02040503050406030204" pitchFamily="18" charset="0"/>
                            <a:ea typeface="Cambria Math" panose="02040503050406030204" pitchFamily="18" charset="0"/>
                          </a:rPr>
                          <m:t>𝒫</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t>; if the constraints are indeed satisfied for a particular value of </a:t>
                </a:r>
                <a14:m>
                  <m:oMath xmlns:m="http://schemas.openxmlformats.org/officeDocument/2006/math">
                    <m:r>
                      <a:rPr lang="en-US" altLang="zh-CN" i="1">
                        <a:latin typeface="Cambria Math" panose="02040503050406030204" pitchFamily="18" charset="0"/>
                      </a:rPr>
                      <m:t>𝑤</m:t>
                    </m:r>
                  </m:oMath>
                </a14:m>
                <a:r>
                  <a:rPr lang="en-US" altLang="zh-CN" dirty="0"/>
                  <a:t>, then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zh-CN" altLang="el-GR" i="1">
                            <a:latin typeface="Cambria Math" panose="02040503050406030204" pitchFamily="18" charset="0"/>
                            <a:ea typeface="Cambria Math" panose="02040503050406030204" pitchFamily="18" charset="0"/>
                          </a:rPr>
                          <m:t>𝒫</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en-US" altLang="zh-CN" dirty="0"/>
                  <a:t>. </a:t>
                </a:r>
              </a:p>
              <a:p>
                <a:r>
                  <a:rPr lang="en-US" altLang="zh-CN" dirty="0"/>
                  <a:t>Hence,</a:t>
                </a:r>
              </a:p>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zh-CN" altLang="el-GR" i="1">
                            <a:latin typeface="Cambria Math" panose="02040503050406030204" pitchFamily="18" charset="0"/>
                            <a:ea typeface="Cambria Math" panose="02040503050406030204" pitchFamily="18" charset="0"/>
                          </a:rPr>
                          <m:t>𝒫</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m:t>
                            </m:r>
                          </m:e>
                        </m:eqArr>
                      </m:e>
                    </m:d>
                  </m:oMath>
                </a14:m>
                <a:endParaRPr lang="zh-CN" alt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3"/>
                <a:stretch>
                  <a:fillRect t="-12" b="12"/>
                </a:stretch>
              </a:blipFill>
            </p:spPr>
            <p:txBody>
              <a:bodyPr/>
              <a:lstStyle/>
              <a:p>
                <a:r>
                  <a:rPr lang="en-US" altLang="en-US">
                    <a:noFill/>
                  </a:rPr>
                  <a:t> </a:t>
                </a:r>
              </a:p>
            </p:txBody>
          </p:sp>
        </mc:Fallback>
      </mc:AlternateContent>
      <p:sp>
        <p:nvSpPr>
          <p:cNvPr id="6" name="Rectangle 5"/>
          <p:cNvSpPr/>
          <p:nvPr/>
        </p:nvSpPr>
        <p:spPr>
          <a:xfrm>
            <a:off x="3886200" y="3733800"/>
            <a:ext cx="4824095" cy="460375"/>
          </a:xfrm>
          <a:prstGeom prst="rect">
            <a:avLst/>
          </a:prstGeom>
        </p:spPr>
        <p:txBody>
          <a:bodyPr wrap="none">
            <a:spAutoFit/>
          </a:bodyPr>
          <a:lstStyle/>
          <a:p>
            <a:r>
              <a:rPr lang="en-US" altLang="zh-CN" sz="2400" dirty="0">
                <a:latin typeface="+mj-lt"/>
              </a:rPr>
              <a:t>if w satisfied the primal constraints</a:t>
            </a:r>
            <a:endParaRPr lang="zh-CN" altLang="en-US" sz="2400" dirty="0">
              <a:latin typeface="+mj-lt"/>
            </a:endParaRPr>
          </a:p>
        </p:txBody>
      </p:sp>
      <p:sp>
        <p:nvSpPr>
          <p:cNvPr id="7" name="Rectangle 6"/>
          <p:cNvSpPr/>
          <p:nvPr/>
        </p:nvSpPr>
        <p:spPr>
          <a:xfrm>
            <a:off x="4038600" y="4191020"/>
            <a:ext cx="1487805" cy="460375"/>
          </a:xfrm>
          <a:prstGeom prst="rect">
            <a:avLst/>
          </a:prstGeom>
        </p:spPr>
        <p:txBody>
          <a:bodyPr wrap="none">
            <a:spAutoFit/>
          </a:bodyPr>
          <a:lstStyle/>
          <a:p>
            <a:r>
              <a:rPr lang="en-US" altLang="zh-CN" sz="2400" dirty="0">
                <a:latin typeface="+mj-lt"/>
              </a:rPr>
              <a:t>otherwise</a:t>
            </a:r>
            <a:endParaRPr lang="zh-CN" altLang="en-US" sz="2400" dirty="0">
              <a:latin typeface="+mj-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 Problem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8330" y="1143000"/>
                <a:ext cx="10974705" cy="5097780"/>
              </a:xfrm>
            </p:spPr>
            <p:txBody>
              <a:bodyPr>
                <a:normAutofit fontScale="92500"/>
              </a:bodyPr>
              <a:lstStyle/>
              <a:p>
                <a:r>
                  <a:rPr lang="en-US" altLang="zh-CN" dirty="0"/>
                  <a:t>Hence, consider the minimization problem </a:t>
                </a: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𝑤</m:t>
                              </m:r>
                            </m:lim>
                          </m:limLow>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zh-CN" altLang="el-GR" i="1">
                                  <a:latin typeface="Cambria Math" panose="02040503050406030204" pitchFamily="18" charset="0"/>
                                  <a:ea typeface="Cambria Math" panose="02040503050406030204" pitchFamily="18" charset="0"/>
                                </a:rPr>
                                <m:t>𝒫</m:t>
                              </m:r>
                            </m:sub>
                          </m:sSub>
                        </m:e>
                      </m:fun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𝛼</m:t>
                              </m:r>
                              <m:r>
                                <a:rPr lang="en-US" altLang="zh-CN" i="1">
                                  <a:latin typeface="Cambria Math" panose="02040503050406030204" pitchFamily="18" charset="0"/>
                                </a:rPr>
                                <m:t>,</m:t>
                              </m:r>
                              <m:r>
                                <a:rPr lang="zh-CN" altLang="en-US" i="1">
                                  <a:latin typeface="Cambria Math" panose="02040503050406030204" pitchFamily="18" charset="0"/>
                                </a:rPr>
                                <m:t>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≥0</m:t>
                              </m:r>
                            </m:lim>
                          </m:limLow>
                        </m:fName>
                        <m:e>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e>
                      </m:func>
                    </m:oMath>
                  </m:oMathPara>
                </a14:m>
                <a:endParaRPr lang="en-US" altLang="zh-CN" dirty="0">
                  <a:ea typeface="Cambria Math" panose="02040503050406030204" pitchFamily="18" charset="0"/>
                </a:endParaRPr>
              </a:p>
              <a:p>
                <a:pPr lvl="1"/>
                <a:r>
                  <a:rPr lang="en-US" altLang="zh-CN" dirty="0"/>
                  <a:t>It is the same as our </a:t>
                </a:r>
                <a:r>
                  <a:rPr lang="en-US" altLang="zh-CN" dirty="0">
                    <a:solidFill>
                      <a:srgbClr val="0070C0"/>
                    </a:solidFill>
                  </a:rPr>
                  <a:t>original, primal </a:t>
                </a:r>
                <a:r>
                  <a:rPr lang="en-US" altLang="zh-CN" dirty="0"/>
                  <a:t>problem. Let optimal</a:t>
                </a:r>
                <a:r>
                  <a:rPr lang="zh-CN" altLang="en-US" dirty="0"/>
                  <a:t> </a:t>
                </a:r>
                <a:r>
                  <a:rPr lang="en-US" altLang="zh-CN" dirty="0"/>
                  <a:t>value of the primal problem be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zh-CN" altLang="el-GR" i="1">
                                <a:latin typeface="Cambria Math" panose="02040503050406030204" pitchFamily="18" charset="0"/>
                                <a:ea typeface="Cambria Math" panose="02040503050406030204" pitchFamily="18" charset="0"/>
                              </a:rPr>
                              <m:t>𝒫</m:t>
                            </m:r>
                          </m:sub>
                        </m:sSub>
                      </m:e>
                    </m:func>
                    <m:d>
                      <m:dPr>
                        <m:ctrlPr>
                          <a:rPr lang="en-US" altLang="zh-CN" i="1">
                            <a:latin typeface="Cambria Math" panose="02040503050406030204" pitchFamily="18" charset="0"/>
                          </a:rPr>
                        </m:ctrlPr>
                      </m:dPr>
                      <m:e>
                        <m:r>
                          <a:rPr lang="en-US" altLang="zh-CN" i="1">
                            <a:latin typeface="Cambria Math" panose="02040503050406030204" pitchFamily="18" charset="0"/>
                          </a:rPr>
                          <m:t>𝑤</m:t>
                        </m:r>
                      </m:e>
                    </m:d>
                  </m:oMath>
                </a14:m>
                <a:endParaRPr lang="en-US" altLang="zh-CN" dirty="0"/>
              </a:p>
              <a:p>
                <a:r>
                  <a:rPr lang="en-US" dirty="0"/>
                  <a:t>Now, lets look at a slightly </a:t>
                </a:r>
                <a:r>
                  <a:rPr lang="en-US" altLang="zh-CN" dirty="0"/>
                  <a:t>different</a:t>
                </a:r>
                <a:r>
                  <a:rPr lang="zh-CN" altLang="en-US" dirty="0"/>
                  <a:t> </a:t>
                </a:r>
                <a:r>
                  <a:rPr lang="en-US" dirty="0"/>
                  <a:t>problem</a:t>
                </a:r>
                <a:r>
                  <a:rPr lang="en-US" altLang="zh-CN" dirty="0"/>
                  <a:t>:</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𝐷</m:t>
                          </m:r>
                        </m:sub>
                      </m:sSub>
                      <m:d>
                        <m:dPr>
                          <m:ctrlPr>
                            <a:rPr lang="en-US" altLang="zh-CN" i="1">
                              <a:latin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r>
                        <a:rPr lang="en-US" altLang="zh-CN" b="0" i="1" smtClean="0">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r>
                        <a:rPr lang="en-US" altLang="zh-CN" b="0" i="1"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oMath>
                  </m:oMathPara>
                </a14:m>
                <a:endParaRPr lang="en-US" altLang="zh-CN" dirty="0">
                  <a:ea typeface="Cambria Math" panose="02040503050406030204" pitchFamily="18" charset="0"/>
                </a:endParaRPr>
              </a:p>
              <a:p>
                <a:pPr lvl="1"/>
                <a:r>
                  <a:rPr lang="en-US" altLang="zh-CN" dirty="0"/>
                  <a:t>New</a:t>
                </a:r>
                <a:r>
                  <a:rPr lang="zh-CN" altLang="en-US" dirty="0"/>
                  <a:t> </a:t>
                </a:r>
                <a:r>
                  <a:rPr lang="en-US" altLang="zh-CN" dirty="0"/>
                  <a:t>problem</a:t>
                </a:r>
                <a:r>
                  <a:rPr lang="zh-CN" altLang="en-US" dirty="0"/>
                  <a:t> </a:t>
                </a:r>
                <a:r>
                  <a:rPr lang="en-US" altLang="zh-CN" dirty="0"/>
                  <a:t>is</a:t>
                </a:r>
                <a:r>
                  <a:rPr lang="zh-CN" altLang="en-US" dirty="0"/>
                  <a:t> </a:t>
                </a:r>
                <a:r>
                  <a:rPr lang="en-US" altLang="zh-CN" dirty="0"/>
                  <a:t>o</a:t>
                </a:r>
                <a:r>
                  <a:rPr lang="en-US" dirty="0"/>
                  <a:t>ptimizing (maximizing) </a:t>
                </a:r>
                <a:r>
                  <a:rPr lang="en-US" altLang="zh-CN" dirty="0"/>
                  <a:t>w.r.t</a:t>
                </a:r>
                <a:r>
                  <a:rPr lang="zh-CN" altLang="en-US" dirty="0"/>
                  <a:t> </a:t>
                </a:r>
                <a:r>
                  <a:rPr lang="en-US" dirty="0"/>
                  <a:t>to</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oMath>
                </a14:m>
                <a:r>
                  <a:rPr lang="en-US" altLang="zh-CN" dirty="0"/>
                  <a:t>,</a:t>
                </a:r>
                <a:r>
                  <a:rPr lang="zh-CN" altLang="en-US" dirty="0"/>
                  <a:t>  </a:t>
                </a:r>
                <a:r>
                  <a:rPr lang="en-US" altLang="zh-CN" dirty="0"/>
                  <a:t>which</a:t>
                </a:r>
                <a:r>
                  <a:rPr lang="zh-CN" altLang="en-US" dirty="0"/>
                  <a:t> </a:t>
                </a:r>
                <a:r>
                  <a:rPr lang="en-US" altLang="zh-CN" dirty="0"/>
                  <a:t>are</a:t>
                </a:r>
                <a:r>
                  <a:rPr lang="zh-CN" altLang="en-US" dirty="0"/>
                  <a:t> </a:t>
                </a:r>
                <a:r>
                  <a:rPr lang="en-US" altLang="zh-CN" dirty="0"/>
                  <a:t>minimized</a:t>
                </a:r>
                <a:r>
                  <a:rPr lang="zh-CN" altLang="en-US" dirty="0"/>
                  <a:t> </a:t>
                </a:r>
                <a:r>
                  <a:rPr lang="en-US" altLang="zh-CN" dirty="0"/>
                  <a:t>w.r.t.</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rPr>
                      <m:t>𝑤</m:t>
                    </m:r>
                  </m:oMath>
                </a14:m>
                <a:r>
                  <a:rPr lang="en-US" altLang="zh-CN" dirty="0"/>
                  <a:t>.</a:t>
                </a:r>
              </a:p>
              <a:p>
                <a:r>
                  <a:rPr lang="en-US" altLang="zh-CN" dirty="0"/>
                  <a:t>Then, we can have the </a:t>
                </a:r>
                <a:r>
                  <a:rPr lang="en-US" altLang="zh-CN" dirty="0">
                    <a:solidFill>
                      <a:srgbClr val="0070C0"/>
                    </a:solidFill>
                  </a:rPr>
                  <a:t>dual optimization problem</a:t>
                </a:r>
                <a:r>
                  <a:rPr lang="en-US" altLang="zh-CN" dirty="0"/>
                  <a:t>:</a:t>
                </a: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solidFill>
                                <a:srgbClr val="C00000"/>
                              </a:solidFill>
                              <a:latin typeface="Cambria Math" panose="02040503050406030204" pitchFamily="18" charset="0"/>
                            </a:rPr>
                          </m:ctrlPr>
                        </m:funcPr>
                        <m:fName>
                          <m:limLow>
                            <m:limLowPr>
                              <m:ctrlPr>
                                <a:rPr lang="en-US" altLang="zh-CN" i="1">
                                  <a:solidFill>
                                    <a:srgbClr val="C00000"/>
                                  </a:solidFill>
                                  <a:latin typeface="Cambria Math" panose="02040503050406030204" pitchFamily="18" charset="0"/>
                                </a:rPr>
                              </m:ctrlPr>
                            </m:limLowPr>
                            <m:e>
                              <m:r>
                                <m:rPr>
                                  <m:sty m:val="p"/>
                                </m:rPr>
                                <a:rPr lang="en-US" altLang="zh-CN" b="0" i="0" smtClean="0">
                                  <a:solidFill>
                                    <a:srgbClr val="C00000"/>
                                  </a:solidFill>
                                  <a:latin typeface="Cambria Math" panose="02040503050406030204" pitchFamily="18" charset="0"/>
                                </a:rPr>
                                <m:t>max</m:t>
                              </m:r>
                            </m:e>
                            <m:lim>
                              <m:r>
                                <a:rPr lang="zh-CN" altLang="en-US" i="1">
                                  <a:solidFill>
                                    <a:srgbClr val="C00000"/>
                                  </a:solidFill>
                                  <a:latin typeface="Cambria Math" panose="02040503050406030204" pitchFamily="18" charset="0"/>
                                </a:rPr>
                                <m:t>𝛼</m:t>
                              </m:r>
                              <m:r>
                                <a:rPr lang="en-US" altLang="zh-CN"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𝛽</m:t>
                              </m:r>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𝛼</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ea typeface="Cambria Math" panose="02040503050406030204" pitchFamily="18" charset="0"/>
                                </a:rPr>
                                <m:t>≥0</m:t>
                              </m:r>
                            </m:lim>
                          </m:limLow>
                        </m:fName>
                        <m:e>
                          <m:sSub>
                            <m:sSubPr>
                              <m:ctrlPr>
                                <a:rPr lang="en-U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𝜃</m:t>
                              </m:r>
                            </m:e>
                            <m:sub>
                              <m:r>
                                <a:rPr lang="en-US" altLang="zh-CN" b="0" i="1" smtClean="0">
                                  <a:solidFill>
                                    <a:srgbClr val="C00000"/>
                                  </a:solidFill>
                                  <a:latin typeface="Cambria Math" panose="02040503050406030204" pitchFamily="18" charset="0"/>
                                </a:rPr>
                                <m:t>𝐷</m:t>
                              </m:r>
                            </m:sub>
                          </m:sSub>
                        </m:e>
                      </m:func>
                      <m:d>
                        <m:dPr>
                          <m:ctrlPr>
                            <a:rPr lang="en-US" altLang="zh-CN"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ea typeface="Cambria Math" panose="02040503050406030204" pitchFamily="18" charset="0"/>
                            </a:rPr>
                            <m:t>𝛼</m:t>
                          </m:r>
                          <m:r>
                            <a:rPr lang="en-US" altLang="zh-CN" i="1">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𝛽</m:t>
                          </m:r>
                        </m:e>
                      </m:d>
                      <m:r>
                        <a:rPr lang="en-US" altLang="zh-CN" b="0" i="1" smtClean="0">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𝛼</m:t>
                          </m:r>
                          <m:r>
                            <a:rPr lang="en-US" altLang="zh-CN" i="1">
                              <a:latin typeface="Cambria Math" panose="02040503050406030204" pitchFamily="18" charset="0"/>
                            </a:rPr>
                            <m:t>,</m:t>
                          </m:r>
                          <m:r>
                            <a:rPr lang="zh-CN" altLang="en-US" i="1">
                              <a:latin typeface="Cambria Math" panose="02040503050406030204" pitchFamily="18" charset="0"/>
                            </a:rPr>
                            <m:t>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≥0</m:t>
                          </m:r>
                        </m:lim>
                      </m:limLow>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oMath>
                  </m:oMathPara>
                </a14:m>
                <a:endParaRPr lang="en-US" altLang="zh-CN" dirty="0"/>
              </a:p>
              <a:p>
                <a:pPr lvl="1"/>
                <a:r>
                  <a:rPr lang="en-US" dirty="0"/>
                  <a:t>This is exactly the same as our primal problem shown above, except that the</a:t>
                </a:r>
                <a:r>
                  <a:rPr lang="zh-CN" altLang="en-US" dirty="0"/>
                  <a:t> </a:t>
                </a:r>
                <a:r>
                  <a:rPr lang="en-US" dirty="0"/>
                  <a:t>order of the "max" and the "min" are now exchanged.</a:t>
                </a:r>
                <a:endParaRPr lang="en-US" altLang="zh-CN" dirty="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8330" y="1143000"/>
                <a:ext cx="10974705" cy="5097780"/>
              </a:xfrm>
              <a:blipFill>
                <a:blip r:embed="rId3"/>
                <a:stretch>
                  <a:fillRect l="-578" t="-1244" b="-1990"/>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 Problem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1510" y="1143000"/>
                <a:ext cx="10779760" cy="4983480"/>
              </a:xfrm>
            </p:spPr>
            <p:txBody>
              <a:bodyPr>
                <a:normAutofit lnSpcReduction="10000"/>
              </a:bodyPr>
              <a:lstStyle/>
              <a:p>
                <a:r>
                  <a:rPr lang="en-US" altLang="zh-CN" dirty="0"/>
                  <a:t>Let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r>
                      <a:rPr lang="en-US" altLang="zh-CN" i="1">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𝛼</m:t>
                        </m:r>
                        <m:r>
                          <a:rPr lang="en-US" altLang="zh-CN" i="1">
                            <a:latin typeface="Cambria Math" panose="02040503050406030204" pitchFamily="18" charset="0"/>
                          </a:rPr>
                          <m:t>,</m:t>
                        </m:r>
                        <m:r>
                          <a:rPr lang="zh-CN" altLang="en-US" i="1">
                            <a:latin typeface="Cambria Math" panose="02040503050406030204" pitchFamily="18" charset="0"/>
                          </a:rPr>
                          <m:t>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≥0</m:t>
                        </m:r>
                      </m:lim>
                    </m:limLow>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r>
                      <a:rPr lang="zh-CN" altLang="en-US" i="1">
                        <a:latin typeface="Cambria Math" panose="02040503050406030204" pitchFamily="18" charset="0"/>
                        <a:ea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𝑤</m:t>
                        </m:r>
                      </m:lim>
                    </m:limLow>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𝛼</m:t>
                        </m:r>
                        <m:r>
                          <a:rPr lang="en-US" altLang="zh-CN" i="1">
                            <a:latin typeface="Cambria Math" panose="02040503050406030204" pitchFamily="18" charset="0"/>
                          </a:rPr>
                          <m:t>,</m:t>
                        </m:r>
                        <m:r>
                          <a:rPr lang="zh-CN" altLang="en-US" i="1">
                            <a:latin typeface="Cambria Math" panose="02040503050406030204" pitchFamily="18" charset="0"/>
                          </a:rPr>
                          <m:t>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≥0</m:t>
                        </m:r>
                      </m:lim>
                    </m:limLow>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oMath>
                </a14:m>
                <a:endParaRPr lang="en-US" altLang="zh-CN" dirty="0"/>
              </a:p>
              <a:p>
                <a:pPr lvl="1"/>
                <a:r>
                  <a:rPr lang="en-US" sz="2400" dirty="0"/>
                  <a:t>The solution to the dual problem provides a </a:t>
                </a:r>
                <a:r>
                  <a:rPr lang="en-US" sz="2400" dirty="0">
                    <a:solidFill>
                      <a:srgbClr val="0070C0"/>
                    </a:solidFill>
                  </a:rPr>
                  <a:t>lower bound</a:t>
                </a:r>
                <a:r>
                  <a:rPr lang="en-US" sz="2400" dirty="0"/>
                  <a:t> to the solution of the primal (minimization) problem </a:t>
                </a:r>
              </a:p>
              <a:p>
                <a:r>
                  <a:rPr lang="en-US" altLang="zh-CN" dirty="0"/>
                  <a:t>Now, we can solve the </a:t>
                </a:r>
                <a:r>
                  <a:rPr lang="en-US" altLang="zh-CN" dirty="0">
                    <a:solidFill>
                      <a:srgbClr val="0070C0"/>
                    </a:solidFill>
                  </a:rPr>
                  <a:t>dual problem </a:t>
                </a:r>
                <a:r>
                  <a:rPr lang="en-US" altLang="zh-CN" dirty="0"/>
                  <a:t>in lieu of the primal problem</a:t>
                </a:r>
              </a:p>
              <a:p>
                <a:pPr lvl="1"/>
                <a:r>
                  <a:rPr lang="en-US" altLang="zh-CN" dirty="0"/>
                  <a:t>Easier</a:t>
                </a:r>
                <a:r>
                  <a:rPr lang="zh-CN" altLang="en-US" dirty="0"/>
                  <a:t> </a:t>
                </a:r>
                <a:r>
                  <a:rPr lang="en-US" altLang="zh-CN" dirty="0"/>
                  <a:t>for</a:t>
                </a:r>
                <a:r>
                  <a:rPr lang="zh-CN" altLang="en-US" dirty="0"/>
                  <a:t> </a:t>
                </a:r>
                <a:r>
                  <a:rPr lang="en-US" altLang="zh-CN" dirty="0"/>
                  <a:t>computation</a:t>
                </a:r>
              </a:p>
              <a:p>
                <a:pPr lvl="1"/>
                <a:r>
                  <a:rPr lang="en-US" altLang="zh-CN" dirty="0"/>
                  <a:t>Kernel</a:t>
                </a:r>
                <a:r>
                  <a:rPr lang="zh-CN" altLang="en-US" dirty="0"/>
                  <a:t> </a:t>
                </a:r>
                <a:r>
                  <a:rPr lang="en-US" altLang="zh-CN" dirty="0"/>
                  <a:t>functions</a:t>
                </a:r>
              </a:p>
              <a:p>
                <a:r>
                  <a:rPr lang="en-US" altLang="zh-CN" dirty="0"/>
                  <a:t>Under the condition that </a:t>
                </a:r>
                <a14:m>
                  <m:oMath xmlns:m="http://schemas.openxmlformats.org/officeDocument/2006/math">
                    <m:r>
                      <a:rPr lang="en-US" altLang="zh-CN" i="1" dirty="0" smtClean="0">
                        <a:latin typeface="Cambria Math" panose="02040503050406030204" pitchFamily="18" charset="0"/>
                      </a:rPr>
                      <m:t>𝑓</m:t>
                    </m:r>
                  </m:oMath>
                </a14:m>
                <a:r>
                  <a:rPr lang="en-US" altLang="zh-CN" dirty="0"/>
                  <a:t> and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𝑠</m:t>
                    </m:r>
                  </m:oMath>
                </a14:m>
                <a:r>
                  <a:rPr lang="zh-CN" altLang="en-US" dirty="0"/>
                  <a:t> </a:t>
                </a:r>
                <a:r>
                  <a:rPr lang="en-US" altLang="zh-CN" dirty="0"/>
                  <a:t>are </a:t>
                </a:r>
                <a:r>
                  <a:rPr lang="en-US" altLang="zh-CN" dirty="0">
                    <a:solidFill>
                      <a:srgbClr val="0070C0"/>
                    </a:solidFill>
                  </a:rPr>
                  <a:t>convex functions</a:t>
                </a:r>
                <a:r>
                  <a:rPr lang="en-US" altLang="zh-CN" dirty="0"/>
                  <a:t> and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𝑠</m:t>
                    </m:r>
                  </m:oMath>
                </a14:m>
                <a:r>
                  <a:rPr lang="en-US" altLang="zh-CN" dirty="0"/>
                  <a:t> are </a:t>
                </a:r>
                <a:r>
                  <a:rPr lang="en-US" altLang="zh-CN" dirty="0">
                    <a:solidFill>
                      <a:srgbClr val="0070C0"/>
                    </a:solidFill>
                  </a:rPr>
                  <a:t>affine</a:t>
                </a:r>
                <a:r>
                  <a:rPr lang="en-US" altLang="zh-CN" dirty="0"/>
                  <a:t>. And constraints of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𝑖</m:t>
                        </m:r>
                      </m:sub>
                    </m:sSub>
                  </m:oMath>
                </a14:m>
                <a:r>
                  <a:rPr lang="zh-CN" altLang="en-US" dirty="0"/>
                  <a:t> </a:t>
                </a:r>
                <a:r>
                  <a:rPr lang="en-US" altLang="zh-CN" dirty="0"/>
                  <a:t>are </a:t>
                </a:r>
                <a:r>
                  <a:rPr lang="en-US" altLang="zh-CN" dirty="0">
                    <a:solidFill>
                      <a:srgbClr val="0070C0"/>
                    </a:solidFill>
                  </a:rPr>
                  <a:t>strictly feasible</a:t>
                </a:r>
              </a:p>
              <a:p>
                <a:pPr lvl="1"/>
                <a:r>
                  <a:rPr lang="en-US" altLang="zh-CN" dirty="0"/>
                  <a:t>There exists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𝛽</m:t>
                        </m:r>
                      </m:e>
                      <m:sup>
                        <m:r>
                          <a:rPr lang="en-US" altLang="zh-CN" i="1">
                            <a:latin typeface="Cambria Math" panose="02040503050406030204" pitchFamily="18" charset="0"/>
                          </a:rPr>
                          <m:t>∗</m:t>
                        </m:r>
                      </m:sup>
                    </m:sSup>
                  </m:oMath>
                </a14:m>
                <a:r>
                  <a:rPr lang="en-US" altLang="zh-CN" dirty="0"/>
                  <a:t>,</a:t>
                </a:r>
                <a:r>
                  <a:rPr lang="zh-CN" altLang="en-US" dirty="0"/>
                  <a:t> </a:t>
                </a:r>
                <a:r>
                  <a:rPr lang="en-US" altLang="zh-CN" dirty="0"/>
                  <a:t>so that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zh-CN" altLang="en-US" dirty="0"/>
                  <a:t> </a:t>
                </a:r>
                <a:r>
                  <a:rPr lang="en-US" altLang="zh-CN" dirty="0"/>
                  <a:t>is the solution to the primal problem and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𝛽</m:t>
                        </m:r>
                      </m:e>
                      <m:sup>
                        <m:r>
                          <a:rPr lang="en-US" altLang="zh-CN" i="1">
                            <a:latin typeface="Cambria Math" panose="02040503050406030204" pitchFamily="18" charset="0"/>
                          </a:rPr>
                          <m:t>∗</m:t>
                        </m:r>
                      </m:sup>
                    </m:sSup>
                  </m:oMath>
                </a14:m>
                <a:r>
                  <a:rPr lang="zh-CN" altLang="en-US" dirty="0"/>
                  <a:t> </a:t>
                </a:r>
                <a:r>
                  <a:rPr lang="en-US" altLang="zh-CN" dirty="0"/>
                  <a:t>are solution to the dual problem and </a:t>
                </a:r>
                <a14:m>
                  <m:oMath xmlns:m="http://schemas.openxmlformats.org/officeDocument/2006/math">
                    <m:sSup>
                      <m:sSupPr>
                        <m:ctrlPr>
                          <a:rPr lang="en-US" altLang="zh-CN" sz="2800" i="1" smtClean="0">
                            <a:solidFill>
                              <a:srgbClr val="C00000"/>
                            </a:solidFill>
                            <a:latin typeface="Cambria Math" panose="02040503050406030204" pitchFamily="18" charset="0"/>
                          </a:rPr>
                        </m:ctrlPr>
                      </m:sSupPr>
                      <m:e>
                        <m:r>
                          <a:rPr lang="en-US" altLang="zh-CN" sz="2800" i="1">
                            <a:solidFill>
                              <a:srgbClr val="C00000"/>
                            </a:solidFill>
                            <a:latin typeface="Cambria Math" panose="02040503050406030204" pitchFamily="18" charset="0"/>
                          </a:rPr>
                          <m:t>𝑝</m:t>
                        </m:r>
                      </m:e>
                      <m:sup>
                        <m:r>
                          <a:rPr lang="en-US" altLang="zh-CN" sz="2800" i="1">
                            <a:solidFill>
                              <a:srgbClr val="C00000"/>
                            </a:solidFill>
                            <a:latin typeface="Cambria Math" panose="02040503050406030204" pitchFamily="18" charset="0"/>
                          </a:rPr>
                          <m:t>∗</m:t>
                        </m:r>
                      </m:sup>
                    </m:sSup>
                    <m:r>
                      <a:rPr lang="en-US" altLang="zh-CN" sz="2800" b="0" i="1" smtClean="0">
                        <a:solidFill>
                          <a:srgbClr val="C00000"/>
                        </a:solidFill>
                        <a:latin typeface="Cambria Math" panose="02040503050406030204" pitchFamily="18" charset="0"/>
                      </a:rPr>
                      <m:t>=</m:t>
                    </m:r>
                    <m:sSup>
                      <m:sSupPr>
                        <m:ctrlPr>
                          <a:rPr lang="en-US" altLang="zh-CN" sz="2800" i="1">
                            <a:solidFill>
                              <a:srgbClr val="C00000"/>
                            </a:solidFill>
                            <a:latin typeface="Cambria Math" panose="02040503050406030204" pitchFamily="18" charset="0"/>
                          </a:rPr>
                        </m:ctrlPr>
                      </m:sSupPr>
                      <m:e>
                        <m:r>
                          <a:rPr lang="en-US" altLang="zh-CN" sz="2800" i="1">
                            <a:solidFill>
                              <a:srgbClr val="C00000"/>
                            </a:solidFill>
                            <a:latin typeface="Cambria Math" panose="02040503050406030204" pitchFamily="18" charset="0"/>
                          </a:rPr>
                          <m:t>𝑑</m:t>
                        </m:r>
                      </m:e>
                      <m:sup>
                        <m:r>
                          <a:rPr lang="en-US" altLang="zh-CN" sz="2800" i="1">
                            <a:solidFill>
                              <a:srgbClr val="C00000"/>
                            </a:solidFill>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ℒ</m:t>
                    </m:r>
                    <m:d>
                      <m:dPr>
                        <m:ctrlPr>
                          <a:rPr lang="en-US" altLang="zh-CN" sz="2800" i="1">
                            <a:latin typeface="Cambria Math" panose="02040503050406030204" pitchFamily="18" charset="0"/>
                            <a:ea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𝑤</m:t>
                            </m:r>
                          </m:e>
                          <m:sup>
                            <m:r>
                              <a:rPr lang="en-US" altLang="zh-CN" sz="2800" i="1">
                                <a:latin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𝛼</m:t>
                            </m:r>
                          </m:e>
                          <m:sup>
                            <m:r>
                              <a:rPr lang="en-US" altLang="zh-CN" sz="2800" i="1">
                                <a:latin typeface="Cambria Math" panose="02040503050406030204" pitchFamily="18" charset="0"/>
                              </a:rPr>
                              <m:t>∗</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𝛽</m:t>
                            </m:r>
                          </m:e>
                          <m:sup>
                            <m:r>
                              <a:rPr lang="en-US" altLang="zh-CN" sz="2800" i="1">
                                <a:latin typeface="Cambria Math" panose="02040503050406030204" pitchFamily="18" charset="0"/>
                              </a:rPr>
                              <m:t>∗</m:t>
                            </m:r>
                          </m:sup>
                        </m:sSup>
                      </m:e>
                    </m:d>
                  </m:oMath>
                </a14:m>
                <a:endParaRPr lang="en-US" altLang="zh-CN" dirty="0"/>
              </a:p>
              <a:p>
                <a:pPr lvl="1"/>
                <a:r>
                  <a:rPr lang="en-US" altLang="zh-CN" dirty="0"/>
                  <a:t>Moreover,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𝛽</m:t>
                        </m:r>
                      </m:e>
                      <m:sup>
                        <m:r>
                          <a:rPr lang="en-US" altLang="zh-CN" i="1">
                            <a:latin typeface="Cambria Math" panose="02040503050406030204" pitchFamily="18" charset="0"/>
                          </a:rPr>
                          <m:t>∗</m:t>
                        </m:r>
                      </m:sup>
                    </m:sSup>
                  </m:oMath>
                </a14:m>
                <a:r>
                  <a:rPr lang="en-US" altLang="zh-CN" dirty="0"/>
                  <a:t> satisfy the KKT conditions</a:t>
                </a:r>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1510" y="1143000"/>
                <a:ext cx="10779760" cy="4983480"/>
              </a:xfrm>
              <a:blipFill>
                <a:blip r:embed="rId3"/>
                <a:stretch>
                  <a:fillRect l="-588" t="-2036" r="-588"/>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b="1" dirty="0">
                <a:sym typeface="+mn-ea"/>
              </a:rPr>
              <a:t>Classification</a:t>
            </a:r>
            <a:endParaRPr lang="zh-TW" altLang="en-US" dirty="0"/>
          </a:p>
        </p:txBody>
      </p:sp>
      <p:sp>
        <p:nvSpPr>
          <p:cNvPr id="3" name="內容版面配置區 2"/>
          <p:cNvSpPr>
            <a:spLocks noGrp="1"/>
          </p:cNvSpPr>
          <p:nvPr>
            <p:ph idx="1"/>
          </p:nvPr>
        </p:nvSpPr>
        <p:spPr/>
        <p:txBody>
          <a:bodyPr/>
          <a:lstStyle/>
          <a:p>
            <a:r>
              <a:rPr>
                <a:latin typeface="+mj-lt"/>
                <a:sym typeface="+mn-ea"/>
              </a:rPr>
              <a:t>Email: Spam / Not Spam?</a:t>
            </a:r>
            <a:endParaRPr lang="en-US" dirty="0">
              <a:latin typeface="+mj-lt"/>
            </a:endParaRPr>
          </a:p>
          <a:p>
            <a:r>
              <a:rPr>
                <a:latin typeface="+mj-lt"/>
                <a:sym typeface="+mn-ea"/>
              </a:rPr>
              <a:t>Online Transactions: Fraudulent (Yes / No)?</a:t>
            </a:r>
            <a:endParaRPr lang="en-US" dirty="0">
              <a:latin typeface="+mj-lt"/>
            </a:endParaRPr>
          </a:p>
          <a:p>
            <a:r>
              <a:rPr>
                <a:latin typeface="+mj-lt"/>
                <a:sym typeface="+mn-ea"/>
              </a:rPr>
              <a:t>Tumor: Malignant / Benign ?</a:t>
            </a:r>
            <a:endParaRPr lang="zh-TW" altLang="en-US" dirty="0">
              <a:latin typeface="Arial" panose="020B0604020202090204" pitchFamily="34" charset="0"/>
            </a:endParaRPr>
          </a:p>
        </p:txBody>
      </p:sp>
      <p:sp>
        <p:nvSpPr>
          <p:cNvPr id="19" name="TextBox 9"/>
          <p:cNvSpPr txBox="1"/>
          <p:nvPr>
            <p:custDataLst>
              <p:tags r:id="rId1"/>
            </p:custDataLst>
          </p:nvPr>
        </p:nvSpPr>
        <p:spPr>
          <a:xfrm>
            <a:off x="3581524" y="3577717"/>
            <a:ext cx="6096000" cy="1200329"/>
          </a:xfrm>
          <a:prstGeom prst="rect">
            <a:avLst/>
          </a:prstGeom>
          <a:noFill/>
        </p:spPr>
        <p:txBody>
          <a:bodyPr wrap="square" rtlCol="0">
            <a:spAutoFit/>
          </a:bodyPr>
          <a:lstStyle>
            <a:defPPr>
              <a:defRPr lang="en-US"/>
            </a:defPPr>
            <a:lvl1pPr>
              <a:defRPr sz="2400">
                <a:latin typeface="+mj-lt"/>
              </a:defRPr>
            </a:lvl1pPr>
          </a:lstStyle>
          <a:p>
            <a:r>
              <a:rPr lang="en-US" dirty="0"/>
              <a:t>0: “Negative Class” (e.g., benign tumor)</a:t>
            </a:r>
          </a:p>
          <a:p>
            <a:r>
              <a:rPr lang="en-US" dirty="0"/>
              <a:t> </a:t>
            </a:r>
          </a:p>
          <a:p>
            <a:r>
              <a:rPr lang="en-US" dirty="0"/>
              <a:t>1: “Positive Class” (e.g., malignant tumor)</a:t>
            </a:r>
          </a:p>
        </p:txBody>
      </p:sp>
      <mc:AlternateContent xmlns:mc="http://schemas.openxmlformats.org/markup-compatibility/2006" xmlns:a14="http://schemas.microsoft.com/office/drawing/2010/main">
        <mc:Choice Requires="a14">
          <p:sp>
            <p:nvSpPr>
              <p:cNvPr id="20" name="TextBox 2"/>
              <p:cNvSpPr txBox="1"/>
              <p:nvPr>
                <p:custDataLst>
                  <p:tags r:id="rId2"/>
                </p:custDataLst>
              </p:nvPr>
            </p:nvSpPr>
            <p:spPr>
              <a:xfrm>
                <a:off x="1828800" y="3961765"/>
                <a:ext cx="1360805" cy="43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ea typeface="Cambria Math" panose="02040503050406030204" pitchFamily="18" charset="0"/>
                        </a:rPr>
                        <m:t>∈{0,1</m:t>
                      </m:r>
                      <m:r>
                        <a:rPr lang="en-US" altLang="zh-CN" sz="2800" b="0" i="1" smtClean="0">
                          <a:latin typeface="Cambria Math" panose="02040503050406030204" pitchFamily="18" charset="0"/>
                          <a:ea typeface="SimSun" panose="02010600030101010101" pitchFamily="2" charset="-122"/>
                          <a:cs typeface="Cambria Math" panose="02040503050406030204" pitchFamily="18" charset="0"/>
                        </a:rPr>
                        <m:t>}</m:t>
                      </m:r>
                    </m:oMath>
                  </m:oMathPara>
                </a14:m>
                <a:endParaRPr lang="en-US" altLang="zh-CN" sz="2800" b="0" i="1" dirty="0">
                  <a:latin typeface="Cambria Math" panose="02040503050406030204" pitchFamily="18" charset="0"/>
                  <a:ea typeface="SimSun" panose="02010600030101010101" pitchFamily="2" charset="-122"/>
                  <a:cs typeface="Cambria Math" panose="02040503050406030204" pitchFamily="18" charset="0"/>
                </a:endParaRPr>
              </a:p>
            </p:txBody>
          </p:sp>
        </mc:Choice>
        <mc:Fallback xmlns="">
          <p:sp>
            <p:nvSpPr>
              <p:cNvPr id="20" name="TextBox 2"/>
              <p:cNvSpPr txBox="1">
                <a:spLocks noRot="1" noChangeAspect="1" noMove="1" noResize="1" noEditPoints="1" noAdjustHandles="1" noChangeArrowheads="1" noChangeShapeType="1" noTextEdit="1"/>
              </p:cNvSpPr>
              <p:nvPr>
                <p:custDataLst>
                  <p:tags r:id="rId5"/>
                </p:custDataLst>
              </p:nvPr>
            </p:nvSpPr>
            <p:spPr>
              <a:xfrm>
                <a:off x="1828800" y="3961765"/>
                <a:ext cx="1360805" cy="431165"/>
              </a:xfrm>
              <a:prstGeom prst="rect">
                <a:avLst/>
              </a:prstGeom>
              <a:blipFill rotWithShape="1">
                <a:blip r:embed="rId6"/>
                <a:stretch>
                  <a:fillRect r="-7280"/>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Karush</a:t>
            </a:r>
            <a:r>
              <a:rPr lang="en-US" altLang="zh-CN" dirty="0"/>
              <a:t>-Kuhn-Tucker Conditions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0"/>
                <a:ext cx="8229600" cy="4756150"/>
              </a:xfrm>
            </p:spPr>
            <p:txBody>
              <a:bodyPr>
                <a:normAutofit fontScale="85000" lnSpcReduction="20000"/>
              </a:bodyPr>
              <a:lstStyle/>
              <a:p>
                <a:r>
                  <a:rPr lang="en-US" altLang="zh-CN" dirty="0"/>
                  <a:t>KKT conditions are as follows: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a:p>
                <a:r>
                  <a:rPr lang="en-US" altLang="zh-CN" dirty="0"/>
                  <a:t>Consider equation (3), it implies that if</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 </m:t>
                        </m:r>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&gt;0</m:t>
                    </m:r>
                  </m:oMath>
                </a14:m>
                <a:r>
                  <a:rPr lang="en-US" altLang="zh-CN" dirty="0"/>
                  <a:t>, then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e>
                    </m:d>
                    <m:r>
                      <a:rPr lang="en-US" altLang="zh-CN" i="1">
                        <a:latin typeface="Cambria Math" panose="02040503050406030204" pitchFamily="18" charset="0"/>
                      </a:rPr>
                      <m:t>=0</m:t>
                    </m:r>
                  </m:oMath>
                </a14:m>
                <a:r>
                  <a:rPr lang="en-US" altLang="zh-CN" dirty="0"/>
                  <a:t>. (Key for finding SVM support vectors!)</a:t>
                </a:r>
              </a:p>
              <a:p>
                <a:endParaRPr lang="en-US" altLang="zh-CN" dirty="0"/>
              </a:p>
              <a:p>
                <a:endParaRPr lang="zh-CN" alt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1981200" y="1600200"/>
                <a:ext cx="8229600" cy="4756150"/>
              </a:xfrm>
              <a:blipFill rotWithShape="1">
                <a:blip r:embed="rId3"/>
                <a:stretch>
                  <a:fillRect t="-374" b="-498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00400" y="2286000"/>
                <a:ext cx="6705600" cy="2454454"/>
              </a:xfrm>
              <a:prstGeom prst="rect">
                <a:avLst/>
              </a:prstGeom>
              <a:noFill/>
            </p:spPr>
            <p:txBody>
              <a:bodyPr wrap="square" lIns="0" tIns="0" rIns="0" bIns="0" rtlCol="0">
                <a:spAutoFit/>
              </a:bodyPr>
              <a:lstStyle/>
              <a:p>
                <a:pPr algn="just"/>
                <a14:m>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num>
                      <m:den>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m:t>
                            </m:r>
                          </m:e>
                          <m: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m:rPr>
                                    <m:sty m:val="p"/>
                                  </m:rPr>
                                  <a:rPr lang="en-US" altLang="zh-CN" sz="2400" i="1">
                                    <a:latin typeface="Cambria Math" panose="02040503050406030204" pitchFamily="18" charset="0"/>
                                  </a:rPr>
                                  <m:t>j</m:t>
                                </m:r>
                              </m:sub>
                            </m:sSub>
                          </m:sub>
                        </m:sSub>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e>
                    </m:d>
                    <m:r>
                      <a:rPr lang="en-US" altLang="zh-CN" sz="2400" b="0" i="0" smtClean="0">
                        <a:latin typeface="Cambria Math" panose="02040503050406030204" pitchFamily="18" charset="0"/>
                      </a:rPr>
                      <m:t>=0</m:t>
                    </m:r>
                  </m:oMath>
                </a14:m>
                <a:r>
                  <a:rPr lang="en-US" altLang="zh-CN" sz="2400" dirty="0"/>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oMath>
                </a14:m>
                <a:r>
                  <a:rPr lang="en-US" altLang="zh-CN" sz="2400" dirty="0"/>
                  <a:t>         </a:t>
                </a:r>
                <a14:m>
                  <m:oMath xmlns:m="http://schemas.openxmlformats.org/officeDocument/2006/math">
                    <m:d>
                      <m:dPr>
                        <m:ctrlPr>
                          <a:rPr lang="en-US" altLang="zh-CN" sz="1800" i="1" dirty="0" smtClean="0">
                            <a:latin typeface="Cambria Math" panose="02040503050406030204" pitchFamily="18" charset="0"/>
                          </a:rPr>
                        </m:ctrlPr>
                      </m:dPr>
                      <m:e>
                        <m:r>
                          <a:rPr lang="en-US" altLang="zh-CN" sz="1800" b="0" i="1" dirty="0" smtClean="0">
                            <a:latin typeface="Cambria Math" panose="02040503050406030204" pitchFamily="18" charset="0"/>
                          </a:rPr>
                          <m:t>1</m:t>
                        </m:r>
                      </m:e>
                    </m:d>
                  </m:oMath>
                </a14:m>
                <a:endParaRPr lang="en-US" altLang="zh-CN" sz="2400" dirty="0"/>
              </a:p>
              <a:p>
                <a:pPr algn="just"/>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𝑖</m:t>
                                </m:r>
                              </m:sub>
                            </m:sSub>
                          </m:sub>
                        </m:sSub>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e>
                    </m:d>
                    <m:r>
                      <a:rPr lang="en-US" altLang="zh-CN" sz="2400">
                        <a:latin typeface="Cambria Math" panose="02040503050406030204" pitchFamily="18" charset="0"/>
                      </a:rPr>
                      <m:t>=0,</m:t>
                    </m:r>
                  </m:oMath>
                </a14:m>
                <a:r>
                  <a:rPr lang="en-US" altLang="zh-CN" sz="2400" dirty="0"/>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𝑖</m:t>
                    </m:r>
                  </m:oMath>
                </a14:m>
                <a:r>
                  <a:rPr lang="en-US" altLang="zh-CN" sz="2400" dirty="0"/>
                  <a:t>          </a:t>
                </a:r>
                <a14:m>
                  <m:oMath xmlns:m="http://schemas.openxmlformats.org/officeDocument/2006/math">
                    <m:d>
                      <m:dPr>
                        <m:ctrlPr>
                          <a:rPr lang="en-US" altLang="zh-CN" sz="180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2</m:t>
                        </m:r>
                      </m:e>
                    </m:d>
                  </m:oMath>
                </a14:m>
                <a:r>
                  <a:rPr lang="en-US" altLang="zh-CN" sz="2400" dirty="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h</m:t>
                        </m:r>
                      </m:e>
                      <m:sub>
                        <m:r>
                          <a:rPr lang="en-US" altLang="zh-CN" sz="2400" b="0" i="1" dirty="0" smtClean="0">
                            <a:latin typeface="Cambria Math" panose="02040503050406030204" pitchFamily="18" charset="0"/>
                          </a:rPr>
                          <m:t>𝑖</m:t>
                        </m:r>
                      </m:sub>
                    </m:sSub>
                    <m:d>
                      <m:dPr>
                        <m:ctrlPr>
                          <a:rPr lang="en-US" altLang="zh-CN" sz="2400" b="0" i="1" dirty="0" smtClean="0">
                            <a:latin typeface="Cambria Math" panose="02040503050406030204" pitchFamily="18" charset="0"/>
                          </a:rPr>
                        </m:ctrlPr>
                      </m:dPr>
                      <m:e>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𝑤</m:t>
                            </m:r>
                          </m:e>
                          <m:sup>
                            <m:r>
                              <a:rPr lang="en-US" altLang="zh-CN" sz="2400" b="0" i="1" dirty="0" smtClean="0">
                                <a:latin typeface="Cambria Math" panose="02040503050406030204" pitchFamily="18" charset="0"/>
                              </a:rPr>
                              <m:t>∗</m:t>
                            </m:r>
                          </m:sup>
                        </m:sSup>
                      </m:e>
                    </m:d>
                    <m:r>
                      <a:rPr lang="en-US" altLang="zh-CN" sz="2400" b="0" i="1" dirty="0" smtClean="0">
                        <a:latin typeface="Cambria Math" panose="02040503050406030204" pitchFamily="18" charset="0"/>
                      </a:rPr>
                      <m:t>=0</m:t>
                    </m:r>
                  </m:oMath>
                </a14:m>
                <a:r>
                  <a:rPr lang="en-US" altLang="zh-CN" sz="2400" dirty="0"/>
                  <a:t>)</a:t>
                </a:r>
              </a:p>
              <a:p>
                <a:pPr algn="just"/>
                <a14:m>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r>
                          <a:rPr lang="zh-CN" altLang="en-US" sz="2400" i="1">
                            <a:solidFill>
                              <a:srgbClr val="C00000"/>
                            </a:solidFill>
                            <a:latin typeface="Cambria Math" panose="02040503050406030204" pitchFamily="18" charset="0"/>
                          </a:rPr>
                          <m:t>𝛼</m:t>
                        </m:r>
                      </m:e>
                      <m:sub>
                        <m:r>
                          <a:rPr lang="en-US" altLang="zh-CN" sz="2400" b="0" i="1" smtClean="0">
                            <a:solidFill>
                              <a:srgbClr val="C00000"/>
                            </a:solidFill>
                            <a:latin typeface="Cambria Math" panose="02040503050406030204" pitchFamily="18" charset="0"/>
                          </a:rPr>
                          <m:t>𝑖</m:t>
                        </m:r>
                      </m:sub>
                      <m:sup>
                        <m:r>
                          <a:rPr lang="en-US" altLang="zh-CN" sz="2400" b="0" i="1" smtClean="0">
                            <a:solidFill>
                              <a:srgbClr val="C00000"/>
                            </a:solidFill>
                            <a:latin typeface="Cambria Math" panose="02040503050406030204" pitchFamily="18" charset="0"/>
                          </a:rPr>
                          <m:t>∗</m:t>
                        </m:r>
                      </m:sup>
                    </m:sSubSup>
                    <m:sSub>
                      <m:sSubPr>
                        <m:ctrlPr>
                          <a:rPr lang="en-US" altLang="zh-CN" sz="2400" i="1">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𝑔</m:t>
                        </m:r>
                      </m:e>
                      <m:sub>
                        <m:r>
                          <a:rPr lang="en-US" altLang="zh-CN" sz="2400" i="1">
                            <a:solidFill>
                              <a:srgbClr val="C00000"/>
                            </a:solidFill>
                            <a:latin typeface="Cambria Math" panose="02040503050406030204" pitchFamily="18" charset="0"/>
                          </a:rPr>
                          <m:t>𝑖</m:t>
                        </m:r>
                      </m:sub>
                    </m:sSub>
                    <m:d>
                      <m:dPr>
                        <m:ctrlPr>
                          <a:rPr lang="en-US" altLang="zh-CN" sz="2400" b="0" i="1" smtClean="0">
                            <a:solidFill>
                              <a:srgbClr val="C00000"/>
                            </a:solidFill>
                            <a:latin typeface="Cambria Math" panose="02040503050406030204" pitchFamily="18" charset="0"/>
                          </a:rPr>
                        </m:ctrlPr>
                      </m:dPr>
                      <m:e>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𝑤</m:t>
                            </m:r>
                          </m:e>
                          <m:sup>
                            <m:r>
                              <a:rPr lang="en-US" altLang="zh-CN" sz="2400" i="1">
                                <a:solidFill>
                                  <a:srgbClr val="C00000"/>
                                </a:solidFill>
                                <a:latin typeface="Cambria Math" panose="02040503050406030204" pitchFamily="18" charset="0"/>
                              </a:rPr>
                              <m:t>∗</m:t>
                            </m:r>
                          </m:sup>
                        </m:sSup>
                      </m:e>
                    </m:d>
                    <m:r>
                      <a:rPr lang="en-US" altLang="zh-CN" sz="2400" b="0" i="1" smtClean="0">
                        <a:solidFill>
                          <a:srgbClr val="C00000"/>
                        </a:solidFill>
                        <a:latin typeface="Cambria Math" panose="02040503050406030204" pitchFamily="18" charset="0"/>
                      </a:rPr>
                      <m:t>=0</m:t>
                    </m:r>
                  </m:oMath>
                </a14:m>
                <a:r>
                  <a:rPr lang="en-US" altLang="zh-CN" sz="2400" b="0" dirty="0">
                    <a:solidFill>
                      <a:srgbClr val="C00000"/>
                    </a:solidFill>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𝑖</m:t>
                    </m:r>
                  </m:oMath>
                </a14:m>
                <a:r>
                  <a:rPr lang="en-US" altLang="zh-CN" sz="2400" b="0" dirty="0">
                    <a:solidFill>
                      <a:srgbClr val="C00000"/>
                    </a:solidFill>
                  </a:rPr>
                  <a:t>                    </a:t>
                </a:r>
                <a14:m>
                  <m:oMath xmlns:m="http://schemas.openxmlformats.org/officeDocument/2006/math">
                    <m:d>
                      <m:dPr>
                        <m:ctrlPr>
                          <a:rPr lang="en-US" altLang="zh-CN" sz="1800" i="1" dirty="0">
                            <a:solidFill>
                              <a:srgbClr val="C00000"/>
                            </a:solidFill>
                            <a:latin typeface="Cambria Math" panose="02040503050406030204" pitchFamily="18" charset="0"/>
                          </a:rPr>
                        </m:ctrlPr>
                      </m:dPr>
                      <m:e>
                        <m:r>
                          <a:rPr lang="en-US" altLang="zh-CN" sz="1800" b="0" i="1" dirty="0" smtClean="0">
                            <a:solidFill>
                              <a:srgbClr val="C00000"/>
                            </a:solidFill>
                            <a:latin typeface="Cambria Math" panose="02040503050406030204" pitchFamily="18" charset="0"/>
                          </a:rPr>
                          <m:t>3</m:t>
                        </m:r>
                      </m:e>
                    </m:d>
                  </m:oMath>
                </a14:m>
                <a:endParaRPr lang="en-US" altLang="zh-CN" sz="2400" b="0" dirty="0"/>
              </a:p>
              <a:p>
                <a:pPr algn="just"/>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r>
                      <a:rPr lang="zh-CN" altLang="en-US"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𝑖</m:t>
                    </m:r>
                  </m:oMath>
                </a14:m>
                <a:r>
                  <a:rPr lang="en-US" altLang="zh-CN" sz="2400" dirty="0"/>
                  <a:t>                       </a:t>
                </a:r>
                <a14:m>
                  <m:oMath xmlns:m="http://schemas.openxmlformats.org/officeDocument/2006/math">
                    <m:d>
                      <m:dPr>
                        <m:ctrlPr>
                          <a:rPr lang="en-US" altLang="zh-CN" sz="1800" i="1" dirty="0">
                            <a:latin typeface="Cambria Math" panose="02040503050406030204" pitchFamily="18" charset="0"/>
                          </a:rPr>
                        </m:ctrlPr>
                      </m:dPr>
                      <m:e>
                        <m:r>
                          <a:rPr lang="en-US" altLang="zh-CN" sz="1800" b="0" i="1" dirty="0" smtClean="0">
                            <a:latin typeface="Cambria Math" panose="02040503050406030204" pitchFamily="18" charset="0"/>
                          </a:rPr>
                          <m:t>4</m:t>
                        </m:r>
                      </m:e>
                    </m:d>
                  </m:oMath>
                </a14:m>
                <a:endParaRPr lang="en-US" altLang="zh-CN" sz="2400" dirty="0"/>
              </a:p>
              <a:p>
                <a:pPr algn="just"/>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a14:m>
                <a:r>
                  <a:rPr lang="en-US" altLang="zh-CN" sz="2400" dirty="0"/>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𝑖</m:t>
                    </m:r>
                  </m:oMath>
                </a14:m>
                <a:r>
                  <a:rPr lang="en-US" altLang="zh-CN" sz="2400" dirty="0"/>
                  <a:t>                               </a:t>
                </a:r>
                <a14:m>
                  <m:oMath xmlns:m="http://schemas.openxmlformats.org/officeDocument/2006/math">
                    <m:d>
                      <m:dPr>
                        <m:ctrlPr>
                          <a:rPr lang="en-US" altLang="zh-CN" sz="1800" i="1" dirty="0">
                            <a:latin typeface="Cambria Math" panose="02040503050406030204" pitchFamily="18" charset="0"/>
                          </a:rPr>
                        </m:ctrlPr>
                      </m:dPr>
                      <m:e>
                        <m:r>
                          <a:rPr lang="en-US" altLang="zh-CN" sz="1800" b="0" i="1" dirty="0" smtClean="0">
                            <a:latin typeface="Cambria Math" panose="02040503050406030204" pitchFamily="18" charset="0"/>
                          </a:rPr>
                          <m:t>5</m:t>
                        </m:r>
                      </m:e>
                    </m:d>
                  </m:oMath>
                </a14:m>
                <a:endParaRPr lang="en-US" altLang="zh-CN" dirty="0"/>
              </a:p>
            </p:txBody>
          </p:sp>
        </mc:Choice>
        <mc:Fallback xmlns="">
          <p:sp>
            <p:nvSpPr>
              <p:cNvPr id="6" name="TextBox 5"/>
              <p:cNvSpPr txBox="1">
                <a:spLocks noRot="1" noChangeAspect="1" noMove="1" noResize="1" noEditPoints="1" noAdjustHandles="1" noChangeArrowheads="1" noChangeShapeType="1" noTextEdit="1"/>
              </p:cNvSpPr>
              <p:nvPr/>
            </p:nvSpPr>
            <p:spPr>
              <a:xfrm>
                <a:off x="3200400" y="2286000"/>
                <a:ext cx="6705600" cy="2454454"/>
              </a:xfrm>
              <a:prstGeom prst="rect">
                <a:avLst/>
              </a:prstGeom>
              <a:blipFill>
                <a:blip r:embed="rId4"/>
                <a:stretch>
                  <a:fillRect l="-1705" t="-515" b="-5670"/>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Optimal Margin Classifier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1971261" y="1430890"/>
                <a:ext cx="7934739" cy="4505960"/>
              </a:xfrm>
              <a:prstGeom prst="rect">
                <a:avLst/>
              </a:prstGeom>
              <a:noFill/>
            </p:spPr>
            <p:txBody>
              <a:bodyPr wrap="square" rtlCol="0">
                <a:spAutoFit/>
              </a:bodyPr>
              <a:lstStyle/>
              <a:p>
                <a:pPr marL="457200" indent="-457200">
                  <a:buFont typeface="Arial" panose="020B0604020202090204" pitchFamily="34" charset="0"/>
                  <a:buChar char="•"/>
                </a:pPr>
                <a:r>
                  <a:rPr lang="en-US" altLang="zh-CN" dirty="0">
                    <a:latin typeface="+mj-lt"/>
                  </a:rPr>
                  <a:t>SVM optimization problem:</a:t>
                </a:r>
              </a:p>
              <a:p>
                <a:pPr/>
                <a14:m>
                  <m:oMathPara xmlns:m="http://schemas.openxmlformats.org/officeDocument/2006/math">
                    <m:oMathParaPr>
                      <m:jc m:val="center"/>
                    </m:oMathParaPr>
                    <m:oMath xmlns:m="http://schemas.openxmlformats.org/officeDocument/2006/math">
                      <m:f>
                        <m:fPr>
                          <m:type m:val="noBa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1">
                                      <a:latin typeface="Cambria Math" panose="02040503050406030204" pitchFamily="18" charset="0"/>
                                    </a:rPr>
                                    <m:t>𝐰</m:t>
                                  </m:r>
                                  <m:r>
                                    <a:rPr lang="en-US" altLang="zh-CN" sz="2400" b="1">
                                      <a:latin typeface="Cambria Math" panose="02040503050406030204" pitchFamily="18" charset="0"/>
                                    </a:rPr>
                                    <m:t>,</m:t>
                                  </m:r>
                                  <m:r>
                                    <m:rPr>
                                      <m:sty m:val="p"/>
                                    </m:rPr>
                                    <a:rPr lang="en-US" altLang="zh-CN" sz="2400">
                                      <a:latin typeface="Cambria Math" panose="02040503050406030204" pitchFamily="18" charset="0"/>
                                    </a:rPr>
                                    <m:t>b</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a:latin typeface="Cambria Math" panose="02040503050406030204" pitchFamily="18" charset="0"/>
                                        </a:rPr>
                                        <m:t>𝐰</m:t>
                                      </m:r>
                                    </m:e>
                                  </m:d>
                                </m:e>
                                <m:sup>
                                  <m:r>
                                    <a:rPr lang="en-US" altLang="zh-CN" sz="2400" i="1">
                                      <a:latin typeface="Cambria Math" panose="02040503050406030204" pitchFamily="18" charset="0"/>
                                    </a:rPr>
                                    <m:t>2</m:t>
                                  </m:r>
                                </m:sup>
                              </m:sSup>
                            </m:e>
                          </m:func>
                          <m:r>
                            <m:rPr>
                              <m:nor/>
                            </m:rPr>
                            <a:rPr lang="en-US" altLang="zh-CN" sz="2400" dirty="0">
                              <a:latin typeface="Cambria Math" panose="02040503050406030204" pitchFamily="18" charset="0"/>
                            </a:rPr>
                            <m:t>                                    </m:t>
                          </m:r>
                        </m:num>
                        <m:den>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≥1,         </m:t>
                          </m:r>
                          <m:r>
                            <a:rPr lang="en-US" altLang="zh-CN" sz="2400" i="1">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                </m:t>
                          </m:r>
                        </m:den>
                      </m:f>
                    </m:oMath>
                  </m:oMathPara>
                </a14:m>
                <a:endParaRPr lang="en-US" altLang="zh-CN" dirty="0">
                  <a:latin typeface="+mj-lt"/>
                </a:endParaRPr>
              </a:p>
              <a:p>
                <a:pPr marL="457200" indent="-457200">
                  <a:buFont typeface="Arial" panose="020B0604020202090204" pitchFamily="34" charset="0"/>
                  <a:buChar char="•"/>
                </a:pPr>
                <a:r>
                  <a:rPr lang="en-US" altLang="zh-CN" dirty="0">
                    <a:latin typeface="+mj-lt"/>
                  </a:rPr>
                  <a:t>We can write the constraints as </a:t>
                </a: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latin typeface="+mj-lt"/>
                </a:endParaRPr>
              </a:p>
              <a:p>
                <a:pPr marL="342900" indent="-342900">
                  <a:buFont typeface="Arial" panose="020B0604020202090204" pitchFamily="34" charset="0"/>
                  <a:buChar char="•"/>
                </a:pPr>
                <a:r>
                  <a:rPr lang="en-US" altLang="zh-CN" sz="2400" dirty="0">
                    <a:latin typeface="+mj-lt"/>
                  </a:rPr>
                  <a:t>When we construct the </a:t>
                </a:r>
                <a:r>
                  <a:rPr lang="en-US" altLang="zh-CN" sz="2400" dirty="0" err="1">
                    <a:latin typeface="+mj-lt"/>
                  </a:rPr>
                  <a:t>Lagrangian</a:t>
                </a:r>
                <a:r>
                  <a:rPr lang="en-US" altLang="zh-CN" sz="2400" dirty="0">
                    <a:latin typeface="+mj-lt"/>
                  </a:rPr>
                  <a:t> for our optimization problem we have:</a:t>
                </a:r>
              </a:p>
              <a:p>
                <a:pPr algn="ctr"/>
                <a14:m>
                  <m:oMath xmlns:m="http://schemas.openxmlformats.org/officeDocument/2006/math">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a:latin typeface="Cambria Math" panose="02040503050406030204" pitchFamily="18" charset="0"/>
                              </a:rPr>
                              <m:t>𝐰</m:t>
                            </m:r>
                          </m:e>
                        </m:d>
                      </m:e>
                      <m:sup>
                        <m:r>
                          <a:rPr lang="en-US" altLang="zh-CN" sz="2400" i="1">
                            <a:latin typeface="Cambria Math" panose="02040503050406030204" pitchFamily="18" charset="0"/>
                          </a:rPr>
                          <m:t>2</m:t>
                        </m:r>
                      </m:sup>
                    </m:sSup>
                    <m:r>
                      <a:rPr lang="en-US" altLang="zh-CN" sz="2400">
                        <a:latin typeface="Cambria Math" panose="02040503050406030204" pitchFamily="18" charset="0"/>
                      </a:rPr>
                      <m:t>+</m:t>
                    </m:r>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d>
                          <m:dPr>
                            <m:begChr m:val="["/>
                            <m:endChr m:val="]"/>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e>
                        </m:d>
                      </m:e>
                    </m:nary>
                  </m:oMath>
                </a14:m>
                <a:r>
                  <a:rPr lang="zh-CN" altLang="en-US" sz="2400" dirty="0">
                    <a:latin typeface="+mj-lt"/>
                  </a:rPr>
                  <a:t> </a:t>
                </a:r>
                <a:endParaRPr lang="en-US" altLang="zh-CN" sz="2400" dirty="0">
                  <a:latin typeface="+mj-lt"/>
                </a:endParaRPr>
              </a:p>
              <a:p>
                <a:pPr marL="342900" indent="-342900">
                  <a:buFont typeface="Arial" panose="020B0604020202090204" pitchFamily="34" charset="0"/>
                  <a:buChar char="•"/>
                </a:pPr>
                <a:r>
                  <a:rPr lang="en-US" altLang="zh-CN" sz="2400" dirty="0">
                    <a:latin typeface="+mj-lt"/>
                  </a:rPr>
                  <a:t>Let’s find the dual form of the problem. </a:t>
                </a:r>
              </a:p>
              <a:p>
                <a:pPr marL="800100" lvl="1" indent="-342900">
                  <a:buFont typeface="Arial" panose="020B0604020202090204" pitchFamily="34" charset="0"/>
                  <a:buChar char="•"/>
                </a:pPr>
                <a:r>
                  <a:rPr lang="en-US" altLang="zh-CN" sz="2400" dirty="0">
                    <a:latin typeface="+mj-lt"/>
                  </a:rPr>
                  <a:t>First </a:t>
                </a:r>
                <a:r>
                  <a:rPr lang="en-US" altLang="zh-CN" sz="2400" dirty="0">
                    <a:solidFill>
                      <a:srgbClr val="C00000"/>
                    </a:solidFill>
                    <a:latin typeface="+mj-lt"/>
                  </a:rPr>
                  <a:t>minimize</a:t>
                </a:r>
                <a:r>
                  <a:rPr lang="en-US" altLang="zh-CN" sz="2400" dirty="0">
                    <a:latin typeface="+mj-lt"/>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e>
                    </m:d>
                    <m:r>
                      <a:rPr lang="zh-CN" altLang="en-US" sz="2400" i="1">
                        <a:latin typeface="Cambria Math" panose="02040503050406030204" pitchFamily="18" charset="0"/>
                        <a:ea typeface="Cambria Math" panose="02040503050406030204" pitchFamily="18" charset="0"/>
                      </a:rPr>
                      <m:t> </m:t>
                    </m:r>
                  </m:oMath>
                </a14:m>
                <a:r>
                  <a:rPr lang="en-US" altLang="zh-CN" sz="2400" dirty="0">
                    <a:latin typeface="+mj-lt"/>
                  </a:rPr>
                  <a:t>with respect to </a:t>
                </a:r>
                <a14:m>
                  <m:oMath xmlns:m="http://schemas.openxmlformats.org/officeDocument/2006/math">
                    <m:r>
                      <a:rPr lang="en-US" altLang="zh-CN" sz="2400" i="1">
                        <a:latin typeface="Cambria Math" panose="02040503050406030204" pitchFamily="18" charset="0"/>
                        <a:ea typeface="Cambria Math" panose="02040503050406030204" pitchFamily="18" charset="0"/>
                      </a:rPr>
                      <m:t>𝑤</m:t>
                    </m:r>
                  </m:oMath>
                </a14:m>
                <a:r>
                  <a:rPr lang="en-US" altLang="zh-CN" sz="2400" dirty="0">
                    <a:latin typeface="+mj-lt"/>
                  </a:rPr>
                  <a:t> and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𝑏</m:t>
                    </m:r>
                  </m:oMath>
                </a14:m>
                <a:r>
                  <a:rPr lang="en-US" altLang="zh-CN" sz="2400" dirty="0">
                    <a:latin typeface="+mj-lt"/>
                  </a:rPr>
                  <a:t> (for fixed</a:t>
                </a:r>
                <a:r>
                  <a:rPr lang="zh-CN" altLang="en-US" sz="2400" dirty="0">
                    <a:latin typeface="+mj-lt"/>
                  </a:rPr>
                  <a:t> </a:t>
                </a:r>
                <a14:m>
                  <m:oMath xmlns:m="http://schemas.openxmlformats.org/officeDocument/2006/math">
                    <m:r>
                      <a:rPr lang="zh-CN" altLang="en-US" sz="2400" i="1">
                        <a:latin typeface="Cambria Math" panose="02040503050406030204" pitchFamily="18" charset="0"/>
                        <a:ea typeface="Cambria Math" panose="02040503050406030204" pitchFamily="18" charset="0"/>
                      </a:rPr>
                      <m:t>𝛼</m:t>
                    </m:r>
                  </m:oMath>
                </a14:m>
                <a:r>
                  <a:rPr lang="en-US" altLang="zh-CN" sz="2400" dirty="0">
                    <a:latin typeface="+mj-lt"/>
                  </a:rPr>
                  <a:t>), to get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𝛼</m:t>
                        </m:r>
                      </m:e>
                    </m:d>
                  </m:oMath>
                </a14:m>
                <a:r>
                  <a:rPr lang="en-US" altLang="zh-CN" sz="2400" dirty="0">
                    <a:latin typeface="+mj-lt"/>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1971261" y="1430890"/>
                <a:ext cx="7934739" cy="4505960"/>
              </a:xfrm>
              <a:prstGeom prst="rect">
                <a:avLst/>
              </a:prstGeom>
              <a:blipFill rotWithShape="1">
                <a:blip r:embed="rId3"/>
                <a:stretch>
                  <a:fillRect l="-3" t="-5" b="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 Optimization Problem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We’ll do by setting the derivatives of </a:t>
                </a:r>
                <a14:m>
                  <m:oMath xmlns:m="http://schemas.openxmlformats.org/officeDocument/2006/math">
                    <m:r>
                      <a:rPr lang="en-US" altLang="zh-CN" i="1">
                        <a:latin typeface="Cambria Math" panose="02040503050406030204" pitchFamily="18" charset="0"/>
                        <a:ea typeface="Cambria Math" panose="02040503050406030204" pitchFamily="18" charset="0"/>
                      </a:rPr>
                      <m:t>ℒ</m:t>
                    </m:r>
                  </m:oMath>
                </a14:m>
                <a:r>
                  <a:rPr lang="en-US" altLang="zh-CN" dirty="0"/>
                  <a:t> with respect to </a:t>
                </a:r>
                <a14:m>
                  <m:oMath xmlns:m="http://schemas.openxmlformats.org/officeDocument/2006/math">
                    <m:r>
                      <a:rPr lang="en-US" altLang="zh-CN" i="1">
                        <a:latin typeface="Cambria Math" panose="02040503050406030204" pitchFamily="18" charset="0"/>
                        <a:ea typeface="Cambria Math" panose="02040503050406030204" pitchFamily="18" charset="0"/>
                      </a:rPr>
                      <m:t>𝑤</m:t>
                    </m:r>
                  </m:oMath>
                </a14:m>
                <a:r>
                  <a:rPr lang="en-US" altLang="zh-CN" dirty="0"/>
                  <a:t> and </a:t>
                </a:r>
                <a14:m>
                  <m:oMath xmlns:m="http://schemas.openxmlformats.org/officeDocument/2006/math">
                    <m:r>
                      <a:rPr lang="en-US" altLang="zh-CN" i="1">
                        <a:latin typeface="Cambria Math" panose="02040503050406030204" pitchFamily="18" charset="0"/>
                        <a:ea typeface="Cambria Math" panose="02040503050406030204" pitchFamily="18" charset="0"/>
                      </a:rPr>
                      <m:t>𝑏</m:t>
                    </m:r>
                  </m:oMath>
                </a14:m>
                <a:r>
                  <a:rPr lang="en-US" altLang="zh-CN" dirty="0"/>
                  <a:t> to zero:</a:t>
                </a:r>
              </a:p>
              <a:p>
                <a:pPr marL="0" indent="0">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b="1" i="0" smtClean="0">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=0</m:t>
                      </m:r>
                    </m:oMath>
                  </m:oMathPara>
                </a14:m>
                <a:endParaRPr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e>
                      </m:d>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=0</m:t>
                      </m:r>
                    </m:oMath>
                  </m:oMathPara>
                </a14:m>
                <a:endParaRPr lang="en-US" altLang="zh-CN" sz="2400" dirty="0"/>
              </a:p>
              <a:p>
                <a:r>
                  <a:rPr lang="en-US" altLang="zh-CN" sz="2400" dirty="0"/>
                  <a:t>We have: </a:t>
                </a:r>
                <a14:m>
                  <m:oMath xmlns:m="http://schemas.openxmlformats.org/officeDocument/2006/math">
                    <m:r>
                      <a:rPr lang="en-US" altLang="zh-CN" sz="2400" i="1">
                        <a:latin typeface="Cambria Math" panose="02040503050406030204" pitchFamily="18" charset="0"/>
                      </a:rPr>
                      <m:t>𝑤</m:t>
                    </m:r>
                    <m:r>
                      <a:rPr lang="en-US" altLang="zh-CN" sz="2400" b="0" i="1" smtClean="0">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oMath>
                </a14:m>
                <a:r>
                  <a:rPr lang="zh-CN" altLang="en-US" sz="2400" dirty="0"/>
                  <a:t> </a:t>
                </a:r>
                <a:r>
                  <a:rPr lang="en-US" altLang="zh-CN" sz="2400" dirty="0"/>
                  <a:t>and </a:t>
                </a:r>
                <a14:m>
                  <m:oMath xmlns:m="http://schemas.openxmlformats.org/officeDocument/2006/math">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=0</m:t>
                    </m:r>
                  </m:oMath>
                </a14:m>
                <a:r>
                  <a:rPr lang="en-US" altLang="zh-CN" sz="2400" dirty="0"/>
                  <a:t>, plug back into </a:t>
                </a:r>
                <a:r>
                  <a:rPr lang="en-US" altLang="zh-CN" sz="2400" dirty="0" err="1"/>
                  <a:t>Lagrangian</a:t>
                </a:r>
                <a:r>
                  <a:rPr lang="en-US" altLang="zh-CN" sz="2400" dirty="0"/>
                  <a:t> equation:</a:t>
                </a:r>
              </a:p>
              <a:p>
                <a:pPr marL="0" indent="0">
                  <a:buNone/>
                </a:pP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a:latin typeface="Cambria Math" panose="02040503050406030204" pitchFamily="18" charset="0"/>
                                </a:rPr>
                                <m:t>𝐰</m:t>
                              </m:r>
                            </m:e>
                          </m:d>
                        </m:e>
                        <m:sup>
                          <m:r>
                            <a:rPr lang="en-US" altLang="zh-CN" sz="2400" i="1">
                              <a:latin typeface="Cambria Math" panose="02040503050406030204" pitchFamily="18" charset="0"/>
                            </a:rPr>
                            <m:t>2</m:t>
                          </m:r>
                        </m:sup>
                      </m:sSup>
                      <m:r>
                        <a:rPr lang="en-US" altLang="zh-CN" sz="2400">
                          <a:latin typeface="Cambria Math" panose="02040503050406030204" pitchFamily="18" charset="0"/>
                        </a:rPr>
                        <m:t>+</m:t>
                      </m:r>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e>
                          </m:d>
                        </m:e>
                      </m:nary>
                    </m:oMath>
                  </m:oMathPara>
                </a14:m>
                <a:endParaRPr lang="en-US" altLang="zh-CN" sz="2100" dirty="0"/>
              </a:p>
              <a:p>
                <a:pPr marL="0" indent="0">
                  <a:buNone/>
                </a:pPr>
                <a14:m>
                  <m:oMathPara xmlns:m="http://schemas.openxmlformats.org/officeDocument/2006/math">
                    <m:oMathParaPr>
                      <m:jc m:val="center"/>
                    </m:oMathParaPr>
                    <m:oMath xmlns:m="http://schemas.openxmlformats.org/officeDocument/2006/math">
                      <m:r>
                        <a:rPr lang="en-US" altLang="zh-CN" sz="2100" b="0" i="1" smtClean="0">
                          <a:latin typeface="Cambria Math" panose="02040503050406030204" pitchFamily="18" charset="0"/>
                        </a:rPr>
                        <m:t>=</m:t>
                      </m:r>
                      <m:nary>
                        <m:naryPr>
                          <m:chr m:val="∑"/>
                          <m:limLoc m:val="subSup"/>
                          <m:ctrlPr>
                            <a:rPr lang="en-US" altLang="zh-CN" sz="2100" b="0" i="1" smtClean="0">
                              <a:latin typeface="Cambria Math" panose="02040503050406030204" pitchFamily="18" charset="0"/>
                            </a:rPr>
                          </m:ctrlPr>
                        </m:naryPr>
                        <m:sub>
                          <m:r>
                            <m:rPr>
                              <m:brk m:alnAt="25"/>
                            </m:rP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𝑚</m:t>
                          </m:r>
                        </m:sup>
                        <m:e>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𝑖</m:t>
                              </m:r>
                            </m:sub>
                          </m:sSub>
                        </m:e>
                      </m:nary>
                      <m:r>
                        <a:rPr lang="en-US" altLang="zh-CN" sz="2100" b="0" i="1"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2</m:t>
                          </m:r>
                        </m:den>
                      </m:f>
                      <m:nary>
                        <m:naryPr>
                          <m:chr m:val="∑"/>
                          <m:limLoc m:val="subSup"/>
                          <m:ctrlPr>
                            <a:rPr lang="en-US" altLang="zh-CN" sz="2100" b="0" i="1" smtClean="0">
                              <a:latin typeface="Cambria Math" panose="02040503050406030204" pitchFamily="18" charset="0"/>
                            </a:rPr>
                          </m:ctrlPr>
                        </m:naryPr>
                        <m:sub>
                          <m:r>
                            <m:rPr>
                              <m:brk m:alnAt="25"/>
                            </m:rP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𝑚</m:t>
                          </m:r>
                        </m:sup>
                        <m:e>
                          <m:nary>
                            <m:naryPr>
                              <m:chr m:val="∑"/>
                              <m:limLoc m:val="subSup"/>
                              <m:ctrlPr>
                                <a:rPr lang="en-US" altLang="zh-CN" sz="2100" b="0" i="1" smtClean="0">
                                  <a:latin typeface="Cambria Math" panose="02040503050406030204" pitchFamily="18" charset="0"/>
                                </a:rPr>
                              </m:ctrlPr>
                            </m:naryPr>
                            <m:sub>
                              <m:r>
                                <m:rPr>
                                  <m:brk m:alnAt="25"/>
                                </m:rP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𝑚</m:t>
                              </m:r>
                            </m:sup>
                            <m:e>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𝑖</m:t>
                                  </m:r>
                                </m:sub>
                              </m:sSub>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b="0" i="1" smtClean="0">
                                      <a:latin typeface="Cambria Math" panose="02040503050406030204" pitchFamily="18" charset="0"/>
                                    </a:rPr>
                                    <m:t>𝑗</m:t>
                                  </m:r>
                                </m:sub>
                              </m:sSub>
                              <m:sSub>
                                <m:sSubPr>
                                  <m:ctrlPr>
                                    <a:rPr lang="en-US" altLang="zh-CN" sz="2100" i="1">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i="1">
                                      <a:latin typeface="Cambria Math" panose="02040503050406030204" pitchFamily="18" charset="0"/>
                                    </a:rPr>
                                    <m:t>𝑖</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𝑗</m:t>
                                  </m:r>
                                </m:sub>
                              </m:sSub>
                            </m:e>
                          </m:nary>
                        </m:e>
                      </m:nary>
                      <m:sSup>
                        <m:sSupPr>
                          <m:ctrlPr>
                            <a:rPr lang="en-US" altLang="zh-CN" sz="2100" i="1">
                              <a:latin typeface="Cambria Math" panose="02040503050406030204" pitchFamily="18" charset="0"/>
                            </a:rPr>
                          </m:ctrlPr>
                        </m:sSupPr>
                        <m:e>
                          <m:sSub>
                            <m:sSubPr>
                              <m:ctrlPr>
                                <a:rPr lang="en-US" altLang="zh-CN" sz="2100" i="1">
                                  <a:latin typeface="Cambria Math" panose="02040503050406030204" pitchFamily="18" charset="0"/>
                                </a:rPr>
                              </m:ctrlPr>
                            </m:sSubPr>
                            <m:e>
                              <m:r>
                                <a:rPr lang="en-US" altLang="zh-CN" sz="2100" b="1">
                                  <a:latin typeface="Cambria Math" panose="02040503050406030204" pitchFamily="18" charset="0"/>
                                </a:rPr>
                                <m:t>𝐱</m:t>
                              </m:r>
                            </m:e>
                            <m:sub>
                              <m:r>
                                <a:rPr lang="en-US" altLang="zh-CN" sz="2100" i="1">
                                  <a:latin typeface="Cambria Math" panose="02040503050406030204" pitchFamily="18" charset="0"/>
                                </a:rPr>
                                <m:t>𝑖</m:t>
                              </m:r>
                            </m:sub>
                          </m:sSub>
                        </m:e>
                        <m:sup>
                          <m:r>
                            <a:rPr lang="en-US" altLang="zh-CN" sz="2100" i="1">
                              <a:latin typeface="Cambria Math" panose="02040503050406030204" pitchFamily="18" charset="0"/>
                            </a:rPr>
                            <m:t>𝑇</m:t>
                          </m:r>
                        </m:sup>
                      </m:sSup>
                      <m:sSub>
                        <m:sSubPr>
                          <m:ctrlPr>
                            <a:rPr lang="en-US" altLang="zh-CN" sz="2100" i="1">
                              <a:latin typeface="Cambria Math" panose="02040503050406030204" pitchFamily="18" charset="0"/>
                            </a:rPr>
                          </m:ctrlPr>
                        </m:sSubPr>
                        <m:e>
                          <m:r>
                            <a:rPr lang="en-US" altLang="zh-CN" sz="2100" b="1">
                              <a:latin typeface="Cambria Math" panose="02040503050406030204" pitchFamily="18" charset="0"/>
                            </a:rPr>
                            <m:t>𝐱</m:t>
                          </m:r>
                        </m:e>
                        <m:sub>
                          <m:r>
                            <a:rPr lang="en-US" altLang="zh-CN" sz="2100" b="0" i="1" smtClean="0">
                              <a:latin typeface="Cambria Math" panose="02040503050406030204" pitchFamily="18" charset="0"/>
                            </a:rPr>
                            <m:t>𝑗</m:t>
                          </m:r>
                        </m:sub>
                      </m:sSub>
                      <m:r>
                        <a:rPr lang="en-US" altLang="zh-CN" sz="2100" b="0" i="0" smtClean="0">
                          <a:latin typeface="Cambria Math" panose="02040503050406030204" pitchFamily="18" charset="0"/>
                        </a:rPr>
                        <m:t>−</m:t>
                      </m:r>
                      <m:r>
                        <m:rPr>
                          <m:sty m:val="p"/>
                        </m:rPr>
                        <a:rPr lang="en-US" altLang="zh-CN" sz="2100" b="0" i="0" smtClean="0">
                          <a:latin typeface="Cambria Math" panose="02040503050406030204" pitchFamily="18" charset="0"/>
                        </a:rPr>
                        <m:t>b</m:t>
                      </m:r>
                      <m:nary>
                        <m:naryPr>
                          <m:chr m:val="∑"/>
                          <m:limLoc m:val="subSup"/>
                          <m:ctrlPr>
                            <a:rPr lang="en-US" altLang="zh-CN" sz="2100" i="1">
                              <a:latin typeface="Cambria Math" panose="02040503050406030204" pitchFamily="18" charset="0"/>
                              <a:ea typeface="Cambria Math" panose="02040503050406030204" pitchFamily="18" charset="0"/>
                            </a:rPr>
                          </m:ctrlPr>
                        </m:naryPr>
                        <m:sub>
                          <m:r>
                            <m:rPr>
                              <m:brk m:alnAt="25"/>
                            </m:rP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=1</m:t>
                          </m:r>
                        </m:sub>
                        <m:sup>
                          <m:r>
                            <a:rPr lang="en-US" altLang="zh-CN" sz="2100" i="1">
                              <a:latin typeface="Cambria Math" panose="02040503050406030204" pitchFamily="18" charset="0"/>
                              <a:ea typeface="Cambria Math" panose="02040503050406030204" pitchFamily="18" charset="0"/>
                            </a:rPr>
                            <m:t>𝑚</m:t>
                          </m:r>
                        </m:sup>
                        <m:e>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𝑖</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sub>
                          </m:sSub>
                        </m:e>
                      </m:nary>
                    </m:oMath>
                  </m:oMathPara>
                </a14:m>
                <a:endParaRPr lang="en-US" altLang="zh-CN" sz="2100" dirty="0"/>
              </a:p>
              <a:p>
                <a:pPr marL="0" indent="0">
                  <a:buNone/>
                </a:pPr>
                <a14:m>
                  <m:oMathPara xmlns:m="http://schemas.openxmlformats.org/officeDocument/2006/math">
                    <m:oMathParaPr>
                      <m:jc m:val="center"/>
                    </m:oMathParaPr>
                    <m:oMath xmlns:m="http://schemas.openxmlformats.org/officeDocument/2006/math">
                      <m:r>
                        <a:rPr lang="en-US" altLang="zh-CN" sz="2100" i="1">
                          <a:latin typeface="Cambria Math" panose="02040503050406030204" pitchFamily="18" charset="0"/>
                        </a:rPr>
                        <m:t>=</m:t>
                      </m:r>
                      <m:nary>
                        <m:naryPr>
                          <m:chr m:val="∑"/>
                          <m:limLoc m:val="subSup"/>
                          <m:ctrlPr>
                            <a:rPr lang="en-US" altLang="zh-CN" sz="2100" i="1">
                              <a:latin typeface="Cambria Math" panose="02040503050406030204" pitchFamily="18" charset="0"/>
                            </a:rPr>
                          </m:ctrlPr>
                        </m:naryPr>
                        <m:sub>
                          <m:r>
                            <m:rPr>
                              <m:brk m:alnAt="25"/>
                            </m:rP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𝑖</m:t>
                              </m:r>
                            </m:sub>
                          </m:sSub>
                        </m:e>
                      </m:nary>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r>
                            <a:rPr lang="en-US" altLang="zh-CN" sz="2100" i="1">
                              <a:latin typeface="Cambria Math" panose="02040503050406030204" pitchFamily="18" charset="0"/>
                            </a:rPr>
                            <m:t>2</m:t>
                          </m:r>
                        </m:den>
                      </m:f>
                      <m:nary>
                        <m:naryPr>
                          <m:chr m:val="∑"/>
                          <m:limLoc m:val="subSup"/>
                          <m:ctrlPr>
                            <a:rPr lang="en-US" altLang="zh-CN" sz="2100" i="1">
                              <a:latin typeface="Cambria Math" panose="02040503050406030204" pitchFamily="18" charset="0"/>
                            </a:rPr>
                          </m:ctrlPr>
                        </m:naryPr>
                        <m:sub>
                          <m:r>
                            <m:rPr>
                              <m:brk m:alnAt="25"/>
                            </m:rP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nary>
                            <m:naryPr>
                              <m:chr m:val="∑"/>
                              <m:limLoc m:val="subSup"/>
                              <m:ctrlPr>
                                <a:rPr lang="en-US" altLang="zh-CN" sz="2100" i="1">
                                  <a:latin typeface="Cambria Math" panose="02040503050406030204" pitchFamily="18" charset="0"/>
                                </a:rPr>
                              </m:ctrlPr>
                            </m:naryPr>
                            <m:sub>
                              <m:r>
                                <m:rPr>
                                  <m:brk m:alnAt="25"/>
                                </m:rPr>
                                <a:rPr lang="en-US" altLang="zh-CN" sz="2100" i="1">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𝑖</m:t>
                                  </m:r>
                                </m:sub>
                              </m:sSub>
                              <m:sSub>
                                <m:sSubPr>
                                  <m:ctrlPr>
                                    <a:rPr lang="en-US" altLang="zh-CN" sz="2100" i="1">
                                      <a:latin typeface="Cambria Math" panose="02040503050406030204" pitchFamily="18" charset="0"/>
                                    </a:rPr>
                                  </m:ctrlPr>
                                </m:sSubPr>
                                <m:e>
                                  <m:r>
                                    <a:rPr lang="zh-CN" altLang="en-US" sz="2100" i="1">
                                      <a:latin typeface="Cambria Math" panose="02040503050406030204" pitchFamily="18" charset="0"/>
                                    </a:rPr>
                                    <m:t>𝛼</m:t>
                                  </m:r>
                                </m:e>
                                <m:sub>
                                  <m:r>
                                    <a:rPr lang="en-US" altLang="zh-CN" sz="2100" i="1">
                                      <a:latin typeface="Cambria Math" panose="02040503050406030204" pitchFamily="18" charset="0"/>
                                    </a:rPr>
                                    <m:t>𝑗</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𝑗</m:t>
                                  </m:r>
                                </m:sub>
                              </m:sSub>
                            </m:e>
                          </m:nary>
                        </m:e>
                      </m:nary>
                      <m:sSup>
                        <m:sSupPr>
                          <m:ctrlPr>
                            <a:rPr lang="en-US" altLang="zh-CN" sz="2100" i="1">
                              <a:latin typeface="Cambria Math" panose="02040503050406030204" pitchFamily="18" charset="0"/>
                            </a:rPr>
                          </m:ctrlPr>
                        </m:sSupPr>
                        <m:e>
                          <m:sSub>
                            <m:sSubPr>
                              <m:ctrlPr>
                                <a:rPr lang="en-US" altLang="zh-CN" sz="2100" i="1">
                                  <a:latin typeface="Cambria Math" panose="02040503050406030204" pitchFamily="18" charset="0"/>
                                </a:rPr>
                              </m:ctrlPr>
                            </m:sSubPr>
                            <m:e>
                              <m:r>
                                <a:rPr lang="en-US" altLang="zh-CN" sz="2100" b="1">
                                  <a:latin typeface="Cambria Math" panose="02040503050406030204" pitchFamily="18" charset="0"/>
                                </a:rPr>
                                <m:t>𝐱</m:t>
                              </m:r>
                            </m:e>
                            <m:sub>
                              <m:r>
                                <a:rPr lang="en-US" altLang="zh-CN" sz="2100" i="1">
                                  <a:latin typeface="Cambria Math" panose="02040503050406030204" pitchFamily="18" charset="0"/>
                                </a:rPr>
                                <m:t>𝑖</m:t>
                              </m:r>
                            </m:sub>
                          </m:sSub>
                        </m:e>
                        <m:sup>
                          <m:r>
                            <a:rPr lang="en-US" altLang="zh-CN" sz="2100" i="1">
                              <a:latin typeface="Cambria Math" panose="02040503050406030204" pitchFamily="18" charset="0"/>
                            </a:rPr>
                            <m:t>𝑇</m:t>
                          </m:r>
                        </m:sup>
                      </m:sSup>
                      <m:sSub>
                        <m:sSubPr>
                          <m:ctrlPr>
                            <a:rPr lang="en-US" altLang="zh-CN" sz="2100" i="1">
                              <a:latin typeface="Cambria Math" panose="02040503050406030204" pitchFamily="18" charset="0"/>
                            </a:rPr>
                          </m:ctrlPr>
                        </m:sSubPr>
                        <m:e>
                          <m:r>
                            <a:rPr lang="en-US" altLang="zh-CN" sz="2100" b="1">
                              <a:latin typeface="Cambria Math" panose="02040503050406030204" pitchFamily="18" charset="0"/>
                            </a:rPr>
                            <m:t>𝐱</m:t>
                          </m:r>
                        </m:e>
                        <m:sub>
                          <m:r>
                            <a:rPr lang="en-US" altLang="zh-CN" sz="2100" i="1">
                              <a:latin typeface="Cambria Math" panose="02040503050406030204" pitchFamily="18" charset="0"/>
                            </a:rPr>
                            <m:t>𝑗</m:t>
                          </m:r>
                        </m:sub>
                      </m:sSub>
                      <m:r>
                        <a:rPr lang="en-US" altLang="zh-CN" sz="2100" b="0" i="1" smtClean="0">
                          <a:latin typeface="Cambria Math" panose="02040503050406030204" pitchFamily="18" charset="0"/>
                        </a:rPr>
                        <m:t>                              </m:t>
                      </m:r>
                    </m:oMath>
                  </m:oMathPara>
                </a14:m>
                <a:endParaRPr lang="zh-CN" altLang="en-US" sz="2400" dirty="0"/>
              </a:p>
              <a:p>
                <a:pPr marL="0"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78" t="-16121" b="-13785"/>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 Optimization Problem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Recall that we got the equation by minimizing </a:t>
                </a:r>
                <a14:m>
                  <m:oMath xmlns:m="http://schemas.openxmlformats.org/officeDocument/2006/math">
                    <m:r>
                      <a:rPr lang="en-US" altLang="zh-CN" i="1">
                        <a:latin typeface="Cambria Math" panose="02040503050406030204" pitchFamily="18" charset="0"/>
                        <a:ea typeface="Cambria Math" panose="02040503050406030204" pitchFamily="18" charset="0"/>
                      </a:rPr>
                      <m:t>ℒ</m:t>
                    </m:r>
                  </m:oMath>
                </a14:m>
                <a:r>
                  <a:rPr lang="en-US" altLang="zh-CN" dirty="0"/>
                  <a:t> with respect to </a:t>
                </a:r>
                <a14:m>
                  <m:oMath xmlns:m="http://schemas.openxmlformats.org/officeDocument/2006/math">
                    <m:r>
                      <a:rPr lang="en-US" altLang="zh-CN" i="1">
                        <a:latin typeface="Cambria Math" panose="02040503050406030204" pitchFamily="18" charset="0"/>
                        <a:ea typeface="Cambria Math" panose="02040503050406030204" pitchFamily="18" charset="0"/>
                      </a:rPr>
                      <m:t>𝑤</m:t>
                    </m:r>
                  </m:oMath>
                </a14:m>
                <a:r>
                  <a:rPr lang="en-US" altLang="zh-CN" dirty="0"/>
                  <a:t> and </a:t>
                </a:r>
                <a14:m>
                  <m:oMath xmlns:m="http://schemas.openxmlformats.org/officeDocument/2006/math">
                    <m:r>
                      <a:rPr lang="en-US" altLang="zh-CN" i="1">
                        <a:latin typeface="Cambria Math" panose="02040503050406030204" pitchFamily="18" charset="0"/>
                        <a:ea typeface="Cambria Math" panose="02040503050406030204" pitchFamily="18" charset="0"/>
                      </a:rPr>
                      <m:t>𝑏</m:t>
                    </m:r>
                  </m:oMath>
                </a14:m>
                <a:r>
                  <a:rPr lang="en-US" altLang="zh-CN" dirty="0"/>
                  <a:t>. Together with the constraint, we obtain the </a:t>
                </a:r>
                <a:r>
                  <a:rPr lang="en-US" altLang="zh-CN" dirty="0">
                    <a:solidFill>
                      <a:srgbClr val="C00000"/>
                    </a:solidFill>
                  </a:rPr>
                  <a:t>dual optimization problem</a:t>
                </a:r>
                <a:r>
                  <a:rPr lang="en-US" altLang="zh-CN" dirty="0"/>
                  <a:t>:</a:t>
                </a:r>
              </a:p>
              <a:p>
                <a:pPr marL="0" indent="0" algn="ctr">
                  <a:buNone/>
                </a:pP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zh-CN" altLang="en-US" sz="2400" i="1" smtClean="0">
                                <a:latin typeface="Cambria Math" panose="02040503050406030204" pitchFamily="18" charset="0"/>
                              </a:rPr>
                              <m:t>𝛼</m:t>
                            </m:r>
                          </m:lim>
                        </m:limLow>
                      </m:fName>
                      <m:e>
                        <m:r>
                          <a:rPr lang="en-US" altLang="zh-CN" sz="2400" b="0" i="1" smtClean="0">
                            <a:latin typeface="Cambria Math" panose="02040503050406030204" pitchFamily="18" charset="0"/>
                          </a:rPr>
                          <m:t>𝑊</m:t>
                        </m:r>
                        <m:d>
                          <m:dPr>
                            <m:ctrlPr>
                              <a:rPr lang="en-US" altLang="zh-CN" sz="2400" b="0" i="1" smtClean="0">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𝛼</m:t>
                            </m:r>
                          </m:e>
                        </m:d>
                        <m:r>
                          <a:rPr lang="en-US" altLang="zh-CN" sz="2400" b="0" i="1" smtClean="0">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e>
                            </m:nary>
                          </m:e>
                        </m:nary>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𝑗</m:t>
                            </m:r>
                          </m:sub>
                        </m:sSub>
                      </m:e>
                    </m:func>
                    <m:r>
                      <a:rPr lang="zh-CN" altLang="en-US" sz="2400" b="0" i="1" smtClean="0">
                        <a:latin typeface="Cambria Math" panose="02040503050406030204" pitchFamily="18" charset="0"/>
                      </a:rPr>
                      <m:t>  </m:t>
                    </m:r>
                  </m:oMath>
                </a14:m>
                <a:r>
                  <a:rPr lang="zh-CN" altLang="en-US" sz="2400" dirty="0"/>
                  <a:t> </a:t>
                </a:r>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                                       </m:t>
                      </m:r>
                    </m:oMath>
                  </m:oMathPara>
                </a14:m>
                <a:endParaRPr lang="en-US" altLang="zh-CN" sz="2400" dirty="0"/>
              </a:p>
              <a:p>
                <a:pPr marL="0" indent="0" algn="ctr">
                  <a:buNone/>
                </a:pPr>
                <a14:m>
                  <m:oMath xmlns:m="http://schemas.openxmlformats.org/officeDocument/2006/math">
                    <m:nary>
                      <m:naryPr>
                        <m:chr m:val="∑"/>
                        <m:limLoc m:val="subSup"/>
                        <m:ctrlPr>
                          <a:rPr lang="en-US" altLang="zh-CN" sz="2400" i="1" smtClean="0">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=0</m:t>
                    </m:r>
                    <m:r>
                      <a:rPr lang="en-US" altLang="zh-CN" sz="2400" b="0" i="1" smtClean="0">
                        <a:latin typeface="Cambria Math" panose="02040503050406030204" pitchFamily="18" charset="0"/>
                      </a:rPr>
                      <m:t>                                                                      </m:t>
                    </m:r>
                  </m:oMath>
                </a14:m>
                <a:r>
                  <a:rPr lang="zh-CN" altLang="en-US" sz="1600" dirty="0"/>
                  <a:t> </a:t>
                </a:r>
                <a:endParaRPr lang="en-US" altLang="zh-CN" sz="1600" dirty="0"/>
              </a:p>
              <a:p>
                <a:r>
                  <a:rPr lang="en-US" altLang="zh-CN" sz="2400" dirty="0">
                    <a:latin typeface="+mj-lt"/>
                  </a:rPr>
                  <a:t>You can verify that the conditions required for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𝑝</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oMath>
                </a14:m>
                <a:r>
                  <a:rPr lang="en-US" altLang="zh-CN" sz="2400" dirty="0">
                    <a:latin typeface="+mj-lt"/>
                  </a:rPr>
                  <a:t> and KKT conditions are satisfied. Therefore, we can solve the dual problem, which is a maximization with parameters </a:t>
                </a:r>
                <a14:m>
                  <m:oMath xmlns:m="http://schemas.openxmlformats.org/officeDocument/2006/math">
                    <m:sSubSup>
                      <m:sSubSupPr>
                        <m:ctrlPr>
                          <a:rPr lang="en-US" altLang="zh-CN" sz="2400" b="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𝑠</m:t>
                    </m:r>
                  </m:oMath>
                </a14:m>
                <a:r>
                  <a:rPr lang="en-US" altLang="zh-CN" sz="2400" dirty="0">
                    <a:latin typeface="+mj-lt"/>
                  </a:rPr>
                  <a:t>.</a:t>
                </a:r>
                <a:endParaRPr lang="zh-CN" altLang="en-US" sz="2400" dirty="0">
                  <a:latin typeface="+mj-lt"/>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12" b="12"/>
                </a:stretch>
              </a:blipFill>
            </p:spPr>
            <p:txBody>
              <a:bodyPr/>
              <a:lstStyle/>
              <a:p>
                <a:r>
                  <a:rPr lang="en-US"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Dual Optimization Problem </a:t>
            </a:r>
            <a:r>
              <a:rPr lang="en-US" altLang="zh-CN" dirty="0">
                <a:sym typeface="+mn-ea"/>
              </a:rPr>
              <a:t>(Optional)</a:t>
            </a:r>
            <a:endParaRPr lang="zh-CN" altLang="en-US" dirty="0"/>
          </a:p>
        </p:txBody>
      </p:sp>
      <p:sp>
        <p:nvSpPr>
          <p:cNvPr id="3" name="Content Placeholder 2"/>
          <p:cNvSpPr>
            <a:spLocks noGrp="1"/>
          </p:cNvSpPr>
          <p:nvPr>
            <p:ph idx="1"/>
          </p:nvPr>
        </p:nvSpPr>
        <p:spPr/>
        <p:txBody>
          <a:bodyPr>
            <a:normAutofit/>
          </a:bodyPr>
          <a:lstStyle/>
          <a:p>
            <a:r>
              <a:rPr lang="en-US" altLang="zh-CN" dirty="0"/>
              <a:t>Solve the problem with quadratic programming algorithm</a:t>
            </a:r>
          </a:p>
          <a:p>
            <a:r>
              <a:rPr lang="en-US" altLang="zh-CN" dirty="0"/>
              <a:t>Or use SMO (sequential minimal optimization) algorithm to efficiently solve the dual problem.</a:t>
            </a:r>
          </a:p>
          <a:p>
            <a:r>
              <a:rPr lang="en-US" altLang="zh-CN" dirty="0"/>
              <a:t>SMO simply does the following: </a:t>
            </a:r>
          </a:p>
        </p:txBody>
      </p:sp>
      <mc:AlternateContent xmlns:mc="http://schemas.openxmlformats.org/markup-compatibility/2006" xmlns:a14="http://schemas.microsoft.com/office/drawing/2010/main">
        <mc:Choice Requires="a14">
          <p:sp>
            <p:nvSpPr>
              <p:cNvPr id="6" name="TextBox 5"/>
              <p:cNvSpPr txBox="1"/>
              <p:nvPr/>
            </p:nvSpPr>
            <p:spPr>
              <a:xfrm>
                <a:off x="3048000" y="3352800"/>
                <a:ext cx="5943600" cy="1680588"/>
              </a:xfrm>
              <a:prstGeom prst="rect">
                <a:avLst/>
              </a:prstGeom>
              <a:noFill/>
              <a:ln>
                <a:solidFill>
                  <a:schemeClr val="tx1"/>
                </a:solidFill>
              </a:ln>
            </p:spPr>
            <p:txBody>
              <a:bodyPr wrap="square" rtlCol="0">
                <a:spAutoFit/>
              </a:bodyPr>
              <a:lstStyle/>
              <a:p>
                <a:r>
                  <a:rPr lang="en-US" altLang="zh-CN" sz="2000" dirty="0">
                    <a:latin typeface="+mj-lt"/>
                  </a:rPr>
                  <a:t>Repeat till convergence{</a:t>
                </a:r>
              </a:p>
              <a:p>
                <a:pPr marL="514350" indent="-514350">
                  <a:buAutoNum type="arabicPeriod"/>
                </a:pPr>
                <a:r>
                  <a:rPr lang="en-US" altLang="zh-CN" sz="2000" dirty="0">
                    <a:latin typeface="+mj-lt"/>
                  </a:rPr>
                  <a:t>Select some pair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𝑖</m:t>
                        </m:r>
                      </m:sub>
                    </m:sSub>
                  </m:oMath>
                </a14:m>
                <a:r>
                  <a:rPr lang="en-US" altLang="zh-CN" sz="2000" dirty="0">
                    <a:latin typeface="+mj-lt"/>
                  </a:rPr>
                  <a:t> and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𝑗</m:t>
                        </m:r>
                      </m:sub>
                    </m:sSub>
                  </m:oMath>
                </a14:m>
                <a:r>
                  <a:rPr lang="en-US" altLang="zh-CN" sz="2000" dirty="0">
                    <a:latin typeface="+mj-lt"/>
                  </a:rPr>
                  <a:t> to update next</a:t>
                </a:r>
              </a:p>
              <a:p>
                <a:pPr marL="514350" indent="-514350">
                  <a:buAutoNum type="arabicPeriod"/>
                </a:pPr>
                <a:r>
                  <a:rPr lang="en-US" altLang="zh-CN" sz="2000" dirty="0">
                    <a:latin typeface="+mj-lt"/>
                  </a:rPr>
                  <a:t>Re-optimize  </a:t>
                </a:r>
                <a14:m>
                  <m:oMath xmlns:m="http://schemas.openxmlformats.org/officeDocument/2006/math">
                    <m:r>
                      <a:rPr lang="en-US" altLang="zh-CN" sz="2000" b="0" i="1" smtClean="0">
                        <a:latin typeface="Cambria Math" panose="02040503050406030204" pitchFamily="18" charset="0"/>
                      </a:rPr>
                      <m:t>𝑊</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𝛼</m:t>
                    </m:r>
                    <m:r>
                      <a:rPr lang="en-US" altLang="zh-CN" sz="2000" b="0" i="1" smtClean="0">
                        <a:latin typeface="Cambria Math" panose="02040503050406030204" pitchFamily="18" charset="0"/>
                      </a:rPr>
                      <m:t>)</m:t>
                    </m:r>
                  </m:oMath>
                </a14:m>
                <a:r>
                  <a:rPr lang="en-US" altLang="zh-CN" sz="2000" dirty="0">
                    <a:latin typeface="+mj-lt"/>
                  </a:rPr>
                  <a:t> w.r.t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oMath>
                </a14:m>
                <a:r>
                  <a:rPr lang="en-US" altLang="zh-CN" sz="2000" dirty="0">
                    <a:latin typeface="+mj-lt"/>
                  </a:rPr>
                  <a:t> and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𝑗</m:t>
                        </m:r>
                      </m:sub>
                    </m:sSub>
                  </m:oMath>
                </a14:m>
                <a:r>
                  <a:rPr lang="en-US" altLang="zh-CN" sz="2000" dirty="0">
                    <a:latin typeface="+mj-lt"/>
                  </a:rPr>
                  <a:t>, while holding all the other </a:t>
                </a:r>
                <a14:m>
                  <m:oMath xmlns:m="http://schemas.openxmlformats.org/officeDocument/2006/math">
                    <m:sSubSup>
                      <m:sSubSupPr>
                        <m:ctrlPr>
                          <a:rPr lang="en-US" altLang="zh-CN" sz="2000" b="0" i="1" smtClean="0">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𝑠</m:t>
                    </m:r>
                  </m:oMath>
                </a14:m>
                <a:r>
                  <a:rPr lang="en-US" altLang="zh-CN" sz="2000" dirty="0">
                    <a:latin typeface="+mj-lt"/>
                  </a:rPr>
                  <a:t> fixed</a:t>
                </a:r>
              </a:p>
              <a:p>
                <a:r>
                  <a:rPr lang="en-US" altLang="zh-CN" sz="2000" dirty="0">
                    <a:latin typeface="+mj-lt"/>
                  </a:rPr>
                  <a:t>}</a:t>
                </a:r>
                <a:endParaRPr lang="zh-CN" altLang="en-US" sz="20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48000" y="3352800"/>
                <a:ext cx="5943600" cy="1680588"/>
              </a:xfrm>
              <a:prstGeom prst="rect">
                <a:avLst/>
              </a:prstGeom>
              <a:blipFill>
                <a:blip r:embed="rId3"/>
                <a:stretch>
                  <a:fillRect l="-851" t="-1493" b="-5224"/>
                </a:stretch>
              </a:blipFill>
              <a:ln>
                <a:solidFill>
                  <a:schemeClr val="tx1"/>
                </a:solidFill>
              </a:ln>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Support Vectors </a:t>
            </a:r>
            <a:r>
              <a:rPr lang="en-US" altLang="zh-CN" dirty="0">
                <a:sym typeface="+mn-ea"/>
              </a:rPr>
              <a:t>(Optional)</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After we find the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r>
                  <a:rPr lang="en-US" altLang="zh-CN" dirty="0"/>
                  <a:t>, based on the KKT condition,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e>
                    </m:d>
                    <m:r>
                      <a:rPr lang="en-US" altLang="zh-CN" i="1">
                        <a:latin typeface="Cambria Math" panose="02040503050406030204" pitchFamily="18" charset="0"/>
                      </a:rPr>
                      <m:t>=0</m:t>
                    </m:r>
                  </m:oMath>
                </a14:m>
                <a:r>
                  <a:rPr lang="en-US" altLang="zh-CN" dirty="0"/>
                  <a:t>, the data with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0" smtClean="0">
                        <a:latin typeface="Cambria Math" panose="02040503050406030204" pitchFamily="18" charset="0"/>
                      </a:rPr>
                      <m:t>&gt;0</m:t>
                    </m:r>
                  </m:oMath>
                </a14:m>
                <a:r>
                  <a:rPr lang="zh-CN" altLang="en-US" dirty="0"/>
                  <a:t> </a:t>
                </a:r>
                <a:r>
                  <a:rPr lang="en-US" altLang="zh-CN" dirty="0"/>
                  <a:t>are support vectors.</a:t>
                </a:r>
              </a:p>
              <a:p>
                <a:r>
                  <a:rPr lang="en-US" altLang="zh-CN" dirty="0"/>
                  <a:t>For</a:t>
                </a:r>
                <a:r>
                  <a:rPr lang="zh-CN" altLang="en-US" dirty="0"/>
                  <a:t> </a:t>
                </a:r>
                <a:r>
                  <a:rPr lang="en-US" altLang="zh-CN" dirty="0"/>
                  <a:t>a</a:t>
                </a:r>
                <a:r>
                  <a:rPr lang="zh-CN" altLang="en-US" dirty="0"/>
                  <a:t> </a:t>
                </a:r>
                <a:r>
                  <a:rPr lang="en-US" altLang="zh-CN" dirty="0"/>
                  <a:t>solution</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2</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r>
                          <a:rPr lang="en-US" altLang="zh-CN" i="1">
                            <a:latin typeface="Cambria Math" panose="02040503050406030204" pitchFamily="18" charset="0"/>
                          </a:rPr>
                          <m:t>)</m:t>
                        </m:r>
                      </m:e>
                      <m:sup>
                        <m:r>
                          <a:rPr lang="en-US" altLang="zh-CN" i="1">
                            <a:latin typeface="Cambria Math" panose="02040503050406030204" pitchFamily="18" charset="0"/>
                          </a:rPr>
                          <m:t>𝑇</m:t>
                        </m:r>
                      </m:sup>
                    </m:sSup>
                  </m:oMath>
                </a14:m>
                <a:r>
                  <a:rPr lang="zh-CN" altLang="en-US" dirty="0"/>
                  <a:t> </a:t>
                </a:r>
                <a:r>
                  <a:rPr lang="en-US" altLang="zh-CN" dirty="0"/>
                  <a:t>for</a:t>
                </a:r>
                <a:r>
                  <a:rPr lang="zh-CN" altLang="en-US" dirty="0"/>
                  <a:t> </a:t>
                </a:r>
                <a:r>
                  <a:rPr lang="en-US" altLang="zh-CN" dirty="0"/>
                  <a:t>the</a:t>
                </a:r>
                <a:r>
                  <a:rPr lang="zh-CN" altLang="en-US" dirty="0"/>
                  <a:t> </a:t>
                </a:r>
                <a:r>
                  <a:rPr lang="en-US" altLang="zh-CN" dirty="0"/>
                  <a:t>dual</a:t>
                </a:r>
                <a:r>
                  <a:rPr lang="zh-CN" altLang="en-US" dirty="0"/>
                  <a:t> </a:t>
                </a:r>
                <a:r>
                  <a:rPr lang="en-US" altLang="zh-CN" dirty="0"/>
                  <a:t>problem,</a:t>
                </a:r>
                <a:r>
                  <a:rPr lang="zh-CN" altLang="en-US" dirty="0"/>
                  <a:t> </a:t>
                </a:r>
                <a:r>
                  <a:rPr lang="en-US" altLang="zh-CN" dirty="0"/>
                  <a:t>if</a:t>
                </a:r>
                <a:r>
                  <a:rPr lang="zh-CN" altLang="en-US" dirty="0"/>
                  <a:t> </a:t>
                </a:r>
                <a:r>
                  <a:rPr lang="en-US" altLang="zh-CN" dirty="0"/>
                  <a:t>exist</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oMath>
                </a14:m>
                <a:r>
                  <a:rPr lang="zh-CN" altLang="en-US" dirty="0"/>
                  <a:t> </a:t>
                </a:r>
                <a:r>
                  <a:rPr lang="en-US" altLang="zh-CN" dirty="0"/>
                  <a:t>that</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0</m:t>
                    </m:r>
                  </m:oMath>
                </a14:m>
                <a:r>
                  <a:rPr lang="en-US" altLang="zh-CN" dirty="0"/>
                  <a:t>,</a:t>
                </a:r>
                <a:r>
                  <a:rPr lang="zh-CN" altLang="en-US" dirty="0"/>
                  <a:t> </a:t>
                </a:r>
                <a:r>
                  <a:rPr lang="en-US" altLang="zh-CN" dirty="0"/>
                  <a:t>then</a:t>
                </a:r>
                <a:r>
                  <a:rPr lang="zh-CN" altLang="en-US" dirty="0"/>
                  <a:t> </a:t>
                </a:r>
                <a:r>
                  <a:rPr lang="en-US" altLang="zh-CN" dirty="0"/>
                  <a:t>the</a:t>
                </a:r>
                <a:r>
                  <a:rPr lang="zh-CN" altLang="en-US" dirty="0"/>
                  <a:t> </a:t>
                </a:r>
                <a:r>
                  <a:rPr lang="en-US" altLang="zh-CN" dirty="0"/>
                  <a:t>solution</a:t>
                </a:r>
                <a:r>
                  <a:rPr lang="zh-CN" altLang="en-US" dirty="0"/>
                  <a:t> </a:t>
                </a:r>
                <a:r>
                  <a:rPr lang="en-US" altLang="zh-CN" dirty="0"/>
                  <a:t>for</a:t>
                </a:r>
                <a:r>
                  <a:rPr lang="zh-CN" altLang="en-US" dirty="0"/>
                  <a:t> </a:t>
                </a:r>
                <a:r>
                  <a:rPr lang="en-US" altLang="zh-CN" dirty="0"/>
                  <a:t>primal</a:t>
                </a:r>
                <a:r>
                  <a:rPr lang="zh-CN" altLang="en-US" dirty="0"/>
                  <a:t> </a:t>
                </a:r>
                <a:r>
                  <a:rPr lang="en-US" altLang="zh-CN" dirty="0"/>
                  <a:t>problem</a:t>
                </a:r>
              </a:p>
              <a:p>
                <a:pPr lvl="1"/>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𝑤</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nary>
                      <m:naryPr>
                        <m:chr m:val="∑"/>
                        <m:limLoc m:val="subSup"/>
                        <m:ctrlPr>
                          <a:rPr lang="en-US" altLang="zh-CN" sz="2800" i="1">
                            <a:latin typeface="Cambria Math" panose="02040503050406030204" pitchFamily="18" charset="0"/>
                          </a:rPr>
                        </m:ctrlPr>
                      </m:naryPr>
                      <m:sub>
                        <m:r>
                          <m:rPr>
                            <m:brk m:alnAt="25"/>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𝑚</m:t>
                        </m:r>
                      </m:sup>
                      <m:e>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𝛼</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e>
                    </m:nary>
                    <m:sSub>
                      <m:sSubPr>
                        <m:ctrlPr>
                          <a:rPr lang="en-US" altLang="zh-CN" sz="2800"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i="1">
                            <a:latin typeface="Cambria Math" panose="02040503050406030204" pitchFamily="18" charset="0"/>
                          </a:rPr>
                          <m:t>𝑖</m:t>
                        </m:r>
                      </m:sub>
                    </m:sSub>
                  </m:oMath>
                </a14:m>
                <a:endParaRPr lang="en-US"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r>
                      <a:rPr lang="en-US" altLang="zh-CN">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𝑗</m:t>
                        </m:r>
                      </m:sub>
                    </m:sSub>
                  </m:oMath>
                </a14:m>
                <a:r>
                  <a:rPr lang="zh-CN" altLang="en-US" dirty="0"/>
                  <a:t> </a:t>
                </a:r>
                <a:r>
                  <a:rPr lang="en-US" altLang="zh-CN" dirty="0"/>
                  <a:t>(why?)</a:t>
                </a:r>
                <a:endParaRPr lang="zh-CN" alt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3"/>
                <a:stretch>
                  <a:fillRect t="-12" b="12"/>
                </a:stretch>
              </a:blipFill>
            </p:spPr>
            <p:txBody>
              <a:bodyPr/>
              <a:lstStyle/>
              <a:p>
                <a:r>
                  <a:rPr lang="en-US"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3.3: Support Vector Machine II</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a:sym typeface="+mn-ea"/>
              </a:rPr>
              <a:t> </a:t>
            </a:r>
            <a:r>
              <a:rPr>
                <a:solidFill>
                  <a:schemeClr val="bg1">
                    <a:lumMod val="65000"/>
                  </a:schemeClr>
                </a:solidFill>
                <a:sym typeface="+mn-ea"/>
              </a:rPr>
              <a:t>Support vector machine model </a:t>
            </a:r>
          </a:p>
          <a:p>
            <a:r>
              <a:rPr>
                <a:solidFill>
                  <a:schemeClr val="bg1">
                    <a:lumMod val="65000"/>
                  </a:schemeClr>
                </a:solidFill>
                <a:sym typeface="+mn-ea"/>
              </a:rPr>
              <a:t> Constrained optimization</a:t>
            </a:r>
            <a:endParaRPr lang="en-US" altLang="zh-CN">
              <a:solidFill>
                <a:schemeClr val="bg1">
                  <a:lumMod val="65000"/>
                </a:schemeClr>
              </a:solidFill>
            </a:endParaRPr>
          </a:p>
          <a:p>
            <a:pPr algn="l"/>
            <a:r>
              <a:rPr>
                <a:solidFill>
                  <a:schemeClr val="bg1">
                    <a:lumMod val="65000"/>
                  </a:schemeClr>
                </a:solidFill>
                <a:sym typeface="+mn-ea"/>
              </a:rPr>
              <a:t> </a:t>
            </a:r>
            <a:r>
              <a:rPr>
                <a:sym typeface="+mn-ea"/>
              </a:rPr>
              <a:t>Soft margin</a:t>
            </a:r>
            <a:endParaRPr lang="en-US" altLang="zh-CN"/>
          </a:p>
          <a:p>
            <a:pPr algn="l"/>
            <a:r>
              <a:rPr>
                <a:sym typeface="+mn-ea"/>
              </a:rPr>
              <a:t> Kernel methods</a:t>
            </a:r>
            <a:endParaRPr lang="en-US" altLang="zh-CN"/>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N</a:t>
            </a:r>
            <a:r>
              <a:rPr lang="en-US" dirty="0">
                <a:sym typeface="+mn-ea"/>
              </a:rPr>
              <a:t>on-</a:t>
            </a:r>
            <a:r>
              <a:rPr lang="en-US" altLang="zh-CN" dirty="0">
                <a:sym typeface="+mn-ea"/>
              </a:rPr>
              <a:t>linearly</a:t>
            </a:r>
            <a:r>
              <a:rPr lang="zh-CN" altLang="en-US" dirty="0">
                <a:sym typeface="+mn-ea"/>
              </a:rPr>
              <a:t> </a:t>
            </a:r>
            <a:r>
              <a:rPr lang="en-US" dirty="0">
                <a:sym typeface="+mn-ea"/>
              </a:rPr>
              <a:t>separable case</a:t>
            </a:r>
            <a:endParaRPr lang="en-US"/>
          </a:p>
        </p:txBody>
      </p:sp>
      <p:sp>
        <p:nvSpPr>
          <p:cNvPr id="4" name="Content Placeholder 2"/>
          <p:cNvSpPr>
            <a:spLocks noGrp="1"/>
          </p:cNvSpPr>
          <p:nvPr>
            <p:custDataLst>
              <p:tags r:id="rId1"/>
            </p:custDataLst>
          </p:nvPr>
        </p:nvSpPr>
        <p:spPr>
          <a:xfrm>
            <a:off x="1295456" y="1184663"/>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90204" pitchFamily="34" charset="0"/>
              <a:buChar char="•"/>
              <a:defRPr sz="2800" kern="12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marL="742950" indent="-285750" algn="l" defTabSz="914400" rtl="0" eaLnBrk="1" latinLnBrk="0" hangingPunct="1">
              <a:spcBef>
                <a:spcPct val="20000"/>
              </a:spcBef>
              <a:buFont typeface="Arial" panose="020B0604020202090204" pitchFamily="34" charset="0"/>
              <a:buChar char="–"/>
              <a:defRPr sz="2600" kern="12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Calibri" panose="020F0702030404030204" pitchFamily="34" charset="0"/>
                <a:ea typeface="Calibri" panose="020F0702030404030204" pitchFamily="34" charset="0"/>
                <a:cs typeface="Calibri" panose="020F070203040403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dirty="0"/>
              <a:t>What</a:t>
            </a:r>
            <a:r>
              <a:rPr lang="zh-CN" altLang="en-US" dirty="0"/>
              <a:t> </a:t>
            </a:r>
            <a:r>
              <a:rPr lang="en-US" altLang="zh-CN" dirty="0"/>
              <a:t>if</a:t>
            </a:r>
            <a:r>
              <a:rPr lang="zh-CN" altLang="en-US" dirty="0"/>
              <a:t> </a:t>
            </a:r>
            <a:r>
              <a:rPr lang="en-US" altLang="zh-CN" dirty="0"/>
              <a:t>training</a:t>
            </a:r>
            <a:r>
              <a:rPr lang="zh-CN" altLang="en-US" dirty="0"/>
              <a:t> </a:t>
            </a:r>
            <a:r>
              <a:rPr lang="en-US" altLang="zh-CN" dirty="0"/>
              <a:t>data</a:t>
            </a:r>
            <a:r>
              <a:rPr lang="zh-CN" altLang="en-US" dirty="0"/>
              <a:t> </a:t>
            </a:r>
            <a:r>
              <a:rPr lang="en-US" altLang="zh-CN" dirty="0"/>
              <a:t>not</a:t>
            </a:r>
            <a:r>
              <a:rPr lang="zh-CN" altLang="en-US" dirty="0"/>
              <a:t> </a:t>
            </a:r>
            <a:r>
              <a:rPr lang="en-US" altLang="zh-CN" dirty="0"/>
              <a:t>linearly</a:t>
            </a:r>
            <a:r>
              <a:rPr lang="zh-CN" altLang="en-US" dirty="0"/>
              <a:t> </a:t>
            </a:r>
            <a:r>
              <a:rPr lang="en-US" altLang="zh-CN" dirty="0"/>
              <a:t>separable</a:t>
            </a:r>
            <a:r>
              <a:rPr lang="zh-CN" altLang="en-US" dirty="0"/>
              <a:t> </a:t>
            </a:r>
            <a:r>
              <a:rPr lang="en-US" altLang="zh-CN" dirty="0"/>
              <a:t>due</a:t>
            </a:r>
            <a:r>
              <a:rPr lang="zh-CN" altLang="en-US" dirty="0"/>
              <a:t> </a:t>
            </a:r>
            <a:r>
              <a:rPr lang="en-US" altLang="zh-CN" dirty="0"/>
              <a:t>to</a:t>
            </a:r>
            <a:r>
              <a:rPr lang="zh-CN" altLang="en-US" dirty="0"/>
              <a:t> </a:t>
            </a:r>
            <a:r>
              <a:rPr lang="en-US" altLang="zh-CN" dirty="0"/>
              <a:t>noise</a:t>
            </a:r>
            <a:r>
              <a:rPr lang="zh-CN" altLang="en-US" dirty="0"/>
              <a:t> </a:t>
            </a:r>
            <a:r>
              <a:rPr lang="en-US" altLang="zh-CN" dirty="0"/>
              <a:t>or</a:t>
            </a:r>
            <a:r>
              <a:rPr lang="zh-CN" altLang="en-US" dirty="0"/>
              <a:t> </a:t>
            </a:r>
            <a:r>
              <a:rPr lang="en-US" altLang="zh-CN" dirty="0"/>
              <a:t>outliers?</a:t>
            </a:r>
          </a:p>
        </p:txBody>
      </p:sp>
      <p:cxnSp>
        <p:nvCxnSpPr>
          <p:cNvPr id="88" name="Straight Arrow Connector 87"/>
          <p:cNvCxnSpPr/>
          <p:nvPr>
            <p:custDataLst>
              <p:tags r:id="rId2"/>
            </p:custDataLst>
          </p:nvPr>
        </p:nvCxnSpPr>
        <p:spPr>
          <a:xfrm>
            <a:off x="2922845" y="5966384"/>
            <a:ext cx="367503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custDataLst>
              <p:tags r:id="rId3"/>
            </p:custDataLst>
          </p:nvPr>
        </p:nvCxnSpPr>
        <p:spPr>
          <a:xfrm flipV="1">
            <a:off x="2922845" y="2796979"/>
            <a:ext cx="0" cy="3169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0" name="Rectangle 89"/>
          <p:cNvSpPr/>
          <p:nvPr>
            <p:custDataLst>
              <p:tags r:id="rId4"/>
            </p:custDataLst>
          </p:nvPr>
        </p:nvSpPr>
        <p:spPr>
          <a:xfrm>
            <a:off x="3390577" y="5125071"/>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ectangle 90"/>
          <p:cNvSpPr/>
          <p:nvPr>
            <p:custDataLst>
              <p:tags r:id="rId5"/>
            </p:custDataLst>
          </p:nvPr>
        </p:nvSpPr>
        <p:spPr>
          <a:xfrm>
            <a:off x="3657852" y="524882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p:cNvSpPr/>
          <p:nvPr>
            <p:custDataLst>
              <p:tags r:id="rId6"/>
            </p:custDataLst>
          </p:nvPr>
        </p:nvSpPr>
        <p:spPr>
          <a:xfrm>
            <a:off x="3657852" y="4882412"/>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Rectangle 92"/>
          <p:cNvSpPr/>
          <p:nvPr>
            <p:custDataLst>
              <p:tags r:id="rId7"/>
            </p:custDataLst>
          </p:nvPr>
        </p:nvSpPr>
        <p:spPr>
          <a:xfrm>
            <a:off x="3991946" y="5028977"/>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Rectangle 93"/>
          <p:cNvSpPr/>
          <p:nvPr>
            <p:custDataLst>
              <p:tags r:id="rId8"/>
            </p:custDataLst>
          </p:nvPr>
        </p:nvSpPr>
        <p:spPr>
          <a:xfrm>
            <a:off x="3991946" y="4662564"/>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ectangle 94"/>
          <p:cNvSpPr/>
          <p:nvPr>
            <p:custDataLst>
              <p:tags r:id="rId9"/>
            </p:custDataLst>
          </p:nvPr>
        </p:nvSpPr>
        <p:spPr>
          <a:xfrm>
            <a:off x="3524214" y="463490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ectangle 95"/>
          <p:cNvSpPr/>
          <p:nvPr>
            <p:custDataLst>
              <p:tags r:id="rId10"/>
            </p:custDataLst>
          </p:nvPr>
        </p:nvSpPr>
        <p:spPr>
          <a:xfrm>
            <a:off x="3791490" y="4758658"/>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ectangle 96"/>
          <p:cNvSpPr/>
          <p:nvPr>
            <p:custDataLst>
              <p:tags r:id="rId11"/>
            </p:custDataLst>
          </p:nvPr>
        </p:nvSpPr>
        <p:spPr>
          <a:xfrm>
            <a:off x="3791490" y="439224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97"/>
          <p:cNvSpPr/>
          <p:nvPr>
            <p:custDataLst>
              <p:tags r:id="rId12"/>
            </p:custDataLst>
          </p:nvPr>
        </p:nvSpPr>
        <p:spPr>
          <a:xfrm>
            <a:off x="4125584" y="453881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Rectangle 98"/>
          <p:cNvSpPr/>
          <p:nvPr>
            <p:custDataLst>
              <p:tags r:id="rId13"/>
            </p:custDataLst>
          </p:nvPr>
        </p:nvSpPr>
        <p:spPr>
          <a:xfrm>
            <a:off x="4125584" y="4172397"/>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ectangle 99"/>
          <p:cNvSpPr/>
          <p:nvPr>
            <p:custDataLst>
              <p:tags r:id="rId14"/>
            </p:custDataLst>
          </p:nvPr>
        </p:nvSpPr>
        <p:spPr>
          <a:xfrm>
            <a:off x="4326040" y="4905223"/>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Rectangle 100"/>
          <p:cNvSpPr/>
          <p:nvPr>
            <p:custDataLst>
              <p:tags r:id="rId15"/>
            </p:custDataLst>
          </p:nvPr>
        </p:nvSpPr>
        <p:spPr>
          <a:xfrm>
            <a:off x="4392859" y="4612093"/>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Rectangle 101"/>
          <p:cNvSpPr/>
          <p:nvPr>
            <p:custDataLst>
              <p:tags r:id="rId16"/>
            </p:custDataLst>
          </p:nvPr>
        </p:nvSpPr>
        <p:spPr>
          <a:xfrm>
            <a:off x="5608607" y="430616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Rectangle 102"/>
          <p:cNvSpPr/>
          <p:nvPr>
            <p:custDataLst>
              <p:tags r:id="rId17"/>
            </p:custDataLst>
          </p:nvPr>
        </p:nvSpPr>
        <p:spPr>
          <a:xfrm>
            <a:off x="4760363" y="3493003"/>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4" name="Rectangle 103"/>
          <p:cNvSpPr/>
          <p:nvPr>
            <p:custDataLst>
              <p:tags r:id="rId18"/>
            </p:custDataLst>
          </p:nvPr>
        </p:nvSpPr>
        <p:spPr>
          <a:xfrm>
            <a:off x="5094457" y="336467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5" name="Rectangle 104"/>
          <p:cNvSpPr/>
          <p:nvPr>
            <p:custDataLst>
              <p:tags r:id="rId19"/>
            </p:custDataLst>
          </p:nvPr>
        </p:nvSpPr>
        <p:spPr>
          <a:xfrm>
            <a:off x="5242251" y="3711325"/>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6" name="Rectangle 105"/>
          <p:cNvSpPr/>
          <p:nvPr>
            <p:custDataLst>
              <p:tags r:id="rId20"/>
            </p:custDataLst>
          </p:nvPr>
        </p:nvSpPr>
        <p:spPr>
          <a:xfrm>
            <a:off x="4994228" y="3848765"/>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7" name="Rectangle 106"/>
          <p:cNvSpPr/>
          <p:nvPr>
            <p:custDataLst>
              <p:tags r:id="rId21"/>
            </p:custDataLst>
          </p:nvPr>
        </p:nvSpPr>
        <p:spPr>
          <a:xfrm>
            <a:off x="5328322" y="3545088"/>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8" name="Rectangle 107"/>
          <p:cNvSpPr/>
          <p:nvPr>
            <p:custDataLst>
              <p:tags r:id="rId22"/>
            </p:custDataLst>
          </p:nvPr>
        </p:nvSpPr>
        <p:spPr>
          <a:xfrm>
            <a:off x="5662417" y="341675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9" name="Rectangle 108"/>
          <p:cNvSpPr/>
          <p:nvPr>
            <p:custDataLst>
              <p:tags r:id="rId23"/>
            </p:custDataLst>
          </p:nvPr>
        </p:nvSpPr>
        <p:spPr>
          <a:xfrm>
            <a:off x="5810211" y="3763410"/>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0" name="Rectangle 109"/>
          <p:cNvSpPr/>
          <p:nvPr>
            <p:custDataLst>
              <p:tags r:id="rId24"/>
            </p:custDataLst>
          </p:nvPr>
        </p:nvSpPr>
        <p:spPr>
          <a:xfrm>
            <a:off x="5562188" y="390084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1" name="Rectangle 110"/>
          <p:cNvSpPr/>
          <p:nvPr>
            <p:custDataLst>
              <p:tags r:id="rId25"/>
            </p:custDataLst>
          </p:nvPr>
        </p:nvSpPr>
        <p:spPr>
          <a:xfrm>
            <a:off x="5261504" y="4172397"/>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2" name="Rectangle 111"/>
          <p:cNvSpPr/>
          <p:nvPr>
            <p:custDataLst>
              <p:tags r:id="rId26"/>
            </p:custDataLst>
          </p:nvPr>
        </p:nvSpPr>
        <p:spPr>
          <a:xfrm>
            <a:off x="5395141" y="4318962"/>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3" name="Rectangle 112"/>
          <p:cNvSpPr/>
          <p:nvPr>
            <p:custDataLst>
              <p:tags r:id="rId27"/>
            </p:custDataLst>
          </p:nvPr>
        </p:nvSpPr>
        <p:spPr>
          <a:xfrm>
            <a:off x="5595598" y="409911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117" name="Straight Connector 116"/>
          <p:cNvCxnSpPr/>
          <p:nvPr>
            <p:custDataLst>
              <p:tags r:id="rId28"/>
            </p:custDataLst>
          </p:nvPr>
        </p:nvCxnSpPr>
        <p:spPr>
          <a:xfrm>
            <a:off x="3106953" y="2678987"/>
            <a:ext cx="3920226" cy="3674021"/>
          </a:xfrm>
          <a:prstGeom prst="line">
            <a:avLst/>
          </a:prstGeom>
          <a:ln w="28575">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29"/>
            </p:custDataLst>
          </p:nvPr>
        </p:nvCxnSpPr>
        <p:spPr>
          <a:xfrm>
            <a:off x="2726690" y="2863304"/>
            <a:ext cx="3920226" cy="3674021"/>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30"/>
            </p:custDataLst>
          </p:nvPr>
        </p:nvCxnSpPr>
        <p:spPr>
          <a:xfrm>
            <a:off x="3437547" y="2469149"/>
            <a:ext cx="3920226" cy="3674021"/>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custDataLst>
                  <p:tags r:id="rId31"/>
                </p:custDataLst>
              </p:nvPr>
            </p:nvSpPr>
            <p:spPr>
              <a:xfrm>
                <a:off x="6434669" y="3285531"/>
                <a:ext cx="3524707" cy="1015663"/>
              </a:xfrm>
              <a:prstGeom prst="rect">
                <a:avLst/>
              </a:prstGeom>
            </p:spPr>
            <p:txBody>
              <a:bodyPr wrap="square">
                <a:spAutoFit/>
              </a:bodyPr>
              <a:lstStyle/>
              <a:p>
                <a:r>
                  <a:rPr lang="en-US" altLang="zh-CN" sz="2000" dirty="0"/>
                  <a:t>Constraint</a:t>
                </a:r>
                <a:r>
                  <a:rPr lang="zh-CN" altLang="en-US" sz="2000" dirty="0"/>
                  <a:t> </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b="1">
                                <a:latin typeface="Cambria Math" panose="02040503050406030204" pitchFamily="18" charset="0"/>
                              </a:rPr>
                              <m:t>𝐰</m:t>
                            </m:r>
                          </m:e>
                          <m:sup>
                            <m:r>
                              <a:rPr lang="en-US" altLang="zh-CN" sz="2000" i="1">
                                <a:latin typeface="Cambria Math" panose="02040503050406030204" pitchFamily="18" charset="0"/>
                              </a:rPr>
                              <m:t>𝑇</m:t>
                            </m:r>
                          </m:sup>
                        </m:sSup>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ea typeface="Cambria Math" panose="02040503050406030204" pitchFamily="18" charset="0"/>
                      </a:rPr>
                      <m:t>≥1</m:t>
                    </m:r>
                  </m:oMath>
                </a14:m>
                <a:r>
                  <a:rPr lang="zh-CN" altLang="en-US" sz="2000" dirty="0"/>
                  <a:t> </a:t>
                </a:r>
                <a:r>
                  <a:rPr lang="en-US" altLang="zh-CN" sz="2000" dirty="0"/>
                  <a:t>is</a:t>
                </a:r>
                <a:r>
                  <a:rPr lang="zh-CN" altLang="en-US" sz="2000" dirty="0"/>
                  <a:t> </a:t>
                </a:r>
                <a:r>
                  <a:rPr lang="en-US" altLang="zh-CN" sz="2000" dirty="0"/>
                  <a:t>violated</a:t>
                </a:r>
                <a:r>
                  <a:rPr lang="zh-CN" altLang="en-US" sz="2000" dirty="0"/>
                  <a:t> </a:t>
                </a:r>
                <a:r>
                  <a:rPr lang="en-US" altLang="zh-CN" sz="2000" dirty="0"/>
                  <a:t>on</a:t>
                </a:r>
                <a:r>
                  <a:rPr lang="zh-CN" altLang="en-US" sz="2000" dirty="0"/>
                  <a:t> </a:t>
                </a:r>
                <a:r>
                  <a:rPr lang="en-US" altLang="zh-CN" sz="2000" dirty="0"/>
                  <a:t>the</a:t>
                </a:r>
                <a:r>
                  <a:rPr lang="zh-CN" altLang="en-US" sz="2000" dirty="0"/>
                  <a:t> </a:t>
                </a:r>
                <a:r>
                  <a:rPr lang="en-US" altLang="zh-CN" sz="2000" dirty="0"/>
                  <a:t>outlier/noise</a:t>
                </a:r>
                <a:endParaRPr lang="en-US" sz="2000" dirty="0"/>
              </a:p>
            </p:txBody>
          </p:sp>
        </mc:Choice>
        <mc:Fallback xmlns="">
          <p:sp>
            <p:nvSpPr>
              <p:cNvPr id="122" name="Rectangle 121"/>
              <p:cNvSpPr>
                <a:spLocks noRot="1" noChangeAspect="1" noMove="1" noResize="1" noEditPoints="1" noAdjustHandles="1" noChangeArrowheads="1" noChangeShapeType="1" noTextEdit="1"/>
              </p:cNvSpPr>
              <p:nvPr>
                <p:custDataLst>
                  <p:tags r:id="rId33"/>
                </p:custDataLst>
              </p:nvPr>
            </p:nvSpPr>
            <p:spPr>
              <a:xfrm>
                <a:off x="6434669" y="3285531"/>
                <a:ext cx="3524707" cy="1015663"/>
              </a:xfrm>
              <a:prstGeom prst="rect">
                <a:avLst/>
              </a:prstGeom>
              <a:blipFill rotWithShape="1">
                <a:blip r:embed="rId34"/>
                <a:stretch>
                  <a:fillRect l="-6" t="-4" r="1" b="33"/>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Linearly</a:t>
            </a:r>
            <a:r>
              <a:rPr lang="zh-CN" altLang="en-US" dirty="0">
                <a:sym typeface="+mn-ea"/>
              </a:rPr>
              <a:t> </a:t>
            </a:r>
            <a:r>
              <a:rPr lang="en-US" altLang="zh-CN" dirty="0">
                <a:sym typeface="+mn-ea"/>
              </a:rPr>
              <a:t>separable</a:t>
            </a:r>
            <a:r>
              <a:rPr lang="zh-CN" altLang="en-US" dirty="0">
                <a:sym typeface="+mn-ea"/>
              </a:rPr>
              <a:t> </a:t>
            </a:r>
            <a:r>
              <a:rPr lang="en-US" altLang="zh-CN" dirty="0">
                <a:sym typeface="+mn-ea"/>
              </a:rPr>
              <a:t>with</a:t>
            </a:r>
            <a:r>
              <a:rPr lang="zh-CN" altLang="en-US" dirty="0">
                <a:sym typeface="+mn-ea"/>
              </a:rPr>
              <a:t> </a:t>
            </a:r>
            <a:r>
              <a:rPr lang="en-US" altLang="zh-CN" dirty="0">
                <a:sym typeface="+mn-ea"/>
              </a:rPr>
              <a:t>small</a:t>
            </a:r>
            <a:r>
              <a:rPr lang="zh-CN" altLang="en-US" dirty="0">
                <a:sym typeface="+mn-ea"/>
              </a:rPr>
              <a:t> </a:t>
            </a:r>
            <a:r>
              <a:rPr lang="en-US" altLang="zh-CN" dirty="0">
                <a:sym typeface="+mn-ea"/>
              </a:rPr>
              <a:t>margin</a:t>
            </a:r>
            <a:endParaRPr lang="en-US"/>
          </a:p>
        </p:txBody>
      </p:sp>
      <p:sp>
        <p:nvSpPr>
          <p:cNvPr id="113" name="Content Placeholder 112"/>
          <p:cNvSpPr>
            <a:spLocks noGrp="1"/>
          </p:cNvSpPr>
          <p:nvPr>
            <p:ph idx="1"/>
            <p:custDataLst>
              <p:tags r:id="rId1"/>
            </p:custDataLst>
          </p:nvPr>
        </p:nvSpPr>
        <p:spPr>
          <a:xfrm>
            <a:off x="1661216" y="1117353"/>
            <a:ext cx="8229600" cy="4525963"/>
          </a:xfrm>
        </p:spPr>
        <p:txBody>
          <a:bodyPr/>
          <a:lstStyle/>
          <a:p>
            <a:r>
              <a:rPr lang="en-US" altLang="zh-CN" dirty="0"/>
              <a:t>Suppose</a:t>
            </a:r>
            <a:r>
              <a:rPr lang="zh-CN" altLang="en-US" dirty="0"/>
              <a:t> </a:t>
            </a:r>
            <a:r>
              <a:rPr lang="en-US" altLang="zh-CN" dirty="0"/>
              <a:t>we</a:t>
            </a:r>
            <a:r>
              <a:rPr lang="zh-CN" altLang="en-US" dirty="0"/>
              <a:t> </a:t>
            </a:r>
            <a:r>
              <a:rPr lang="en-US" altLang="zh-CN" dirty="0"/>
              <a:t>add</a:t>
            </a:r>
            <a:r>
              <a:rPr lang="zh-CN" altLang="en-US" dirty="0"/>
              <a:t> </a:t>
            </a:r>
            <a:r>
              <a:rPr lang="en-US" altLang="zh-CN" dirty="0"/>
              <a:t>an</a:t>
            </a:r>
            <a:r>
              <a:rPr lang="zh-CN" altLang="en-US" dirty="0"/>
              <a:t> </a:t>
            </a:r>
            <a:r>
              <a:rPr lang="en-US" altLang="zh-CN" dirty="0"/>
              <a:t>outlier</a:t>
            </a:r>
            <a:r>
              <a:rPr lang="zh-CN" altLang="en-US" dirty="0"/>
              <a:t> </a:t>
            </a:r>
            <a:r>
              <a:rPr lang="en-US" altLang="zh-CN" dirty="0"/>
              <a:t>which</a:t>
            </a:r>
            <a:r>
              <a:rPr lang="zh-CN" altLang="en-US" dirty="0"/>
              <a:t> </a:t>
            </a:r>
            <a:r>
              <a:rPr lang="en-US" altLang="zh-CN" dirty="0"/>
              <a:t>results</a:t>
            </a:r>
            <a:r>
              <a:rPr lang="zh-CN" altLang="en-US" dirty="0"/>
              <a:t> </a:t>
            </a:r>
            <a:r>
              <a:rPr lang="en-US" altLang="zh-CN" dirty="0"/>
              <a:t>in</a:t>
            </a:r>
            <a:r>
              <a:rPr lang="zh-CN" altLang="en-US" dirty="0"/>
              <a:t> </a:t>
            </a:r>
            <a:r>
              <a:rPr lang="en-US" altLang="zh-CN" dirty="0"/>
              <a:t>a</a:t>
            </a:r>
            <a:r>
              <a:rPr lang="zh-CN" altLang="en-US" dirty="0"/>
              <a:t> </a:t>
            </a:r>
            <a:r>
              <a:rPr lang="en-US" altLang="zh-CN" dirty="0"/>
              <a:t>classifier</a:t>
            </a:r>
            <a:r>
              <a:rPr lang="zh-CN" altLang="en-US" dirty="0"/>
              <a:t> </a:t>
            </a:r>
            <a:r>
              <a:rPr lang="en-US" altLang="zh-CN" dirty="0"/>
              <a:t>with</a:t>
            </a:r>
            <a:r>
              <a:rPr lang="zh-CN" altLang="en-US" dirty="0"/>
              <a:t> </a:t>
            </a:r>
            <a:r>
              <a:rPr lang="en-US" altLang="zh-CN" dirty="0"/>
              <a:t>a</a:t>
            </a:r>
            <a:r>
              <a:rPr lang="zh-CN" altLang="en-US" dirty="0"/>
              <a:t> </a:t>
            </a:r>
            <a:r>
              <a:rPr lang="en-US" altLang="zh-CN" dirty="0"/>
              <a:t>much</a:t>
            </a:r>
            <a:r>
              <a:rPr lang="zh-CN" altLang="en-US" dirty="0"/>
              <a:t> </a:t>
            </a:r>
            <a:r>
              <a:rPr lang="en-US" altLang="zh-CN" dirty="0"/>
              <a:t>smaller</a:t>
            </a:r>
            <a:r>
              <a:rPr lang="zh-CN" altLang="en-US" dirty="0"/>
              <a:t> </a:t>
            </a:r>
            <a:r>
              <a:rPr lang="en-US" altLang="zh-CN" dirty="0"/>
              <a:t>margin.</a:t>
            </a:r>
          </a:p>
        </p:txBody>
      </p:sp>
      <p:grpSp>
        <p:nvGrpSpPr>
          <p:cNvPr id="117" name="Group 116"/>
          <p:cNvGrpSpPr/>
          <p:nvPr/>
        </p:nvGrpSpPr>
        <p:grpSpPr>
          <a:xfrm>
            <a:off x="1383243" y="2491740"/>
            <a:ext cx="4573165" cy="4086215"/>
            <a:chOff x="195793" y="2743200"/>
            <a:chExt cx="4573165" cy="4086215"/>
          </a:xfrm>
        </p:grpSpPr>
        <p:cxnSp>
          <p:nvCxnSpPr>
            <p:cNvPr id="118" name="Straight Arrow Connector 117"/>
            <p:cNvCxnSpPr/>
            <p:nvPr>
              <p:custDataLst>
                <p:tags r:id="rId31"/>
              </p:custDataLst>
            </p:nvPr>
          </p:nvCxnSpPr>
          <p:spPr>
            <a:xfrm>
              <a:off x="381000" y="6250444"/>
              <a:ext cx="367503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custDataLst>
                <p:tags r:id="rId32"/>
              </p:custDataLst>
            </p:nvPr>
          </p:nvCxnSpPr>
          <p:spPr>
            <a:xfrm flipV="1">
              <a:off x="381000" y="3081039"/>
              <a:ext cx="0" cy="3169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69"/>
            <p:cNvSpPr/>
            <p:nvPr>
              <p:custDataLst>
                <p:tags r:id="rId33"/>
              </p:custDataLst>
            </p:nvPr>
          </p:nvSpPr>
          <p:spPr>
            <a:xfrm>
              <a:off x="848732" y="5409131"/>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Rectangle 70"/>
            <p:cNvSpPr/>
            <p:nvPr>
              <p:custDataLst>
                <p:tags r:id="rId34"/>
              </p:custDataLst>
            </p:nvPr>
          </p:nvSpPr>
          <p:spPr>
            <a:xfrm>
              <a:off x="1116007" y="553288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Rectangle 71"/>
            <p:cNvSpPr/>
            <p:nvPr>
              <p:custDataLst>
                <p:tags r:id="rId35"/>
              </p:custDataLst>
            </p:nvPr>
          </p:nvSpPr>
          <p:spPr>
            <a:xfrm>
              <a:off x="1116007" y="5166471"/>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Rectangle 72"/>
            <p:cNvSpPr/>
            <p:nvPr>
              <p:custDataLst>
                <p:tags r:id="rId36"/>
              </p:custDataLst>
            </p:nvPr>
          </p:nvSpPr>
          <p:spPr>
            <a:xfrm>
              <a:off x="1450101" y="5313037"/>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Rectangle 73"/>
            <p:cNvSpPr/>
            <p:nvPr>
              <p:custDataLst>
                <p:tags r:id="rId37"/>
              </p:custDataLst>
            </p:nvPr>
          </p:nvSpPr>
          <p:spPr>
            <a:xfrm>
              <a:off x="1450101" y="4946624"/>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Rectangle 74"/>
            <p:cNvSpPr/>
            <p:nvPr>
              <p:custDataLst>
                <p:tags r:id="rId38"/>
              </p:custDataLst>
            </p:nvPr>
          </p:nvSpPr>
          <p:spPr>
            <a:xfrm>
              <a:off x="982369" y="491896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ectangle 75"/>
            <p:cNvSpPr/>
            <p:nvPr>
              <p:custDataLst>
                <p:tags r:id="rId39"/>
              </p:custDataLst>
            </p:nvPr>
          </p:nvSpPr>
          <p:spPr>
            <a:xfrm>
              <a:off x="1249645" y="5042718"/>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Rectangle 76"/>
            <p:cNvSpPr/>
            <p:nvPr>
              <p:custDataLst>
                <p:tags r:id="rId40"/>
              </p:custDataLst>
            </p:nvPr>
          </p:nvSpPr>
          <p:spPr>
            <a:xfrm>
              <a:off x="1249645" y="467630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Rectangle 77"/>
            <p:cNvSpPr/>
            <p:nvPr>
              <p:custDataLst>
                <p:tags r:id="rId41"/>
              </p:custDataLst>
            </p:nvPr>
          </p:nvSpPr>
          <p:spPr>
            <a:xfrm>
              <a:off x="1583739" y="482287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Rectangle 78"/>
            <p:cNvSpPr/>
            <p:nvPr>
              <p:custDataLst>
                <p:tags r:id="rId42"/>
              </p:custDataLst>
            </p:nvPr>
          </p:nvSpPr>
          <p:spPr>
            <a:xfrm>
              <a:off x="1583739" y="4456457"/>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Rectangle 79"/>
            <p:cNvSpPr/>
            <p:nvPr>
              <p:custDataLst>
                <p:tags r:id="rId43"/>
              </p:custDataLst>
            </p:nvPr>
          </p:nvSpPr>
          <p:spPr>
            <a:xfrm>
              <a:off x="1784195" y="5189283"/>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Rectangle 80"/>
            <p:cNvSpPr/>
            <p:nvPr>
              <p:custDataLst>
                <p:tags r:id="rId44"/>
              </p:custDataLst>
            </p:nvPr>
          </p:nvSpPr>
          <p:spPr>
            <a:xfrm>
              <a:off x="1851014" y="4896153"/>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Rectangle 82"/>
            <p:cNvSpPr/>
            <p:nvPr>
              <p:custDataLst>
                <p:tags r:id="rId45"/>
              </p:custDataLst>
            </p:nvPr>
          </p:nvSpPr>
          <p:spPr>
            <a:xfrm>
              <a:off x="2218518" y="3777063"/>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2" name="Rectangle 83"/>
            <p:cNvSpPr/>
            <p:nvPr>
              <p:custDataLst>
                <p:tags r:id="rId46"/>
              </p:custDataLst>
            </p:nvPr>
          </p:nvSpPr>
          <p:spPr>
            <a:xfrm>
              <a:off x="2552612" y="364873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3" name="Rectangle 84"/>
            <p:cNvSpPr/>
            <p:nvPr>
              <p:custDataLst>
                <p:tags r:id="rId47"/>
              </p:custDataLst>
            </p:nvPr>
          </p:nvSpPr>
          <p:spPr>
            <a:xfrm>
              <a:off x="2700406" y="3995385"/>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4" name="Rectangle 85"/>
            <p:cNvSpPr/>
            <p:nvPr>
              <p:custDataLst>
                <p:tags r:id="rId48"/>
              </p:custDataLst>
            </p:nvPr>
          </p:nvSpPr>
          <p:spPr>
            <a:xfrm>
              <a:off x="2452384" y="4132825"/>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5" name="Rectangle 113"/>
            <p:cNvSpPr/>
            <p:nvPr>
              <p:custDataLst>
                <p:tags r:id="rId49"/>
              </p:custDataLst>
            </p:nvPr>
          </p:nvSpPr>
          <p:spPr>
            <a:xfrm>
              <a:off x="2786478" y="3829148"/>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6" name="Rectangle 114"/>
            <p:cNvSpPr/>
            <p:nvPr>
              <p:custDataLst>
                <p:tags r:id="rId50"/>
              </p:custDataLst>
            </p:nvPr>
          </p:nvSpPr>
          <p:spPr>
            <a:xfrm>
              <a:off x="3120572" y="370081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7" name="Rectangle 115"/>
            <p:cNvSpPr/>
            <p:nvPr>
              <p:custDataLst>
                <p:tags r:id="rId51"/>
              </p:custDataLst>
            </p:nvPr>
          </p:nvSpPr>
          <p:spPr>
            <a:xfrm>
              <a:off x="3268366" y="4047470"/>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8" name="Rectangle 120"/>
            <p:cNvSpPr/>
            <p:nvPr>
              <p:custDataLst>
                <p:tags r:id="rId52"/>
              </p:custDataLst>
            </p:nvPr>
          </p:nvSpPr>
          <p:spPr>
            <a:xfrm>
              <a:off x="3020344" y="418490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9" name="Rectangle 121"/>
            <p:cNvSpPr/>
            <p:nvPr>
              <p:custDataLst>
                <p:tags r:id="rId53"/>
              </p:custDataLst>
            </p:nvPr>
          </p:nvSpPr>
          <p:spPr>
            <a:xfrm>
              <a:off x="2719659" y="4456457"/>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50" name="Rectangle 122"/>
            <p:cNvSpPr/>
            <p:nvPr>
              <p:custDataLst>
                <p:tags r:id="rId54"/>
              </p:custDataLst>
            </p:nvPr>
          </p:nvSpPr>
          <p:spPr>
            <a:xfrm>
              <a:off x="2853297" y="4603022"/>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51" name="Rectangle 123"/>
            <p:cNvSpPr/>
            <p:nvPr>
              <p:custDataLst>
                <p:tags r:id="rId55"/>
              </p:custDataLst>
            </p:nvPr>
          </p:nvSpPr>
          <p:spPr>
            <a:xfrm>
              <a:off x="3053753" y="438317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152" name="Straight Connector 151"/>
            <p:cNvCxnSpPr/>
            <p:nvPr>
              <p:custDataLst>
                <p:tags r:id="rId56"/>
              </p:custDataLst>
            </p:nvPr>
          </p:nvCxnSpPr>
          <p:spPr>
            <a:xfrm>
              <a:off x="576103" y="2985859"/>
              <a:ext cx="3920226" cy="367402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custDataLst>
                <p:tags r:id="rId57"/>
              </p:custDataLst>
            </p:nvPr>
          </p:nvCxnSpPr>
          <p:spPr>
            <a:xfrm>
              <a:off x="195793" y="3155394"/>
              <a:ext cx="3920226" cy="3674021"/>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custDataLst>
                <p:tags r:id="rId58"/>
              </p:custDataLst>
            </p:nvPr>
          </p:nvCxnSpPr>
          <p:spPr>
            <a:xfrm>
              <a:off x="848732" y="2743200"/>
              <a:ext cx="3920226" cy="3674021"/>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6156864" y="2178690"/>
            <a:ext cx="3675035" cy="4300120"/>
            <a:chOff x="4740544" y="2450218"/>
            <a:chExt cx="3675035" cy="4300120"/>
          </a:xfrm>
        </p:grpSpPr>
        <p:cxnSp>
          <p:nvCxnSpPr>
            <p:cNvPr id="156" name="Straight Arrow Connector 155"/>
            <p:cNvCxnSpPr/>
            <p:nvPr>
              <p:custDataLst>
                <p:tags r:id="rId2"/>
              </p:custDataLst>
            </p:nvPr>
          </p:nvCxnSpPr>
          <p:spPr>
            <a:xfrm>
              <a:off x="4740544" y="6234349"/>
              <a:ext cx="367503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7" name="Rectangle 23"/>
            <p:cNvSpPr/>
            <p:nvPr>
              <p:custDataLst>
                <p:tags r:id="rId3"/>
              </p:custDataLst>
            </p:nvPr>
          </p:nvSpPr>
          <p:spPr>
            <a:xfrm>
              <a:off x="5208276" y="5393036"/>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Rectangle 25"/>
            <p:cNvSpPr/>
            <p:nvPr>
              <p:custDataLst>
                <p:tags r:id="rId4"/>
              </p:custDataLst>
            </p:nvPr>
          </p:nvSpPr>
          <p:spPr>
            <a:xfrm>
              <a:off x="5475551" y="551679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Rectangle 26"/>
            <p:cNvSpPr/>
            <p:nvPr>
              <p:custDataLst>
                <p:tags r:id="rId5"/>
              </p:custDataLst>
            </p:nvPr>
          </p:nvSpPr>
          <p:spPr>
            <a:xfrm>
              <a:off x="5475551" y="5150376"/>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27"/>
            <p:cNvSpPr/>
            <p:nvPr>
              <p:custDataLst>
                <p:tags r:id="rId6"/>
              </p:custDataLst>
            </p:nvPr>
          </p:nvSpPr>
          <p:spPr>
            <a:xfrm>
              <a:off x="5809645" y="5296942"/>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28"/>
            <p:cNvSpPr/>
            <p:nvPr>
              <p:custDataLst>
                <p:tags r:id="rId7"/>
              </p:custDataLst>
            </p:nvPr>
          </p:nvSpPr>
          <p:spPr>
            <a:xfrm>
              <a:off x="5809645" y="4930529"/>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Rectangle 29"/>
            <p:cNvSpPr/>
            <p:nvPr>
              <p:custDataLst>
                <p:tags r:id="rId8"/>
              </p:custDataLst>
            </p:nvPr>
          </p:nvSpPr>
          <p:spPr>
            <a:xfrm>
              <a:off x="5341913" y="490287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Rectangle 30"/>
            <p:cNvSpPr/>
            <p:nvPr>
              <p:custDataLst>
                <p:tags r:id="rId9"/>
              </p:custDataLst>
            </p:nvPr>
          </p:nvSpPr>
          <p:spPr>
            <a:xfrm>
              <a:off x="5609189" y="5026623"/>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Rectangle 31"/>
            <p:cNvSpPr/>
            <p:nvPr>
              <p:custDataLst>
                <p:tags r:id="rId10"/>
              </p:custDataLst>
            </p:nvPr>
          </p:nvSpPr>
          <p:spPr>
            <a:xfrm>
              <a:off x="5609189" y="4660210"/>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Rectangle 32"/>
            <p:cNvSpPr/>
            <p:nvPr>
              <p:custDataLst>
                <p:tags r:id="rId11"/>
              </p:custDataLst>
            </p:nvPr>
          </p:nvSpPr>
          <p:spPr>
            <a:xfrm>
              <a:off x="5943283" y="4806775"/>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Rectangle 33"/>
            <p:cNvSpPr/>
            <p:nvPr>
              <p:custDataLst>
                <p:tags r:id="rId12"/>
              </p:custDataLst>
            </p:nvPr>
          </p:nvSpPr>
          <p:spPr>
            <a:xfrm>
              <a:off x="5943283" y="4440362"/>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Rectangle 34"/>
            <p:cNvSpPr/>
            <p:nvPr>
              <p:custDataLst>
                <p:tags r:id="rId13"/>
              </p:custDataLst>
            </p:nvPr>
          </p:nvSpPr>
          <p:spPr>
            <a:xfrm>
              <a:off x="6143739" y="5173188"/>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Rectangle 35"/>
            <p:cNvSpPr/>
            <p:nvPr>
              <p:custDataLst>
                <p:tags r:id="rId14"/>
              </p:custDataLst>
            </p:nvPr>
          </p:nvSpPr>
          <p:spPr>
            <a:xfrm>
              <a:off x="6210558" y="4880058"/>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Rectangle 36"/>
            <p:cNvSpPr/>
            <p:nvPr>
              <p:custDataLst>
                <p:tags r:id="rId15"/>
              </p:custDataLst>
            </p:nvPr>
          </p:nvSpPr>
          <p:spPr>
            <a:xfrm>
              <a:off x="6223456" y="3846067"/>
              <a:ext cx="133638"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Rectangle 37"/>
            <p:cNvSpPr/>
            <p:nvPr>
              <p:custDataLst>
                <p:tags r:id="rId16"/>
              </p:custDataLst>
            </p:nvPr>
          </p:nvSpPr>
          <p:spPr>
            <a:xfrm>
              <a:off x="6578062" y="3760968"/>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1" name="Rectangle 38"/>
            <p:cNvSpPr/>
            <p:nvPr>
              <p:custDataLst>
                <p:tags r:id="rId17"/>
              </p:custDataLst>
            </p:nvPr>
          </p:nvSpPr>
          <p:spPr>
            <a:xfrm>
              <a:off x="6912156" y="363263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2" name="Rectangle 39"/>
            <p:cNvSpPr/>
            <p:nvPr>
              <p:custDataLst>
                <p:tags r:id="rId18"/>
              </p:custDataLst>
            </p:nvPr>
          </p:nvSpPr>
          <p:spPr>
            <a:xfrm>
              <a:off x="7059950" y="3979290"/>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3" name="Rectangle 40"/>
            <p:cNvSpPr/>
            <p:nvPr>
              <p:custDataLst>
                <p:tags r:id="rId19"/>
              </p:custDataLst>
            </p:nvPr>
          </p:nvSpPr>
          <p:spPr>
            <a:xfrm>
              <a:off x="6811928" y="4116730"/>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4" name="Rectangle 41"/>
            <p:cNvSpPr/>
            <p:nvPr>
              <p:custDataLst>
                <p:tags r:id="rId20"/>
              </p:custDataLst>
            </p:nvPr>
          </p:nvSpPr>
          <p:spPr>
            <a:xfrm>
              <a:off x="7146022" y="3813053"/>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5" name="Rectangle 42"/>
            <p:cNvSpPr/>
            <p:nvPr>
              <p:custDataLst>
                <p:tags r:id="rId21"/>
              </p:custDataLst>
            </p:nvPr>
          </p:nvSpPr>
          <p:spPr>
            <a:xfrm>
              <a:off x="7480116" y="368472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6" name="Rectangle 43"/>
            <p:cNvSpPr/>
            <p:nvPr>
              <p:custDataLst>
                <p:tags r:id="rId22"/>
              </p:custDataLst>
            </p:nvPr>
          </p:nvSpPr>
          <p:spPr>
            <a:xfrm>
              <a:off x="7627910" y="4031375"/>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7" name="Rectangle 44"/>
            <p:cNvSpPr/>
            <p:nvPr>
              <p:custDataLst>
                <p:tags r:id="rId23"/>
              </p:custDataLst>
            </p:nvPr>
          </p:nvSpPr>
          <p:spPr>
            <a:xfrm>
              <a:off x="7379888" y="4168814"/>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8" name="Rectangle 45"/>
            <p:cNvSpPr/>
            <p:nvPr>
              <p:custDataLst>
                <p:tags r:id="rId24"/>
              </p:custDataLst>
            </p:nvPr>
          </p:nvSpPr>
          <p:spPr>
            <a:xfrm>
              <a:off x="7079203" y="4440362"/>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79" name="Rectangle 46"/>
            <p:cNvSpPr/>
            <p:nvPr>
              <p:custDataLst>
                <p:tags r:id="rId25"/>
              </p:custDataLst>
            </p:nvPr>
          </p:nvSpPr>
          <p:spPr>
            <a:xfrm>
              <a:off x="7212841" y="4586927"/>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80" name="Rectangle 47"/>
            <p:cNvSpPr/>
            <p:nvPr>
              <p:custDataLst>
                <p:tags r:id="rId26"/>
              </p:custDataLst>
            </p:nvPr>
          </p:nvSpPr>
          <p:spPr>
            <a:xfrm>
              <a:off x="7413297" y="4367079"/>
              <a:ext cx="133638"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181" name="Straight Connector 180"/>
            <p:cNvCxnSpPr/>
            <p:nvPr>
              <p:custDataLst>
                <p:tags r:id="rId27"/>
              </p:custDataLst>
            </p:nvPr>
          </p:nvCxnSpPr>
          <p:spPr>
            <a:xfrm>
              <a:off x="5773906" y="2511813"/>
              <a:ext cx="2161358" cy="414806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custDataLst>
                <p:tags r:id="rId28"/>
              </p:custDataLst>
            </p:nvPr>
          </p:nvCxnSpPr>
          <p:spPr>
            <a:xfrm flipV="1">
              <a:off x="4740544" y="3064944"/>
              <a:ext cx="0" cy="3169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3" name="Straight Connector 182"/>
            <p:cNvCxnSpPr/>
            <p:nvPr>
              <p:custDataLst>
                <p:tags r:id="rId29"/>
              </p:custDataLst>
            </p:nvPr>
          </p:nvCxnSpPr>
          <p:spPr>
            <a:xfrm>
              <a:off x="5941746" y="2450218"/>
              <a:ext cx="2161358" cy="4148067"/>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custDataLst>
                <p:tags r:id="rId30"/>
              </p:custDataLst>
            </p:nvPr>
          </p:nvCxnSpPr>
          <p:spPr>
            <a:xfrm>
              <a:off x="5631021" y="2602271"/>
              <a:ext cx="2161358" cy="4148067"/>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Classification</a:t>
            </a:r>
            <a:endParaRPr lang="en-US"/>
          </a:p>
        </p:txBody>
      </p:sp>
      <p:sp>
        <p:nvSpPr>
          <p:cNvPr id="7" name="TextBox 6"/>
          <p:cNvSpPr txBox="1"/>
          <p:nvPr>
            <p:custDataLst>
              <p:tags r:id="rId1"/>
            </p:custDataLst>
          </p:nvPr>
        </p:nvSpPr>
        <p:spPr>
          <a:xfrm>
            <a:off x="3286125" y="2971706"/>
            <a:ext cx="6645234" cy="461665"/>
          </a:xfrm>
          <a:prstGeom prst="rect">
            <a:avLst/>
          </a:prstGeom>
          <a:noFill/>
        </p:spPr>
        <p:txBody>
          <a:bodyPr wrap="square" rtlCol="0">
            <a:spAutoFit/>
          </a:bodyPr>
          <a:lstStyle>
            <a:defPPr>
              <a:defRPr lang="en-US"/>
            </a:defPPr>
            <a:lvl1pPr>
              <a:defRPr sz="2400">
                <a:latin typeface="+mj-lt"/>
              </a:defRPr>
            </a:lvl1pPr>
          </a:lstStyle>
          <a:p>
            <a:r>
              <a:rPr lang="en-US" dirty="0"/>
              <a:t>Tumor Size</a:t>
            </a:r>
          </a:p>
        </p:txBody>
      </p:sp>
      <p:cxnSp>
        <p:nvCxnSpPr>
          <p:cNvPr id="11" name="Straight Connector 10"/>
          <p:cNvCxnSpPr/>
          <p:nvPr>
            <p:custDataLst>
              <p:tags r:id="rId2"/>
            </p:custDataLst>
          </p:nvPr>
        </p:nvCxnSpPr>
        <p:spPr>
          <a:xfrm>
            <a:off x="3176691" y="2965749"/>
            <a:ext cx="6754668" cy="595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custDataLst>
              <p:tags r:id="rId3"/>
            </p:custDataLst>
          </p:nvPr>
        </p:nvCxnSpPr>
        <p:spPr>
          <a:xfrm flipV="1">
            <a:off x="3286125" y="1371506"/>
            <a:ext cx="0" cy="194664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custDataLst>
              <p:tags r:id="rId4"/>
            </p:custDataLst>
          </p:nvPr>
        </p:nvCxnSpPr>
        <p:spPr>
          <a:xfrm>
            <a:off x="3176691" y="2965749"/>
            <a:ext cx="363046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5"/>
            </p:custDataLst>
          </p:nvPr>
        </p:nvSpPr>
        <p:spPr>
          <a:xfrm>
            <a:off x="3286125" y="2971706"/>
            <a:ext cx="2835234" cy="461665"/>
          </a:xfrm>
          <a:prstGeom prst="rect">
            <a:avLst/>
          </a:prstGeom>
          <a:noFill/>
        </p:spPr>
        <p:txBody>
          <a:bodyPr wrap="square" rtlCol="0">
            <a:spAutoFit/>
          </a:bodyPr>
          <a:lstStyle>
            <a:defPPr>
              <a:defRPr lang="en-US"/>
            </a:defPPr>
            <a:lvl1pPr>
              <a:defRPr sz="2400">
                <a:latin typeface="+mj-lt"/>
              </a:defRPr>
            </a:lvl1pPr>
          </a:lstStyle>
          <a:p>
            <a:r>
              <a:rPr lang="en-US" dirty="0"/>
              <a:t>Tumor Size</a:t>
            </a:r>
          </a:p>
        </p:txBody>
      </p:sp>
      <p:sp>
        <p:nvSpPr>
          <p:cNvPr id="15" name="Cross 14"/>
          <p:cNvSpPr/>
          <p:nvPr>
            <p:custDataLst>
              <p:tags r:id="rId6"/>
            </p:custDataLst>
          </p:nvPr>
        </p:nvSpPr>
        <p:spPr>
          <a:xfrm rot="2734294">
            <a:off x="3431490" y="2842932"/>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custDataLst>
              <p:tags r:id="rId7"/>
            </p:custDataLst>
          </p:nvPr>
        </p:nvSpPr>
        <p:spPr>
          <a:xfrm rot="2734294">
            <a:off x="3736291" y="2842932"/>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custDataLst>
              <p:tags r:id="rId8"/>
            </p:custDataLst>
          </p:nvPr>
        </p:nvSpPr>
        <p:spPr>
          <a:xfrm rot="2734294">
            <a:off x="4057878" y="2842932"/>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custDataLst>
              <p:tags r:id="rId9"/>
            </p:custDataLst>
          </p:nvPr>
        </p:nvSpPr>
        <p:spPr>
          <a:xfrm rot="2734294">
            <a:off x="4438878" y="2842932"/>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custDataLst>
              <p:tags r:id="rId10"/>
            </p:custDataLst>
          </p:nvPr>
        </p:nvSpPr>
        <p:spPr>
          <a:xfrm rot="2734294">
            <a:off x="5184091" y="1577239"/>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custDataLst>
              <p:tags r:id="rId11"/>
            </p:custDataLst>
          </p:nvPr>
        </p:nvSpPr>
        <p:spPr>
          <a:xfrm rot="2734294">
            <a:off x="5581878" y="1577239"/>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custDataLst>
              <p:tags r:id="rId12"/>
            </p:custDataLst>
          </p:nvPr>
        </p:nvSpPr>
        <p:spPr>
          <a:xfrm rot="2734294">
            <a:off x="5962878" y="1577239"/>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custDataLst>
              <p:tags r:id="rId13"/>
            </p:custDataLst>
          </p:nvPr>
        </p:nvSpPr>
        <p:spPr>
          <a:xfrm rot="2734294">
            <a:off x="6403291" y="1577239"/>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custDataLst>
              <p:tags r:id="rId14"/>
            </p:custDataLst>
          </p:nvPr>
        </p:nvSpPr>
        <p:spPr>
          <a:xfrm>
            <a:off x="1881291" y="2073523"/>
            <a:ext cx="1417617" cy="307777"/>
          </a:xfrm>
          <a:prstGeom prst="rect">
            <a:avLst/>
          </a:prstGeom>
          <a:noFill/>
        </p:spPr>
        <p:txBody>
          <a:bodyPr wrap="square" rtlCol="0">
            <a:spAutoFit/>
          </a:bodyPr>
          <a:lstStyle/>
          <a:p>
            <a:r>
              <a:rPr lang="en-US" sz="1400" dirty="0"/>
              <a:t>Malignant ?</a:t>
            </a:r>
          </a:p>
        </p:txBody>
      </p:sp>
      <p:cxnSp>
        <p:nvCxnSpPr>
          <p:cNvPr id="24" name="Straight Connector 23"/>
          <p:cNvCxnSpPr/>
          <p:nvPr>
            <p:custDataLst>
              <p:tags r:id="rId15"/>
            </p:custDataLst>
          </p:nvPr>
        </p:nvCxnSpPr>
        <p:spPr>
          <a:xfrm>
            <a:off x="3176691" y="1706012"/>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16"/>
            </p:custDataLst>
          </p:nvPr>
        </p:nvSpPr>
        <p:spPr>
          <a:xfrm>
            <a:off x="2443392" y="1512031"/>
            <a:ext cx="938149" cy="307777"/>
          </a:xfrm>
          <a:prstGeom prst="rect">
            <a:avLst/>
          </a:prstGeom>
          <a:noFill/>
        </p:spPr>
        <p:txBody>
          <a:bodyPr wrap="square" rtlCol="0">
            <a:spAutoFit/>
          </a:bodyPr>
          <a:lstStyle/>
          <a:p>
            <a:r>
              <a:rPr lang="en-US" sz="1400" dirty="0"/>
              <a:t>(Yes) 1</a:t>
            </a:r>
          </a:p>
        </p:txBody>
      </p:sp>
      <p:sp>
        <p:nvSpPr>
          <p:cNvPr id="26" name="TextBox 25"/>
          <p:cNvSpPr txBox="1"/>
          <p:nvPr>
            <p:custDataLst>
              <p:tags r:id="rId17"/>
            </p:custDataLst>
          </p:nvPr>
        </p:nvSpPr>
        <p:spPr>
          <a:xfrm>
            <a:off x="2443391" y="2766856"/>
            <a:ext cx="938149" cy="307777"/>
          </a:xfrm>
          <a:prstGeom prst="rect">
            <a:avLst/>
          </a:prstGeom>
          <a:noFill/>
        </p:spPr>
        <p:txBody>
          <a:bodyPr wrap="square" rtlCol="0">
            <a:spAutoFit/>
          </a:bodyPr>
          <a:lstStyle/>
          <a:p>
            <a:r>
              <a:rPr lang="en-US" sz="1400" dirty="0"/>
              <a:t>(No) 0</a:t>
            </a:r>
          </a:p>
        </p:txBody>
      </p:sp>
      <p:sp>
        <p:nvSpPr>
          <p:cNvPr id="27" name="Cross 26"/>
          <p:cNvSpPr/>
          <p:nvPr>
            <p:custDataLst>
              <p:tags r:id="rId18"/>
            </p:custDataLst>
          </p:nvPr>
        </p:nvSpPr>
        <p:spPr>
          <a:xfrm rot="2734294">
            <a:off x="9197373" y="1577239"/>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custDataLst>
              <p:tags r:id="rId19"/>
            </p:custDataLst>
          </p:nvPr>
        </p:nvCxnSpPr>
        <p:spPr>
          <a:xfrm>
            <a:off x="2913465" y="2346766"/>
            <a:ext cx="7467600"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custDataLst>
                  <p:tags r:id="rId20"/>
                </p:custDataLst>
              </p:nvPr>
            </p:nvSpPr>
            <p:spPr>
              <a:xfrm>
                <a:off x="3344329" y="4191190"/>
                <a:ext cx="6586845" cy="830997"/>
              </a:xfrm>
              <a:prstGeom prst="rect">
                <a:avLst/>
              </a:prstGeom>
              <a:noFill/>
            </p:spPr>
            <p:txBody>
              <a:bodyPr wrap="square" rtlCol="0">
                <a:spAutoFit/>
              </a:bodyPr>
              <a:lstStyle>
                <a:defPPr>
                  <a:defRPr lang="en-US"/>
                </a:defPPr>
                <a:lvl1pPr>
                  <a:defRPr sz="2400">
                    <a:latin typeface="+mj-lt"/>
                  </a:defRPr>
                </a:lvl1pPr>
              </a:lstStyle>
              <a:p>
                <a:r>
                  <a:rPr lang="en-US" dirty="0"/>
                  <a:t>Threshold classifier output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a:t> at 0.5:</a:t>
                </a:r>
              </a:p>
              <a:p>
                <a:endParaRPr lang="en-US" dirty="0"/>
              </a:p>
            </p:txBody>
          </p:sp>
        </mc:Choice>
        <mc:Fallback xmlns="">
          <p:sp>
            <p:nvSpPr>
              <p:cNvPr id="29" name="TextBox 28"/>
              <p:cNvSpPr txBox="1">
                <a:spLocks noRot="1" noChangeAspect="1" noMove="1" noResize="1" noEditPoints="1" noAdjustHandles="1" noChangeArrowheads="1" noChangeShapeType="1" noTextEdit="1"/>
              </p:cNvSpPr>
              <p:nvPr>
                <p:custDataLst>
                  <p:tags r:id="rId24"/>
                </p:custDataLst>
              </p:nvPr>
            </p:nvSpPr>
            <p:spPr>
              <a:xfrm>
                <a:off x="3344329" y="4191190"/>
                <a:ext cx="6586845" cy="830997"/>
              </a:xfrm>
              <a:prstGeom prst="rect">
                <a:avLst/>
              </a:prstGeom>
              <a:blipFill rotWithShape="1">
                <a:blip r:embed="rId25"/>
                <a:stretch>
                  <a:fillRect l="-6" t="-23" r="6" b="7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custDataLst>
                  <p:tags r:id="rId21"/>
                </p:custDataLst>
              </p:nvPr>
            </p:nvSpPr>
            <p:spPr>
              <a:xfrm>
                <a:off x="4076659" y="4752774"/>
                <a:ext cx="5638800" cy="461665"/>
              </a:xfrm>
              <a:prstGeom prst="rect">
                <a:avLst/>
              </a:prstGeom>
              <a:noFill/>
            </p:spPr>
            <p:txBody>
              <a:bodyPr wrap="square" rtlCol="0">
                <a:spAutoFit/>
              </a:bodyPr>
              <a:lstStyle>
                <a:defPPr>
                  <a:defRPr lang="en-US"/>
                </a:defPPr>
                <a:lvl1pPr>
                  <a:defRPr sz="2400">
                    <a:latin typeface="+mj-lt"/>
                  </a:defRPr>
                </a:lvl1pPr>
              </a:lstStyle>
              <a:p>
                <a:r>
                  <a:rPr lang="en-US" dirty="0"/>
                  <a:t>If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0.5</m:t>
                    </m:r>
                  </m:oMath>
                </a14:m>
                <a:r>
                  <a:rPr lang="en-US" dirty="0"/>
                  <a:t>, predict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1</m:t>
                    </m:r>
                  </m:oMath>
                </a14:m>
                <a:r>
                  <a:rPr lang="en-US" dirty="0"/>
                  <a:t>”</a:t>
                </a:r>
              </a:p>
            </p:txBody>
          </p:sp>
        </mc:Choice>
        <mc:Fallback xmlns="">
          <p:sp>
            <p:nvSpPr>
              <p:cNvPr id="32" name="TextBox 31"/>
              <p:cNvSpPr txBox="1">
                <a:spLocks noRot="1" noChangeAspect="1" noMove="1" noResize="1" noEditPoints="1" noAdjustHandles="1" noChangeArrowheads="1" noChangeShapeType="1" noTextEdit="1"/>
              </p:cNvSpPr>
              <p:nvPr>
                <p:custDataLst>
                  <p:tags r:id="rId26"/>
                </p:custDataLst>
              </p:nvPr>
            </p:nvSpPr>
            <p:spPr>
              <a:xfrm>
                <a:off x="4076659" y="4752774"/>
                <a:ext cx="5638800" cy="461665"/>
              </a:xfrm>
              <a:prstGeom prst="rect">
                <a:avLst/>
              </a:prstGeom>
              <a:blipFill rotWithShape="1">
                <a:blip r:embed="rId27"/>
                <a:stretch>
                  <a:fillRect l="-11" t="-94" r="11" b="9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custDataLst>
                  <p:tags r:id="rId22"/>
                </p:custDataLst>
              </p:nvPr>
            </p:nvSpPr>
            <p:spPr>
              <a:xfrm>
                <a:off x="4076659" y="5312626"/>
                <a:ext cx="5638800" cy="461665"/>
              </a:xfrm>
              <a:prstGeom prst="rect">
                <a:avLst/>
              </a:prstGeom>
              <a:noFill/>
            </p:spPr>
            <p:txBody>
              <a:bodyPr wrap="square" rtlCol="0">
                <a:spAutoFit/>
              </a:bodyPr>
              <a:lstStyle>
                <a:defPPr>
                  <a:defRPr lang="en-US"/>
                </a:defPPr>
                <a:lvl1pPr>
                  <a:defRPr sz="2400">
                    <a:latin typeface="+mj-lt"/>
                  </a:defRPr>
                </a:lvl1pPr>
              </a:lstStyle>
              <a:p>
                <a:r>
                  <a:rPr lang="en-US" dirty="0"/>
                  <a:t>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rPr>
                      <m:t>0.5</m:t>
                    </m:r>
                  </m:oMath>
                </a14:m>
                <a:r>
                  <a:rPr lang="en-US" dirty="0"/>
                  <a:t>, predict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0</m:t>
                    </m:r>
                  </m:oMath>
                </a14:m>
                <a:r>
                  <a:rPr lang="en-US" dirty="0"/>
                  <a:t>”</a:t>
                </a:r>
              </a:p>
            </p:txBody>
          </p:sp>
        </mc:Choice>
        <mc:Fallback xmlns="">
          <p:sp>
            <p:nvSpPr>
              <p:cNvPr id="35" name="TextBox 34"/>
              <p:cNvSpPr txBox="1">
                <a:spLocks noRot="1" noChangeAspect="1" noMove="1" noResize="1" noEditPoints="1" noAdjustHandles="1" noChangeArrowheads="1" noChangeShapeType="1" noTextEdit="1"/>
              </p:cNvSpPr>
              <p:nvPr>
                <p:custDataLst>
                  <p:tags r:id="rId28"/>
                </p:custDataLst>
              </p:nvPr>
            </p:nvSpPr>
            <p:spPr>
              <a:xfrm>
                <a:off x="4076659" y="5312626"/>
                <a:ext cx="5638800" cy="461665"/>
              </a:xfrm>
              <a:prstGeom prst="rect">
                <a:avLst/>
              </a:prstGeom>
              <a:blipFill rotWithShape="1">
                <a:blip r:embed="rId29"/>
                <a:stretch>
                  <a:fillRect l="-11" t="-47" r="11" b="5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Soft</a:t>
            </a:r>
            <a:r>
              <a:rPr lang="zh-CN" altLang="en-US" dirty="0">
                <a:sym typeface="+mn-ea"/>
              </a:rPr>
              <a:t> </a:t>
            </a:r>
            <a:r>
              <a:rPr lang="en-US" altLang="zh-CN" dirty="0">
                <a:sym typeface="+mn-ea"/>
              </a:rPr>
              <a:t>Margin</a:t>
            </a:r>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custDataLst>
                  <p:tags r:id="rId1"/>
                </p:custDataLst>
              </p:nvPr>
            </p:nvSpPr>
            <p:spPr/>
            <p:txBody>
              <a:bodyPr>
                <a:normAutofit/>
              </a:bodyPr>
              <a:lstStyle/>
              <a:p>
                <a:r>
                  <a:rPr lang="en-US" dirty="0"/>
                  <a:t>To make the </a:t>
                </a:r>
                <a:r>
                  <a:rPr lang="en-US" altLang="zh-CN" dirty="0"/>
                  <a:t>SVM</a:t>
                </a:r>
                <a:r>
                  <a:rPr lang="zh-CN" altLang="en-US" dirty="0"/>
                  <a:t> </a:t>
                </a:r>
                <a:r>
                  <a:rPr lang="en-US" altLang="zh-CN" dirty="0"/>
                  <a:t>model</a:t>
                </a:r>
                <a:r>
                  <a:rPr lang="zh-CN" altLang="en-US" dirty="0"/>
                  <a:t> </a:t>
                </a:r>
                <a:r>
                  <a:rPr lang="en-US" dirty="0"/>
                  <a:t>work for non-linearly separable datasets as well</a:t>
                </a:r>
                <a:r>
                  <a:rPr lang="zh-CN" altLang="en-US" dirty="0"/>
                  <a:t> </a:t>
                </a:r>
                <a:r>
                  <a:rPr lang="en-US" dirty="0"/>
                  <a:t>as be less sensitive to outliers</a:t>
                </a:r>
              </a:p>
              <a:p>
                <a:pPr lvl="1"/>
                <a:r>
                  <a:rPr lang="en-US" altLang="zh-CN" dirty="0"/>
                  <a:t>allow</a:t>
                </a:r>
                <a:r>
                  <a:rPr lang="zh-CN" altLang="en-US" dirty="0"/>
                  <a:t> </a:t>
                </a:r>
                <a:r>
                  <a:rPr lang="en-US" altLang="zh-CN" dirty="0"/>
                  <a:t>error</a:t>
                </a:r>
                <a:r>
                  <a:rPr lang="zh-CN" altLang="en-US" dirty="0"/>
                  <a:t> </a:t>
                </a:r>
                <a:r>
                  <a:rPr lang="en-US" altLang="zh-CN" dirty="0"/>
                  <a:t>for</a:t>
                </a:r>
                <a:r>
                  <a:rPr lang="zh-CN" altLang="en-US" dirty="0"/>
                  <a:t> </a:t>
                </a:r>
                <a:r>
                  <a:rPr lang="en-US" altLang="zh-CN" dirty="0"/>
                  <a:t>some</a:t>
                </a:r>
                <a:r>
                  <a:rPr lang="zh-CN" altLang="en-US" dirty="0"/>
                  <a:t> </a:t>
                </a:r>
                <a:r>
                  <a:rPr lang="en-US" altLang="zh-CN" dirty="0"/>
                  <a:t>samples</a:t>
                </a:r>
              </a:p>
              <a:p>
                <a:r>
                  <a:rPr lang="en-US" altLang="zh-CN" dirty="0"/>
                  <a:t>Allow</a:t>
                </a:r>
                <a:r>
                  <a:rPr lang="zh-CN" altLang="en-US" dirty="0"/>
                  <a:t> </a:t>
                </a:r>
                <a:r>
                  <a:rPr lang="en-US" altLang="zh-CN" dirty="0"/>
                  <a:t>some</a:t>
                </a:r>
                <a:r>
                  <a:rPr lang="zh-CN" altLang="en-US" dirty="0"/>
                  <a:t> </a:t>
                </a:r>
                <a:r>
                  <a:rPr lang="en-US" altLang="zh-CN" dirty="0"/>
                  <a:t>sample</a:t>
                </a:r>
                <a:r>
                  <a:rPr lang="zh-CN" altLang="en-US" dirty="0"/>
                  <a:t> </a:t>
                </a:r>
                <a:r>
                  <a:rPr lang="en-US" altLang="zh-CN" dirty="0"/>
                  <a:t>violated</a:t>
                </a:r>
                <a:r>
                  <a:rPr lang="zh-CN" altLang="en-US" dirty="0"/>
                  <a:t> </a:t>
                </a:r>
                <a:r>
                  <a:rPr lang="en-US" altLang="zh-CN" dirty="0"/>
                  <a:t>the</a:t>
                </a:r>
                <a:r>
                  <a:rPr lang="zh-CN" altLang="en-US" dirty="0"/>
                  <a:t> </a:t>
                </a:r>
                <a:r>
                  <a:rPr lang="en-US" altLang="zh-CN" dirty="0"/>
                  <a:t>constraint:</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b="0" i="1" smtClean="0">
                        <a:latin typeface="Cambria Math" panose="02040503050406030204" pitchFamily="18" charset="0"/>
                      </a:rPr>
                      <m:t>−1&lt;0</m:t>
                    </m:r>
                  </m:oMath>
                </a14:m>
                <a:endParaRPr lang="en-US" dirty="0"/>
              </a:p>
              <a:p>
                <a:pPr lvl="1"/>
                <a:r>
                  <a:rPr lang="en-US" altLang="zh-CN" dirty="0">
                    <a:solidFill>
                      <a:srgbClr val="C00000"/>
                    </a:solidFill>
                  </a:rPr>
                  <a:t>soft</a:t>
                </a:r>
                <a:r>
                  <a:rPr lang="zh-CN" altLang="en-US" dirty="0"/>
                  <a:t> </a:t>
                </a:r>
                <a:r>
                  <a:rPr lang="en-US" altLang="zh-CN" dirty="0"/>
                  <a:t>margin,</a:t>
                </a:r>
                <a:r>
                  <a:rPr lang="zh-CN" altLang="en-US" dirty="0"/>
                  <a:t> </a:t>
                </a:r>
                <a:r>
                  <a:rPr lang="en-US" altLang="zh-CN" dirty="0"/>
                  <a:t>not</a:t>
                </a:r>
                <a:r>
                  <a:rPr lang="zh-CN" altLang="en-US" dirty="0"/>
                  <a:t> </a:t>
                </a:r>
                <a:r>
                  <a:rPr lang="en-US" altLang="zh-CN" dirty="0">
                    <a:solidFill>
                      <a:srgbClr val="0070C0"/>
                    </a:solidFill>
                  </a:rPr>
                  <a:t>hard</a:t>
                </a:r>
                <a:r>
                  <a:rPr lang="zh-CN" altLang="en-US" dirty="0">
                    <a:solidFill>
                      <a:srgbClr val="0070C0"/>
                    </a:solidFill>
                  </a:rPr>
                  <a:t> </a:t>
                </a:r>
                <a:r>
                  <a:rPr lang="en-US" altLang="zh-CN" dirty="0"/>
                  <a:t>margin</a:t>
                </a:r>
              </a:p>
              <a:p>
                <a:r>
                  <a:rPr lang="en-US" altLang="zh-CN" dirty="0"/>
                  <a:t>Target:</a:t>
                </a:r>
                <a:r>
                  <a:rPr lang="zh-CN" altLang="en-US" dirty="0"/>
                  <a:t> </a:t>
                </a:r>
                <a:r>
                  <a:rPr lang="en-US" altLang="zh-CN" dirty="0"/>
                  <a:t>find</a:t>
                </a:r>
                <a:r>
                  <a:rPr lang="zh-CN" altLang="en-US" dirty="0"/>
                  <a:t> </a:t>
                </a:r>
                <a:r>
                  <a:rPr lang="en-US" altLang="zh-CN" dirty="0"/>
                  <a:t>a</a:t>
                </a:r>
                <a:r>
                  <a:rPr lang="zh-CN" altLang="en-US" dirty="0"/>
                  <a:t> </a:t>
                </a:r>
                <a:r>
                  <a:rPr lang="en-US" altLang="zh-CN" dirty="0"/>
                  <a:t>hyperplane</a:t>
                </a:r>
                <a:r>
                  <a:rPr lang="zh-CN" altLang="en-US" dirty="0"/>
                  <a:t> </a:t>
                </a:r>
                <a:r>
                  <a:rPr lang="en-US" altLang="zh-CN" dirty="0"/>
                  <a:t>that</a:t>
                </a:r>
              </a:p>
              <a:p>
                <a:pPr lvl="1"/>
                <a:r>
                  <a:rPr lang="en-US" altLang="zh-CN" dirty="0"/>
                  <a:t>maximize</a:t>
                </a:r>
                <a:r>
                  <a:rPr lang="zh-CN" altLang="en-US" dirty="0"/>
                  <a:t> </a:t>
                </a:r>
                <a:r>
                  <a:rPr lang="en-US" altLang="zh-CN" dirty="0"/>
                  <a:t>margin</a:t>
                </a:r>
              </a:p>
              <a:p>
                <a:pPr lvl="1"/>
                <a:r>
                  <a:rPr lang="en-US" altLang="zh-CN" dirty="0"/>
                  <a:t>minimize</a:t>
                </a:r>
                <a:r>
                  <a:rPr lang="zh-CN" altLang="en-US" dirty="0"/>
                  <a:t> </a:t>
                </a:r>
                <a:r>
                  <a:rPr lang="en-US" altLang="zh-CN" dirty="0"/>
                  <a:t>number</a:t>
                </a:r>
                <a:r>
                  <a:rPr lang="zh-CN" altLang="en-US" dirty="0"/>
                  <a:t> </a:t>
                </a:r>
                <a:r>
                  <a:rPr lang="en-US" altLang="zh-CN" dirty="0"/>
                  <a:t>of</a:t>
                </a:r>
                <a:r>
                  <a:rPr lang="zh-CN" altLang="en-US" dirty="0"/>
                  <a:t> </a:t>
                </a:r>
                <a:r>
                  <a:rPr lang="en-US" altLang="zh-CN" dirty="0"/>
                  <a:t>errors</a:t>
                </a:r>
              </a:p>
            </p:txBody>
          </p:sp>
        </mc:Choice>
        <mc:Fallback xmlns="">
          <p:sp>
            <p:nvSpPr>
              <p:cNvPr id="6" name="Content Placeholder 5"/>
              <p:cNvSpPr>
                <a:spLocks noGrp="1" noRot="1" noChangeAspect="1" noMove="1" noResize="1" noEditPoints="1" noAdjustHandles="1" noChangeArrowheads="1" noChangeShapeType="1" noTextEdit="1"/>
              </p:cNvSpPr>
              <p:nvPr>
                <p:ph idx="1"/>
                <p:custDataLst>
                  <p:tags r:id="rId3"/>
                </p:custDataLst>
              </p:nvPr>
            </p:nvSpPr>
            <p:spPr>
              <a:blipFill>
                <a:blip r:embed="rId4"/>
                <a:stretch>
                  <a:fillRect l="-925" t="-140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Soft</a:t>
            </a:r>
            <a:r>
              <a:rPr lang="zh-CN" altLang="en-US" dirty="0"/>
              <a:t> </a:t>
            </a:r>
            <a:r>
              <a:rPr lang="en-US" altLang="zh-CN" dirty="0"/>
              <a:t>Margin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Introduce</a:t>
                </a:r>
                <a:r>
                  <a:rPr lang="zh-CN" altLang="en-US" dirty="0"/>
                  <a:t> </a:t>
                </a:r>
                <a:r>
                  <a:rPr lang="en-US" altLang="zh-CN" dirty="0"/>
                  <a:t>positive</a:t>
                </a:r>
                <a:r>
                  <a:rPr lang="zh-CN" altLang="en-US" dirty="0"/>
                  <a:t> </a:t>
                </a:r>
                <a:r>
                  <a:rPr lang="en-US" altLang="zh-CN" dirty="0"/>
                  <a:t>slack</a:t>
                </a:r>
                <a:r>
                  <a:rPr lang="zh-CN" altLang="en-US" dirty="0"/>
                  <a:t> </a:t>
                </a:r>
                <a:r>
                  <a:rPr lang="en-US" altLang="zh-CN" dirty="0"/>
                  <a:t>variables</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b="0" i="1" smtClean="0">
                            <a:latin typeface="Cambria Math" panose="02040503050406030204" pitchFamily="18" charset="0"/>
                          </a:rPr>
                          <m:t>𝑖</m:t>
                        </m:r>
                      </m:sub>
                    </m:sSub>
                  </m:oMath>
                </a14:m>
                <a:r>
                  <a:rPr lang="en-US" altLang="zh-CN" dirty="0"/>
                  <a:t>,</a:t>
                </a:r>
                <a:r>
                  <a:rPr lang="zh-CN" altLang="en-US" dirty="0"/>
                  <a:t> </a:t>
                </a:r>
                <a:r>
                  <a:rPr lang="en-US" altLang="zh-CN" dirty="0"/>
                  <a:t>constraints:</a:t>
                </a:r>
              </a:p>
              <a:p>
                <a:pPr lvl="1">
                  <a:buFont typeface="Wingdings" panose="05000000000000000000" pitchFamily="2" charset="2"/>
                  <a:buChar char="§"/>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m:rPr>
                                <m:nor/>
                              </m:rPr>
                              <a:rPr lang="zh-CN" altLang="en-US" i="1" dirty="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r>
                              <a:rPr lang="zh-CN" altLang="en-US"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=1</m:t>
                            </m:r>
                          </m:e>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m:rPr>
                                <m:nor/>
                              </m:rPr>
                              <a:rPr lang="zh-CN" altLang="en-US" i="1" dirty="0">
                                <a:latin typeface="Cambria Math" panose="02040503050406030204" pitchFamily="18" charset="0"/>
                              </a:rPr>
                              <m:t> </m:t>
                            </m:r>
                            <m:r>
                              <a:rPr lang="zh-CN" altLang="en-US"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e>
                            </m:d>
                            <m:r>
                              <a:rPr lang="zh-CN" altLang="en-US" b="0"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m:rPr>
                                <m:nor/>
                              </m:rPr>
                              <a:rPr lang="en-US" altLang="zh-CN" i="1" dirty="0">
                                <a:latin typeface="Cambria Math" panose="02040503050406030204" pitchFamily="18" charset="0"/>
                              </a:rPr>
                              <m:t> </m:t>
                            </m:r>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0</m:t>
                            </m:r>
                            <m:r>
                              <a:rPr lang="zh-CN" altLang="en-US" b="0" i="1" smtClean="0">
                                <a:latin typeface="Cambria Math" panose="02040503050406030204" pitchFamily="18" charset="0"/>
                                <a:ea typeface="Cambria Math" panose="02040503050406030204" pitchFamily="18" charset="0"/>
                                <a:cs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𝑖</m:t>
                            </m:r>
                          </m:e>
                        </m:eqArr>
                      </m:e>
                    </m:d>
                  </m:oMath>
                </a14:m>
                <a:endParaRPr lang="en-US" altLang="zh-CN" i="1" dirty="0">
                  <a:latin typeface="Cambria Math" panose="02040503050406030204" pitchFamily="18" charset="0"/>
                </a:endParaRPr>
              </a:p>
              <a:p>
                <a:r>
                  <a:rPr lang="en-US" altLang="zh-CN" dirty="0"/>
                  <a:t>New</a:t>
                </a:r>
                <a:r>
                  <a:rPr lang="zh-CN" altLang="en-US" dirty="0"/>
                  <a:t> </a:t>
                </a:r>
                <a:r>
                  <a:rPr lang="en-US" altLang="zh-CN" dirty="0"/>
                  <a:t>constraints:</a:t>
                </a:r>
                <a:endParaRPr lang="en-US" altLang="zh-CN" i="1" dirty="0">
                  <a:latin typeface="Cambria Math" panose="02040503050406030204" pitchFamily="18" charset="0"/>
                </a:endParaRPr>
              </a:p>
              <a:p>
                <a:pPr lvl="1">
                  <a:buFont typeface="Wingdings" panose="05000000000000000000" pitchFamily="2" charset="2"/>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oMath>
                </a14:m>
                <a:endParaRPr lang="en-US" altLang="zh-CN" dirty="0"/>
              </a:p>
              <a:p>
                <a:r>
                  <a:rPr lang="en-US" altLang="zh-CN" dirty="0"/>
                  <a:t>Penalize</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oMath>
                </a14:m>
                <a:r>
                  <a:rPr lang="zh-CN" altLang="en-US" dirty="0"/>
                  <a:t> </a:t>
                </a:r>
                <a:r>
                  <a:rPr lang="en-US" altLang="zh-CN" dirty="0"/>
                  <a:t>in</a:t>
                </a:r>
                <a:r>
                  <a:rPr lang="zh-CN" altLang="en-US" dirty="0"/>
                  <a:t> </a:t>
                </a:r>
                <a:r>
                  <a:rPr lang="en-US" altLang="zh-CN" dirty="0"/>
                  <a:t>the</a:t>
                </a:r>
                <a:r>
                  <a:rPr lang="zh-CN" altLang="en-US" dirty="0"/>
                  <a:t> </a:t>
                </a:r>
                <a:r>
                  <a:rPr lang="en-US" altLang="zh-CN" dirty="0"/>
                  <a:t>objective</a:t>
                </a:r>
                <a:r>
                  <a:rPr lang="zh-CN" altLang="en-US" dirty="0"/>
                  <a:t> </a:t>
                </a:r>
                <a:r>
                  <a:rPr lang="en-US" altLang="zh-CN" dirty="0"/>
                  <a:t>function</a:t>
                </a:r>
              </a:p>
              <a:p>
                <a:pPr lvl="1"/>
                <a:r>
                  <a:rPr lang="en-US" dirty="0"/>
                  <a:t>for an error to occur, the corresponding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800" i="1">
                            <a:latin typeface="Cambria Math" panose="02040503050406030204" pitchFamily="18" charset="0"/>
                          </a:rPr>
                          <m:t>𝑖</m:t>
                        </m:r>
                      </m:sub>
                    </m:sSub>
                  </m:oMath>
                </a14:m>
                <a:r>
                  <a:rPr lang="en-US" dirty="0"/>
                  <a:t> must exceed unity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312" t="-54907" b="-28505"/>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Optimization</a:t>
            </a:r>
            <a:r>
              <a:rPr lang="zh-CN" altLang="en-US" dirty="0"/>
              <a:t> </a:t>
            </a:r>
            <a:r>
              <a:rPr lang="en-US" altLang="zh-CN" dirty="0"/>
              <a:t>problem</a:t>
            </a:r>
            <a:r>
              <a:rPr lang="zh-CN" altLang="en-US" dirty="0"/>
              <a:t> </a:t>
            </a:r>
            <a:r>
              <a:rPr lang="en-US" altLang="zh-CN" dirty="0"/>
              <a:t>with</a:t>
            </a:r>
            <a:r>
              <a:rPr lang="zh-CN" altLang="en-US" dirty="0"/>
              <a:t> </a:t>
            </a:r>
            <a:r>
              <a:rPr lang="en-US" altLang="zh-CN" dirty="0"/>
              <a:t>soft</a:t>
            </a:r>
            <a:r>
              <a:rPr lang="zh-CN" altLang="en-US" dirty="0"/>
              <a:t> </a:t>
            </a:r>
            <a:r>
              <a:rPr lang="en-US" altLang="zh-CN" dirty="0"/>
              <a:t>margin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8995" y="1295400"/>
                <a:ext cx="10613390" cy="4831080"/>
              </a:xfrm>
            </p:spPr>
            <p:txBody>
              <a:bodyPr>
                <a:normAutofit/>
              </a:bodyPr>
              <a:lstStyle/>
              <a:p>
                <a:r>
                  <a:rPr lang="en-US" altLang="zh-CN" dirty="0"/>
                  <a:t>The optimization problem using</a:t>
                </a:r>
                <a:r>
                  <a:rPr lang="zh-CN" altLang="en-US" dirty="0"/>
                  <a:t> </a:t>
                </a:r>
                <a:r>
                  <a:rPr lang="en-US" altLang="zh-CN" dirty="0"/>
                  <a:t>soft</a:t>
                </a:r>
                <a:r>
                  <a:rPr lang="zh-CN" altLang="en-US" dirty="0"/>
                  <a:t> </a:t>
                </a:r>
                <a:r>
                  <a:rPr lang="en-US" altLang="zh-CN" dirty="0"/>
                  <a:t>margin:</a:t>
                </a:r>
              </a:p>
              <a:p>
                <a:pPr marL="0" indent="0">
                  <a:buNone/>
                </a:pPr>
                <a14:m>
                  <m:oMathPara xmlns:m="http://schemas.openxmlformats.org/officeDocument/2006/math">
                    <m:oMathParaPr>
                      <m:jc m:val="centerGroup"/>
                    </m:oMathParaPr>
                    <m:oMath xmlns:m="http://schemas.openxmlformats.org/officeDocument/2006/math">
                      <m:f>
                        <m:fPr>
                          <m:type m:val="noBa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1">
                                      <a:latin typeface="Cambria Math" panose="02040503050406030204" pitchFamily="18" charset="0"/>
                                    </a:rPr>
                                    <m:t>𝐰</m:t>
                                  </m:r>
                                  <m:r>
                                    <a:rPr lang="en-US" altLang="zh-CN" sz="2400" b="1">
                                      <a:latin typeface="Cambria Math" panose="02040503050406030204" pitchFamily="18" charset="0"/>
                                    </a:rPr>
                                    <m:t>,</m:t>
                                  </m:r>
                                  <m:r>
                                    <m:rPr>
                                      <m:sty m:val="p"/>
                                    </m:rPr>
                                    <a:rPr lang="en-US" altLang="zh-CN" sz="2400">
                                      <a:latin typeface="Cambria Math" panose="02040503050406030204" pitchFamily="18" charset="0"/>
                                    </a:rPr>
                                    <m:t>b</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a:latin typeface="Cambria Math" panose="02040503050406030204" pitchFamily="18" charset="0"/>
                                        </a:rPr>
                                        <m:t>𝐰</m:t>
                                      </m:r>
                                    </m:e>
                                  </m:d>
                                </m:e>
                                <m:sup>
                                  <m:r>
                                    <a:rPr lang="en-US" altLang="zh-CN" sz="2400" i="1">
                                      <a:latin typeface="Cambria Math" panose="02040503050406030204" pitchFamily="18" charset="0"/>
                                    </a:rPr>
                                    <m:t>2</m:t>
                                  </m:r>
                                </m:sup>
                              </m:sSup>
                            </m:e>
                          </m:func>
                          <m:r>
                            <m:rPr>
                              <m:nor/>
                            </m:rPr>
                            <a:rPr lang="en-US" altLang="zh-CN" sz="2400" dirty="0">
                              <a:latin typeface="Cambria Math" panose="02040503050406030204" pitchFamily="18" charset="0"/>
                            </a:rPr>
                            <m:t> </m:t>
                          </m:r>
                          <m:r>
                            <m:rPr>
                              <m:nor/>
                            </m:rPr>
                            <a:rPr lang="en-US" altLang="zh-CN" sz="2400" b="0" i="0" dirty="0" smtClean="0">
                              <a:latin typeface="Cambria Math" panose="02040503050406030204" pitchFamily="18" charset="0"/>
                            </a:rPr>
                            <m:t>+</m:t>
                          </m:r>
                          <m:r>
                            <m:rPr>
                              <m:nor/>
                            </m:rPr>
                            <a:rPr lang="zh-CN" altLang="en-US" sz="2400" b="0" i="0" dirty="0" smtClean="0">
                              <a:latin typeface="Cambria Math" panose="02040503050406030204" pitchFamily="18" charset="0"/>
                            </a:rPr>
                            <m:t> </m:t>
                          </m:r>
                          <m:r>
                            <a:rPr lang="en-US" altLang="zh-CN" sz="2400" b="0" i="1" dirty="0" smtClean="0">
                              <a:solidFill>
                                <a:srgbClr val="C00000"/>
                              </a:solidFill>
                              <a:latin typeface="Cambria Math" panose="02040503050406030204" pitchFamily="18" charset="0"/>
                            </a:rPr>
                            <m:t>𝐶</m:t>
                          </m:r>
                          <m:nary>
                            <m:naryPr>
                              <m:chr m:val="∑"/>
                              <m:limLoc m:val="subSup"/>
                              <m:supHide m:val="on"/>
                              <m:ctrlPr>
                                <a:rPr lang="zh-CN" altLang="en-US" sz="2400" b="0" i="1" dirty="0" smtClean="0">
                                  <a:solidFill>
                                    <a:srgbClr val="C00000"/>
                                  </a:solidFill>
                                  <a:latin typeface="Cambria Math" panose="02040503050406030204" pitchFamily="18" charset="0"/>
                                </a:rPr>
                              </m:ctrlPr>
                            </m:naryPr>
                            <m:sub>
                              <m:r>
                                <m:rPr>
                                  <m:brk m:alnAt="9"/>
                                </m:rPr>
                                <a:rPr lang="en-US" altLang="zh-CN" sz="2400" b="0" i="1" dirty="0" smtClean="0">
                                  <a:solidFill>
                                    <a:srgbClr val="C00000"/>
                                  </a:solidFill>
                                  <a:latin typeface="Cambria Math" panose="02040503050406030204" pitchFamily="18" charset="0"/>
                                </a:rPr>
                                <m:t>𝑖</m:t>
                              </m:r>
                            </m:sub>
                            <m:sup/>
                            <m:e>
                              <m:sSub>
                                <m:sSubPr>
                                  <m:ctrlPr>
                                    <a:rPr lang="en-US" altLang="zh-CN" sz="2400" i="1" smtClean="0">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400" i="1">
                                      <a:solidFill>
                                        <a:srgbClr val="C00000"/>
                                      </a:solidFill>
                                      <a:latin typeface="Cambria Math" panose="02040503050406030204" pitchFamily="18" charset="0"/>
                                    </a:rPr>
                                    <m:t>𝑖</m:t>
                                  </m:r>
                                </m:sub>
                              </m:sSub>
                            </m:e>
                          </m:nary>
                        </m:num>
                        <m:den>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𝐰</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0,</m:t>
                              </m:r>
                              <m:r>
                                <a:rPr lang="zh-CN" altLang="en-US" sz="2400" b="0" i="1" smtClean="0">
                                  <a:latin typeface="Cambria Math" panose="02040503050406030204" pitchFamily="18" charset="0"/>
                                  <a:ea typeface="Cambria Math" panose="02040503050406030204" pitchFamily="18" charset="0"/>
                                  <a:cs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=1,2,…,</m:t>
                              </m:r>
                              <m:r>
                                <a:rPr lang="en-US" altLang="zh-CN" sz="2400" i="1">
                                  <a:latin typeface="Cambria Math" panose="02040503050406030204" pitchFamily="18" charset="0"/>
                                </a:rPr>
                                <m:t>𝑚</m:t>
                              </m:r>
                            </m:e>
                          </m:eqArr>
                        </m:den>
                      </m:f>
                    </m:oMath>
                  </m:oMathPara>
                </a14:m>
                <a:endParaRPr lang="en-US" altLang="zh-CN" dirty="0"/>
              </a:p>
              <a:p>
                <a:r>
                  <a:rPr lang="en-US" altLang="zh-CN" dirty="0"/>
                  <a:t>E</a:t>
                </a:r>
                <a:r>
                  <a:rPr lang="en-US" dirty="0"/>
                  <a:t>xamples are now permitted to have margin less than 1</a:t>
                </a:r>
                <a:r>
                  <a:rPr lang="zh-CN" altLang="en-US" dirty="0"/>
                  <a:t> </a:t>
                </a:r>
                <a:r>
                  <a:rPr lang="en-US" dirty="0"/>
                  <a:t>and if an example whose margin is </a:t>
                </a:r>
                <a14:m>
                  <m:oMath xmlns:m="http://schemas.openxmlformats.org/officeDocument/2006/math">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oMath>
                </a14:m>
                <a:r>
                  <a:rPr lang="en-US" dirty="0"/>
                  <a:t>, we would pay a cost of</a:t>
                </a:r>
                <a:r>
                  <a:rPr lang="zh-CN" altLang="en-US" dirty="0"/>
                  <a:t> </a:t>
                </a:r>
                <a:r>
                  <a:rPr lang="en-US" dirty="0"/>
                  <a:t>the objective function being increased by </a:t>
                </a:r>
                <a14:m>
                  <m:oMath xmlns:m="http://schemas.openxmlformats.org/officeDocument/2006/math">
                    <m:r>
                      <a:rPr lang="en-US" altLang="zh-CN" i="1" dirty="0" smtClean="0">
                        <a:solidFill>
                          <a:schemeClr val="tx1"/>
                        </a:solidFill>
                        <a:latin typeface="Cambria Math" panose="02040503050406030204" pitchFamily="18" charset="0"/>
                      </a:rPr>
                      <m:t>𝐶</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chemeClr val="tx1"/>
                            </a:solidFill>
                            <a:latin typeface="Cambria Math" panose="02040503050406030204" pitchFamily="18" charset="0"/>
                          </a:rPr>
                          <m:t>𝑖</m:t>
                        </m:r>
                      </m:sub>
                    </m:sSub>
                  </m:oMath>
                </a14:m>
                <a:endParaRPr lang="en-US" dirty="0"/>
              </a:p>
              <a:p>
                <a:pPr lvl="1"/>
                <a:r>
                  <a:rPr lang="en-US" altLang="zh-CN" dirty="0"/>
                  <a:t>Hinge</a:t>
                </a:r>
                <a:r>
                  <a:rPr lang="zh-CN" altLang="en-US" dirty="0"/>
                  <a:t> </a:t>
                </a:r>
                <a:r>
                  <a:rPr lang="en-US" altLang="zh-CN" dirty="0"/>
                  <a:t>loss:</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h𝑖𝑛𝑔𝑒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⁡(0,1−</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endParaRPr lang="en-US" dirty="0"/>
              </a:p>
              <a:p>
                <a:pPr lvl="1"/>
                <a:r>
                  <a:rPr lang="en-US" altLang="zh-CN" dirty="0"/>
                  <a:t>Another</a:t>
                </a:r>
                <a:r>
                  <a:rPr lang="zh-CN" altLang="en-US" dirty="0"/>
                  <a:t> </a:t>
                </a:r>
                <a:r>
                  <a:rPr lang="en-US" altLang="zh-CN" dirty="0"/>
                  <a:t>view</a:t>
                </a:r>
                <a:r>
                  <a:rPr lang="zh-CN" altLang="en-US" dirty="0"/>
                  <a:t> </a:t>
                </a:r>
                <a:r>
                  <a:rPr lang="en-US" altLang="zh-CN" dirty="0"/>
                  <a:t>of</a:t>
                </a:r>
                <a:r>
                  <a:rPr lang="zh-CN" altLang="en-US" dirty="0"/>
                  <a:t> </a:t>
                </a:r>
                <a:r>
                  <a:rPr lang="en-US" altLang="zh-CN" dirty="0"/>
                  <a:t>SVM:</a:t>
                </a:r>
                <a:r>
                  <a:rPr lang="zh-CN" altLang="en-US" dirty="0"/>
                  <a:t> </a:t>
                </a:r>
                <a:endParaRPr lang="en-US" altLang="zh-CN" i="1" dirty="0">
                  <a:latin typeface="Cambria Math" panose="02040503050406030204" pitchFamily="18" charset="0"/>
                </a:endParaRPr>
              </a:p>
              <a:p>
                <a:pPr marL="457200" lvl="1" indent="0" algn="ctr">
                  <a:buNone/>
                </a:pP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b="1">
                                <a:latin typeface="Cambria Math" panose="02040503050406030204" pitchFamily="18" charset="0"/>
                              </a:rPr>
                              <m:t>𝐰</m:t>
                            </m:r>
                            <m:r>
                              <a:rPr lang="en-US" altLang="zh-CN" b="1">
                                <a:latin typeface="Cambria Math" panose="02040503050406030204" pitchFamily="18" charset="0"/>
                              </a:rPr>
                              <m:t>,</m:t>
                            </m:r>
                            <m:r>
                              <m:rPr>
                                <m:sty m:val="p"/>
                              </m:rPr>
                              <a:rPr lang="en-US" altLang="zh-CN">
                                <a:latin typeface="Cambria Math" panose="02040503050406030204" pitchFamily="18" charset="0"/>
                              </a:rPr>
                              <m:t>b</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𝐰</m:t>
                                </m:r>
                              </m:e>
                            </m:d>
                          </m:e>
                          <m:sup>
                            <m:r>
                              <a:rPr lang="en-US" altLang="zh-CN" i="1">
                                <a:latin typeface="Cambria Math" panose="02040503050406030204" pitchFamily="18" charset="0"/>
                              </a:rPr>
                              <m:t>2</m:t>
                            </m:r>
                          </m:sup>
                        </m:sSup>
                      </m:e>
                    </m:func>
                    <m:r>
                      <m:rPr>
                        <m:nor/>
                      </m:rPr>
                      <a:rPr lang="en-US" altLang="zh-CN" dirty="0">
                        <a:latin typeface="Cambria Math" panose="02040503050406030204" pitchFamily="18" charset="0"/>
                      </a:rPr>
                      <m:t> +</m:t>
                    </m:r>
                    <m:r>
                      <m:rPr>
                        <m:nor/>
                      </m:rPr>
                      <a:rPr lang="zh-CN" altLang="en-US" dirty="0">
                        <a:latin typeface="Cambria Math" panose="02040503050406030204" pitchFamily="18" charset="0"/>
                      </a:rPr>
                      <m:t> </m:t>
                    </m:r>
                    <m:r>
                      <a:rPr lang="en-US" altLang="zh-CN" i="1" dirty="0" smtClean="0">
                        <a:solidFill>
                          <a:srgbClr val="C00000"/>
                        </a:solidFill>
                        <a:latin typeface="Cambria Math" panose="02040503050406030204" pitchFamily="18" charset="0"/>
                      </a:rPr>
                      <m:t>𝐶</m:t>
                    </m:r>
                    <m:nary>
                      <m:naryPr>
                        <m:chr m:val="∑"/>
                        <m:limLoc m:val="subSup"/>
                        <m:supHide m:val="on"/>
                        <m:ctrlPr>
                          <a:rPr lang="zh-CN" altLang="en-US" i="1" dirty="0">
                            <a:solidFill>
                              <a:srgbClr val="C00000"/>
                            </a:solidFill>
                            <a:latin typeface="Cambria Math" panose="02040503050406030204" pitchFamily="18" charset="0"/>
                          </a:rPr>
                        </m:ctrlPr>
                      </m:naryPr>
                      <m:sub>
                        <m:r>
                          <m:rPr>
                            <m:brk m:alnAt="9"/>
                          </m:rPr>
                          <a:rPr lang="en-US" altLang="zh-CN" i="1" dirty="0">
                            <a:solidFill>
                              <a:srgbClr val="C00000"/>
                            </a:solidFill>
                            <a:latin typeface="Cambria Math" panose="02040503050406030204" pitchFamily="18" charset="0"/>
                          </a:rPr>
                          <m:t>𝑖</m:t>
                        </m:r>
                      </m:sub>
                      <m:sup/>
                      <m:e>
                        <m:r>
                          <m:rPr>
                            <m:sty m:val="p"/>
                          </m:rPr>
                          <a:rPr lang="en-US" altLang="zh-CN" b="0" i="0" dirty="0" smtClean="0">
                            <a:solidFill>
                              <a:srgbClr val="C00000"/>
                            </a:solidFill>
                            <a:latin typeface="Cambria Math" panose="02040503050406030204" pitchFamily="18" charset="0"/>
                          </a:rPr>
                          <m:t>max</m:t>
                        </m:r>
                        <m:r>
                          <a:rPr lang="en-US" altLang="zh-CN" b="0" i="1" dirty="0" smtClean="0">
                            <a:solidFill>
                              <a:srgbClr val="C00000"/>
                            </a:solidFill>
                            <a:latin typeface="Cambria Math" panose="02040503050406030204" pitchFamily="18" charset="0"/>
                          </a:rPr>
                          <m:t>⁡(0,</m:t>
                        </m:r>
                        <m:r>
                          <a:rPr lang="en-US" altLang="zh-CN" i="1">
                            <a:solidFill>
                              <a:srgbClr val="C00000"/>
                            </a:solidFill>
                            <a:latin typeface="Cambria Math" panose="02040503050406030204" pitchFamily="18" charset="0"/>
                          </a:rPr>
                          <m:t>1−</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sSup>
                              <m:sSupPr>
                                <m:ctrlPr>
                                  <a:rPr lang="en-US" altLang="zh-CN" i="1">
                                    <a:solidFill>
                                      <a:srgbClr val="C00000"/>
                                    </a:solidFill>
                                    <a:latin typeface="Cambria Math" panose="02040503050406030204" pitchFamily="18" charset="0"/>
                                  </a:rPr>
                                </m:ctrlPr>
                              </m:sSupPr>
                              <m:e>
                                <m:r>
                                  <a:rPr lang="en-US" altLang="zh-CN" b="1">
                                    <a:solidFill>
                                      <a:srgbClr val="C00000"/>
                                    </a:solidFill>
                                    <a:latin typeface="Cambria Math" panose="02040503050406030204" pitchFamily="18" charset="0"/>
                                  </a:rPr>
                                  <m:t>𝐰</m:t>
                                </m:r>
                              </m:e>
                              <m:sup>
                                <m:r>
                                  <a:rPr lang="en-US" altLang="zh-CN" i="1">
                                    <a:solidFill>
                                      <a:srgbClr val="C00000"/>
                                    </a:solidFill>
                                    <a:latin typeface="Cambria Math" panose="02040503050406030204" pitchFamily="18" charset="0"/>
                                  </a:rPr>
                                  <m:t>𝑇</m:t>
                                </m:r>
                              </m:sup>
                            </m:sSup>
                            <m:sSub>
                              <m:sSubPr>
                                <m:ctrlPr>
                                  <a:rPr lang="en-US" altLang="zh-CN" i="1">
                                    <a:solidFill>
                                      <a:srgbClr val="C00000"/>
                                    </a:solidFill>
                                    <a:latin typeface="Cambria Math" panose="02040503050406030204" pitchFamily="18" charset="0"/>
                                  </a:rPr>
                                </m:ctrlPr>
                              </m:sSubPr>
                              <m:e>
                                <m:r>
                                  <a:rPr lang="en-US" altLang="zh-CN" b="1">
                                    <a:solidFill>
                                      <a:srgbClr val="C00000"/>
                                    </a:solidFill>
                                    <a:latin typeface="Cambria Math" panose="02040503050406030204" pitchFamily="18" charset="0"/>
                                  </a:rPr>
                                  <m:t>𝐱</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𝑏</m:t>
                            </m:r>
                          </m:e>
                        </m:d>
                        <m:r>
                          <a:rPr lang="en-US" altLang="zh-CN" b="0" i="1" dirty="0" smtClean="0">
                            <a:solidFill>
                              <a:srgbClr val="C00000"/>
                            </a:solidFill>
                            <a:latin typeface="Cambria Math" panose="02040503050406030204" pitchFamily="18" charset="0"/>
                          </a:rPr>
                          <m:t>)</m:t>
                        </m:r>
                      </m:e>
                    </m:nary>
                  </m:oMath>
                </a14:m>
                <a:r>
                  <a:rPr lang="zh-CN" altLang="en-US" dirty="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8995" y="1295400"/>
                <a:ext cx="10613390" cy="4831080"/>
              </a:xfrm>
              <a:blipFill>
                <a:blip r:embed="rId3"/>
                <a:stretch>
                  <a:fillRect l="-597" t="-1575" b="-173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Optimization</a:t>
            </a:r>
            <a:r>
              <a:rPr lang="zh-CN" altLang="en-US" dirty="0"/>
              <a:t> </a:t>
            </a:r>
            <a:r>
              <a:rPr lang="en-US" altLang="zh-CN" dirty="0"/>
              <a:t>problem</a:t>
            </a:r>
            <a:r>
              <a:rPr lang="zh-CN" altLang="en-US" dirty="0"/>
              <a:t> </a:t>
            </a:r>
            <a:r>
              <a:rPr lang="en-US" altLang="zh-CN" dirty="0"/>
              <a:t>with</a:t>
            </a:r>
            <a:r>
              <a:rPr lang="zh-CN" altLang="en-US" dirty="0"/>
              <a:t> </a:t>
            </a:r>
            <a:r>
              <a:rPr lang="en-US" altLang="zh-CN" dirty="0"/>
              <a:t>soft</a:t>
            </a:r>
            <a:r>
              <a:rPr lang="zh-CN" altLang="en-US" dirty="0"/>
              <a:t> </a:t>
            </a:r>
            <a:r>
              <a:rPr lang="en-US" altLang="zh-CN" dirty="0"/>
              <a:t>margin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12520"/>
                <a:ext cx="10928350" cy="5243830"/>
              </a:xfrm>
            </p:spPr>
            <p:txBody>
              <a:bodyPr>
                <a:normAutofit/>
              </a:bodyPr>
              <a:lstStyle/>
              <a:p>
                <a:r>
                  <a:rPr lang="en-US" dirty="0"/>
                  <a:t>The parameter </a:t>
                </a:r>
                <a14:m>
                  <m:oMath xmlns:m="http://schemas.openxmlformats.org/officeDocument/2006/math">
                    <m:r>
                      <a:rPr lang="en-US" altLang="zh-CN" i="1" dirty="0">
                        <a:latin typeface="Cambria Math" panose="02040503050406030204" pitchFamily="18" charset="0"/>
                      </a:rPr>
                      <m:t>𝐶</m:t>
                    </m:r>
                  </m:oMath>
                </a14:m>
                <a:r>
                  <a:rPr lang="en-US" dirty="0"/>
                  <a:t> controls the</a:t>
                </a:r>
                <a:r>
                  <a:rPr lang="zh-CN" altLang="en-US" dirty="0"/>
                  <a:t> </a:t>
                </a:r>
                <a:r>
                  <a:rPr lang="en-US" dirty="0"/>
                  <a:t>relative weighting between the twin goals of making</a:t>
                </a:r>
              </a:p>
              <a:p>
                <a:pPr lvl="1"/>
                <a:r>
                  <a:rPr lang="en-US" dirty="0"/>
                  <a:t>the </a:t>
                </a:r>
                <a14:m>
                  <m:oMath xmlns:m="http://schemas.openxmlformats.org/officeDocument/2006/math">
                    <m:sSup>
                      <m:sSupPr>
                        <m:ctrlPr>
                          <a:rPr lang="en-US" altLang="zh-CN" sz="2800" i="1">
                            <a:latin typeface="Cambria Math" panose="02040503050406030204" pitchFamily="18" charset="0"/>
                          </a:rPr>
                        </m:ctrlPr>
                      </m:sSupPr>
                      <m:e>
                        <m:d>
                          <m:dPr>
                            <m:begChr m:val="‖"/>
                            <m:endChr m:val="‖"/>
                            <m:ctrlPr>
                              <a:rPr lang="en-US" altLang="zh-CN" sz="2800" i="1">
                                <a:latin typeface="Cambria Math" panose="02040503050406030204" pitchFamily="18" charset="0"/>
                              </a:rPr>
                            </m:ctrlPr>
                          </m:dPr>
                          <m:e>
                            <m:r>
                              <a:rPr lang="en-US" altLang="zh-CN" sz="2800" b="1">
                                <a:latin typeface="Cambria Math" panose="02040503050406030204" pitchFamily="18" charset="0"/>
                              </a:rPr>
                              <m:t>𝐰</m:t>
                            </m:r>
                          </m:e>
                        </m:d>
                      </m:e>
                      <m:sup>
                        <m:r>
                          <a:rPr lang="en-US" altLang="zh-CN" sz="2800" i="1">
                            <a:latin typeface="Cambria Math" panose="02040503050406030204" pitchFamily="18" charset="0"/>
                          </a:rPr>
                          <m:t>2</m:t>
                        </m:r>
                      </m:sup>
                    </m:sSup>
                  </m:oMath>
                </a14:m>
                <a:r>
                  <a:rPr lang="en-US" dirty="0"/>
                  <a:t> </a:t>
                </a:r>
                <a:r>
                  <a:rPr lang="en-US" altLang="zh-CN" dirty="0"/>
                  <a:t>small</a:t>
                </a:r>
                <a:endParaRPr lang="en-US" dirty="0"/>
              </a:p>
              <a:p>
                <a:pPr lvl="1"/>
                <a:r>
                  <a:rPr lang="en-US" altLang="zh-CN" dirty="0"/>
                  <a:t>e</a:t>
                </a:r>
                <a:r>
                  <a:rPr lang="en-US" dirty="0"/>
                  <a:t>nsuring that most examples</a:t>
                </a:r>
                <a:r>
                  <a:rPr lang="zh-CN" altLang="en-US" dirty="0"/>
                  <a:t> </a:t>
                </a:r>
                <a:r>
                  <a:rPr lang="en-US" dirty="0"/>
                  <a:t>have margin </a:t>
                </a:r>
                <a:r>
                  <a:rPr lang="en-US" altLang="zh-CN" dirty="0"/>
                  <a:t>greater</a:t>
                </a:r>
                <a:r>
                  <a:rPr lang="zh-CN" altLang="en-US" dirty="0"/>
                  <a:t> </a:t>
                </a:r>
                <a:r>
                  <a:rPr lang="en-US" altLang="zh-CN" dirty="0"/>
                  <a:t>than</a:t>
                </a:r>
                <a:r>
                  <a:rPr lang="zh-CN" altLang="en-US" dirty="0"/>
                  <a:t> </a:t>
                </a:r>
                <a:r>
                  <a:rPr lang="en-US" altLang="zh-CN" dirty="0"/>
                  <a:t>1</a:t>
                </a:r>
              </a:p>
              <a:p>
                <a:r>
                  <a:rPr lang="en-US" altLang="zh-CN" dirty="0"/>
                  <a:t>For</a:t>
                </a:r>
                <a:r>
                  <a:rPr lang="zh-CN" altLang="en-US" dirty="0"/>
                  <a:t> </a:t>
                </a:r>
                <a:r>
                  <a:rPr lang="en-US" altLang="zh-CN" dirty="0"/>
                  <a:t>l</a:t>
                </a:r>
                <a:r>
                  <a:rPr lang="en-US" dirty="0"/>
                  <a:t>arge C</a:t>
                </a:r>
                <a:r>
                  <a:rPr lang="zh-CN" altLang="en-US" dirty="0"/>
                  <a:t> </a:t>
                </a:r>
                <a:r>
                  <a:rPr lang="en-US" altLang="zh-CN" dirty="0"/>
                  <a:t>value</a:t>
                </a:r>
                <a:r>
                  <a:rPr lang="en-US" dirty="0"/>
                  <a:t>: the optimization will choose a </a:t>
                </a:r>
                <a:r>
                  <a:rPr lang="en-US" dirty="0">
                    <a:solidFill>
                      <a:srgbClr val="0070C0"/>
                    </a:solidFill>
                  </a:rPr>
                  <a:t>smaller-margin</a:t>
                </a:r>
                <a:r>
                  <a:rPr lang="en-US" dirty="0"/>
                  <a:t> hyperplane if that hyperplane does a better job of getting all the training points </a:t>
                </a:r>
                <a:r>
                  <a:rPr lang="en-US" dirty="0">
                    <a:solidFill>
                      <a:srgbClr val="0070C0"/>
                    </a:solidFill>
                  </a:rPr>
                  <a:t>classified correctly</a:t>
                </a:r>
                <a:r>
                  <a:rPr lang="en-US" dirty="0"/>
                  <a:t>.</a:t>
                </a:r>
              </a:p>
              <a:p>
                <a:r>
                  <a:rPr lang="en-US" altLang="zh-CN" dirty="0"/>
                  <a:t>For</a:t>
                </a:r>
                <a:r>
                  <a:rPr lang="zh-CN" altLang="en-US" dirty="0"/>
                  <a:t> </a:t>
                </a:r>
                <a:r>
                  <a:rPr lang="en-US" altLang="zh-CN" dirty="0"/>
                  <a:t>s</a:t>
                </a:r>
                <a:r>
                  <a:rPr lang="en-US" dirty="0"/>
                  <a:t>mall C</a:t>
                </a:r>
                <a:r>
                  <a:rPr lang="zh-CN" altLang="en-US" dirty="0"/>
                  <a:t> </a:t>
                </a:r>
                <a:r>
                  <a:rPr lang="en-US" altLang="zh-CN" dirty="0"/>
                  <a:t>value</a:t>
                </a:r>
                <a:r>
                  <a:rPr lang="en-US" dirty="0"/>
                  <a:t>: </a:t>
                </a:r>
                <a:r>
                  <a:rPr lang="en-US" altLang="zh-CN" dirty="0"/>
                  <a:t>t</a:t>
                </a:r>
                <a:r>
                  <a:rPr lang="en-US" dirty="0"/>
                  <a:t>he optimizer look for a </a:t>
                </a:r>
                <a:r>
                  <a:rPr lang="en-US" dirty="0">
                    <a:solidFill>
                      <a:srgbClr val="0070C0"/>
                    </a:solidFill>
                  </a:rPr>
                  <a:t>larger-margin </a:t>
                </a:r>
                <a:r>
                  <a:rPr lang="en-US" dirty="0"/>
                  <a:t>separating hyperplane, even if that hyperplane </a:t>
                </a:r>
                <a:r>
                  <a:rPr lang="en-US" dirty="0">
                    <a:solidFill>
                      <a:srgbClr val="0070C0"/>
                    </a:solidFill>
                  </a:rPr>
                  <a:t>misclassifies more points</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112520"/>
                <a:ext cx="10928350" cy="5243830"/>
              </a:xfrm>
              <a:blipFill>
                <a:blip r:embed="rId3"/>
                <a:stretch>
                  <a:fillRect l="-697" t="-1208" r="-58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Optimization</a:t>
            </a:r>
            <a:r>
              <a:rPr lang="zh-CN" altLang="en-US" dirty="0"/>
              <a:t> </a:t>
            </a:r>
            <a:r>
              <a:rPr lang="en-US" altLang="zh-CN" dirty="0"/>
              <a:t>problem</a:t>
            </a:r>
            <a:r>
              <a:rPr lang="zh-CN" altLang="en-US" dirty="0"/>
              <a:t> </a:t>
            </a:r>
            <a:r>
              <a:rPr lang="en-US" altLang="zh-CN" dirty="0"/>
              <a:t>with</a:t>
            </a:r>
            <a:r>
              <a:rPr lang="zh-CN" altLang="en-US" dirty="0"/>
              <a:t> </a:t>
            </a:r>
            <a:r>
              <a:rPr lang="en-US" altLang="zh-CN" dirty="0"/>
              <a:t>soft</a:t>
            </a:r>
            <a:r>
              <a:rPr lang="zh-CN" altLang="en-US" dirty="0"/>
              <a:t> </a:t>
            </a:r>
            <a:r>
              <a:rPr lang="en-US" altLang="zh-CN" dirty="0"/>
              <a:t>margin (optional)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Similarly,</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constrained (convex) quadratic optimization problem.</a:t>
                </a:r>
                <a:r>
                  <a:rPr lang="zh-CN" altLang="en-US" dirty="0"/>
                  <a:t> </a:t>
                </a:r>
                <a:r>
                  <a:rPr lang="en-US" altLang="zh-CN" dirty="0"/>
                  <a:t>We construct the </a:t>
                </a:r>
                <a:r>
                  <a:rPr lang="en-US" altLang="zh-CN" dirty="0" err="1"/>
                  <a:t>Lagrangian</a:t>
                </a:r>
                <a:r>
                  <a:rPr lang="en-US" altLang="zh-CN" dirty="0"/>
                  <a:t> for this</a:t>
                </a:r>
                <a:r>
                  <a:rPr lang="zh-CN" altLang="en-US" dirty="0"/>
                  <a:t> </a:t>
                </a:r>
                <a:r>
                  <a:rPr lang="en-US" altLang="zh-CN" dirty="0"/>
                  <a:t>problem:</a:t>
                </a:r>
              </a:p>
              <a:p>
                <a14:m>
                  <m:oMath xmlns:m="http://schemas.openxmlformats.org/officeDocument/2006/math">
                    <m:r>
                      <a:rPr lang="en-US" altLang="zh-CN" i="1">
                        <a:latin typeface="Cambria Math" panose="02040503050406030204" pitchFamily="18" charset="0"/>
                        <a:ea typeface="Cambria Math" panose="02040503050406030204" pitchFamily="18" charset="0"/>
                      </a:rPr>
                      <m:t>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1" i="0"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𝜉</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𝜇</m:t>
                        </m:r>
                      </m:e>
                    </m:d>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b="1">
                                <a:latin typeface="Cambria Math" panose="02040503050406030204" pitchFamily="18" charset="0"/>
                              </a:rPr>
                              <m:t>𝐰</m:t>
                            </m:r>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a:rPr lang="en-US" altLang="zh-CN" i="1" dirty="0">
                        <a:latin typeface="Cambria Math" panose="02040503050406030204" pitchFamily="18" charset="0"/>
                      </a:rPr>
                      <m:t>𝐶</m:t>
                    </m:r>
                    <m:nary>
                      <m:naryPr>
                        <m:chr m:val="∑"/>
                        <m:limLoc m:val="subSup"/>
                        <m:ctrlPr>
                          <a:rPr lang="is-IS" altLang="zh-CN"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sSub>
                          <m:sSubPr>
                            <m:ctrlPr>
                              <a:rPr lang="en-US" altLang="zh-CN" i="1" dirty="0"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b="0" i="1" dirty="0" smtClean="0">
                                <a:latin typeface="Cambria Math" panose="02040503050406030204" pitchFamily="18" charset="0"/>
                              </a:rPr>
                              <m:t>𝑖</m:t>
                            </m:r>
                          </m:sub>
                        </m:sSub>
                      </m:e>
                    </m:nary>
                    <m:r>
                      <a:rPr lang="en-US" altLang="zh-CN">
                        <a:latin typeface="Cambria Math" panose="02040503050406030204" pitchFamily="18" charset="0"/>
                      </a:rPr>
                      <m:t>+</m:t>
                    </m:r>
                  </m:oMath>
                </a14:m>
                <a:endParaRPr lang="en-US" altLang="zh-CN" dirty="0">
                  <a:latin typeface="Cambria Math" panose="02040503050406030204" pitchFamily="18" charset="0"/>
                </a:endParaRPr>
              </a:p>
              <a:p>
                <a:pPr marL="0" indent="0">
                  <a:buNone/>
                </a:pPr>
                <a:r>
                  <a:rPr lang="en-US" altLang="zh-CN" dirty="0">
                    <a:ea typeface="Cambria Math" panose="02040503050406030204" pitchFamily="18" charset="0"/>
                  </a:rPr>
                  <a:t>                                    </a:t>
                </a:r>
                <a14:m>
                  <m:oMath xmlns:m="http://schemas.openxmlformats.org/officeDocument/2006/math">
                    <m:nary>
                      <m:naryPr>
                        <m:chr m:val="∑"/>
                        <m:limLoc m:val="subSup"/>
                        <m:ctrlPr>
                          <a:rPr lang="en-US" altLang="zh-CN" i="1">
                            <a:latin typeface="Cambria Math" panose="02040503050406030204" pitchFamily="18" charset="0"/>
                            <a:ea typeface="Cambria Math" panose="02040503050406030204" pitchFamily="18" charset="0"/>
                          </a:rPr>
                        </m:ctrlPr>
                      </m:naryPr>
                      <m:sub>
                        <m:r>
                          <m:rPr>
                            <m:brk m:alnAt="25"/>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dirty="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e>
                        </m:d>
                      </m:e>
                    </m:nary>
                    <m:r>
                      <a:rPr lang="en-US" altLang="zh-CN" b="0" i="1" smtClean="0">
                        <a:latin typeface="Cambria Math" panose="02040503050406030204" pitchFamily="18" charset="0"/>
                      </a:rPr>
                      <m:t>−</m:t>
                    </m:r>
                    <m:nary>
                      <m:naryPr>
                        <m:chr m:val="∑"/>
                        <m:limLoc m:val="subSup"/>
                        <m:ctrlPr>
                          <a:rPr lang="is-I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b="0" i="1" smtClean="0">
                                <a:latin typeface="Cambria Math" panose="02040503050406030204" pitchFamily="18" charset="0"/>
                              </a:rPr>
                              <m:t>𝑖</m:t>
                            </m:r>
                          </m:sub>
                        </m:sSub>
                      </m:e>
                    </m:nary>
                    <m:sSub>
                      <m:sSubPr>
                        <m:ctrlPr>
                          <a:rPr lang="en-US" altLang="zh-CN" i="1" dirty="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dirty="0">
                            <a:latin typeface="Cambria Math" panose="02040503050406030204" pitchFamily="18" charset="0"/>
                          </a:rPr>
                          <m:t>𝑖</m:t>
                        </m:r>
                      </m:sub>
                    </m:sSub>
                  </m:oMath>
                </a14:m>
                <a:r>
                  <a:rPr lang="en-US" altLang="zh-CN" dirty="0"/>
                  <a:t> </a:t>
                </a:r>
              </a:p>
              <a:p>
                <a:pPr lvl="1"/>
                <a:r>
                  <a:rPr lang="en-US" altLang="zh-CN" dirty="0"/>
                  <a:t>where</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0</m:t>
                    </m:r>
                  </m:oMath>
                </a14:m>
                <a:r>
                  <a:rPr lang="zh-CN" altLang="en-US" dirty="0"/>
                  <a:t> </a:t>
                </a:r>
                <a:r>
                  <a:rPr lang="en-US" altLang="zh-CN" dirty="0"/>
                  <a:t>are</a:t>
                </a:r>
                <a:r>
                  <a:rPr lang="zh-CN" altLang="en-US" dirty="0"/>
                  <a:t> </a:t>
                </a:r>
                <a:r>
                  <a:rPr lang="en-US" altLang="zh-CN" dirty="0" err="1">
                    <a:solidFill>
                      <a:srgbClr val="0070C0"/>
                    </a:solidFill>
                  </a:rPr>
                  <a:t>lagrange</a:t>
                </a:r>
                <a:r>
                  <a:rPr lang="en-US" altLang="zh-CN" dirty="0">
                    <a:solidFill>
                      <a:srgbClr val="0070C0"/>
                    </a:solidFill>
                  </a:rPr>
                  <a:t> multipliers</a:t>
                </a:r>
                <a:r>
                  <a:rPr lang="zh-CN" altLang="en-US" dirty="0">
                    <a:solidFill>
                      <a:srgbClr val="0070C0"/>
                    </a:solidFill>
                  </a:rPr>
                  <a:t> </a:t>
                </a:r>
                <a:endParaRPr lang="en-US" altLang="zh-CN" dirty="0">
                  <a:solidFill>
                    <a:srgbClr val="0070C0"/>
                  </a:solidFill>
                </a:endParaRPr>
              </a:p>
              <a:p>
                <a:r>
                  <a:rPr lang="en-US" altLang="zh-CN" dirty="0"/>
                  <a:t>Find</a:t>
                </a:r>
                <a:r>
                  <a:rPr lang="zh-CN" altLang="en-US" dirty="0"/>
                  <a:t> </a:t>
                </a:r>
                <a:r>
                  <a:rPr lang="en-US" altLang="zh-CN" dirty="0"/>
                  <a:t>the</a:t>
                </a:r>
                <a:r>
                  <a:rPr lang="zh-CN" altLang="en-US" dirty="0"/>
                  <a:t> </a:t>
                </a:r>
                <a:r>
                  <a:rPr lang="en-US" altLang="zh-CN" dirty="0"/>
                  <a:t>dual</a:t>
                </a:r>
                <a:r>
                  <a:rPr lang="zh-CN" altLang="en-US" dirty="0"/>
                  <a:t> </a:t>
                </a:r>
                <a:r>
                  <a:rPr lang="en-US" altLang="zh-CN" dirty="0"/>
                  <a:t>problem</a:t>
                </a:r>
                <a:r>
                  <a:rPr lang="zh-CN" altLang="en-US" dirty="0"/>
                  <a:t> </a:t>
                </a:r>
                <a:r>
                  <a:rPr lang="en-US" altLang="zh-CN" dirty="0"/>
                  <a:t>do by setting the derivatives of </a:t>
                </a:r>
                <a14:m>
                  <m:oMath xmlns:m="http://schemas.openxmlformats.org/officeDocument/2006/math">
                    <m:r>
                      <a:rPr lang="en-US" altLang="zh-CN" i="1">
                        <a:latin typeface="Cambria Math" panose="02040503050406030204" pitchFamily="18" charset="0"/>
                        <a:ea typeface="Cambria Math" panose="02040503050406030204" pitchFamily="18" charset="0"/>
                      </a:rPr>
                      <m:t>ℒ</m:t>
                    </m:r>
                  </m:oMath>
                </a14:m>
                <a:r>
                  <a:rPr lang="en-US" altLang="zh-CN" dirty="0"/>
                  <a:t> with respect to </a:t>
                </a:r>
                <a14:m>
                  <m:oMath xmlns:m="http://schemas.openxmlformats.org/officeDocument/2006/math">
                    <m:r>
                      <a:rPr lang="en-US" altLang="zh-CN" i="1">
                        <a:latin typeface="Cambria Math" panose="02040503050406030204" pitchFamily="18" charset="0"/>
                        <a:ea typeface="Cambria Math" panose="02040503050406030204" pitchFamily="18" charset="0"/>
                      </a:rPr>
                      <m:t>𝑤</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zh-CN" altLang="en-US" b="0" i="0" smtClean="0">
                        <a:latin typeface="Cambria Math" panose="02040503050406030204" pitchFamily="18" charset="0"/>
                        <a:ea typeface="Cambria Math" panose="02040503050406030204" pitchFamily="18" charset="0"/>
                      </a:rPr>
                      <m:t> </m:t>
                    </m:r>
                  </m:oMath>
                </a14:m>
                <a:r>
                  <a:rPr lang="en-US" altLang="zh-CN" dirty="0"/>
                  <a:t>and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𝜉</m:t>
                    </m:r>
                  </m:oMath>
                </a14:m>
                <a:r>
                  <a:rPr lang="zh-CN" altLang="en-US" dirty="0"/>
                  <a:t> </a:t>
                </a:r>
                <a:r>
                  <a:rPr lang="en-US" altLang="zh-CN" dirty="0"/>
                  <a:t>to zero:</a:t>
                </a:r>
              </a:p>
              <a:p>
                <a:pPr marL="0" indent="0" algn="ctr">
                  <a:buNone/>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𝑤</m:t>
                        </m:r>
                        <m:r>
                          <a:rPr lang="en-US" altLang="zh-CN" sz="2400" b="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𝜇</m:t>
                        </m:r>
                      </m:e>
                    </m:d>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oMath>
                </a14:m>
                <a:r>
                  <a:rPr lang="zh-CN" altLang="en-US" sz="2400" i="1" dirty="0">
                    <a:latin typeface="Cambria Math" panose="02040503050406030204" pitchFamily="18" charset="0"/>
                  </a:rPr>
                  <a:t> </a:t>
                </a:r>
                <a:endParaRPr lang="en-US" altLang="zh-CN" sz="2400" i="1" dirty="0">
                  <a:latin typeface="Cambria Math" panose="02040503050406030204" pitchFamily="18" charset="0"/>
                </a:endParaRPr>
              </a:p>
              <a:p>
                <a:pPr marL="0" indent="0" algn="ctr">
                  <a:buNone/>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𝑤</m:t>
                        </m:r>
                        <m:r>
                          <a:rPr lang="en-US" altLang="zh-CN" sz="2400" b="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𝜇</m:t>
                        </m:r>
                      </m:e>
                    </m:d>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=0</m:t>
                    </m:r>
                  </m:oMath>
                </a14:m>
                <a:r>
                  <a:rPr lang="zh-CN" altLang="en-US" sz="2400" dirty="0"/>
                  <a:t> </a:t>
                </a:r>
                <a:endParaRPr lang="en-US" altLang="zh-CN" sz="2400" dirty="0"/>
              </a:p>
              <a:p>
                <a:pPr marL="0" indent="0" algn="ctr">
                  <a:buNone/>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en-US" altLang="zh-CN" sz="2400" b="0" i="1"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400" i="1" dirty="0">
                                <a:latin typeface="Cambria Math" panose="02040503050406030204" pitchFamily="18" charset="0"/>
                              </a:rPr>
                              <m:t>𝑖</m:t>
                            </m:r>
                          </m:sub>
                        </m:sSub>
                      </m:den>
                    </m:f>
                    <m:r>
                      <a:rPr lang="en-US" altLang="zh-CN" sz="2400" i="1">
                        <a:latin typeface="Cambria Math" panose="02040503050406030204" pitchFamily="18" charset="0"/>
                        <a:ea typeface="Cambria Math" panose="02040503050406030204" pitchFamily="18" charset="0"/>
                      </a:rPr>
                      <m:t>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𝑤</m:t>
                        </m:r>
                        <m:r>
                          <a:rPr lang="en-US" altLang="zh-CN" sz="2400" b="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𝜉</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𝜇</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oMath>
                </a14:m>
                <a:r>
                  <a:rPr lang="zh-CN" altLang="en-US" sz="2400" dirty="0"/>
                  <a:t>  </a:t>
                </a:r>
                <a:endParaRPr lang="en-US" altLang="zh-CN" sz="2400" dirty="0"/>
              </a:p>
              <a:p>
                <a:pPr marL="0" indent="0">
                  <a:buNone/>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1168" r="-462"/>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Optimization</a:t>
            </a:r>
            <a:r>
              <a:rPr lang="zh-CN" altLang="en-US" dirty="0"/>
              <a:t> </a:t>
            </a:r>
            <a:r>
              <a:rPr lang="en-US" altLang="zh-CN" dirty="0"/>
              <a:t>problem</a:t>
            </a:r>
            <a:r>
              <a:rPr lang="zh-CN" altLang="en-US" dirty="0"/>
              <a:t> </a:t>
            </a:r>
            <a:r>
              <a:rPr lang="en-US" altLang="zh-CN" dirty="0"/>
              <a:t>with</a:t>
            </a:r>
            <a:r>
              <a:rPr lang="zh-CN" altLang="en-US" dirty="0"/>
              <a:t> </a:t>
            </a:r>
            <a:r>
              <a:rPr lang="en-US" altLang="zh-CN" dirty="0"/>
              <a:t>soft</a:t>
            </a:r>
            <a:r>
              <a:rPr lang="zh-CN" altLang="en-US" dirty="0"/>
              <a:t> </a:t>
            </a:r>
            <a:r>
              <a:rPr lang="en-US" altLang="zh-CN" dirty="0"/>
              <a:t>margin </a:t>
            </a:r>
            <a:r>
              <a:rPr lang="en-US" altLang="zh-CN" dirty="0">
                <a:sym typeface="+mn-ea"/>
              </a:rPr>
              <a:t>(optional)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395" y="1143000"/>
                <a:ext cx="10962005" cy="4756150"/>
              </a:xfrm>
            </p:spPr>
            <p:txBody>
              <a:bodyPr>
                <a:normAutofit/>
              </a:bodyPr>
              <a:lstStyle/>
              <a:p>
                <a:r>
                  <a:rPr lang="en-US" altLang="zh-CN" dirty="0">
                    <a:ea typeface="Cambria Math" panose="02040503050406030204" pitchFamily="18" charset="0"/>
                  </a:rPr>
                  <a:t>Dual</a:t>
                </a:r>
                <a:r>
                  <a:rPr lang="zh-CN" altLang="en-US" dirty="0">
                    <a:ea typeface="Cambria Math" panose="02040503050406030204" pitchFamily="18" charset="0"/>
                  </a:rPr>
                  <a:t> </a:t>
                </a:r>
                <a:r>
                  <a:rPr lang="en-US" altLang="zh-CN" dirty="0">
                    <a:ea typeface="Cambria Math" panose="02040503050406030204" pitchFamily="18" charset="0"/>
                  </a:rPr>
                  <a:t>problem:</a:t>
                </a:r>
                <a:endParaRPr lang="en-US" altLang="zh-CN" dirty="0">
                  <a:solidFill>
                    <a:srgbClr val="0070C0"/>
                  </a:solidFill>
                </a:endParaRPr>
              </a:p>
              <a:p>
                <a:pPr marL="0" indent="0" algn="ctr">
                  <a:buNone/>
                </a:pP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lim>
                        </m:limLow>
                      </m:fName>
                      <m:e>
                        <m:r>
                          <a:rPr lang="en-US" altLang="zh-CN" sz="2400" i="1">
                            <a:latin typeface="Cambria Math" panose="02040503050406030204" pitchFamily="18" charset="0"/>
                          </a:rPr>
                          <m:t>𝑊</m:t>
                        </m:r>
                        <m:d>
                          <m:dPr>
                            <m:ctrlPr>
                              <a:rPr lang="en-US" altLang="zh-CN" sz="2400" i="1">
                                <a:latin typeface="Cambria Math" panose="02040503050406030204" pitchFamily="18" charset="0"/>
                              </a:rPr>
                            </m:ctrlPr>
                          </m:dPr>
                          <m:e>
                            <m:r>
                              <a:rPr lang="zh-CN" altLang="en-US" sz="2400" i="1">
                                <a:latin typeface="Cambria Math" panose="02040503050406030204" pitchFamily="18" charset="0"/>
                                <a:ea typeface="Cambria Math" panose="02040503050406030204" pitchFamily="18" charset="0"/>
                              </a:rPr>
                              <m:t>𝛼</m:t>
                            </m:r>
                          </m:e>
                        </m:d>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e>
                            </m:nary>
                          </m:e>
                        </m:nary>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𝑖</m:t>
                                </m:r>
                              </m:sub>
                            </m:sSub>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𝐱</m:t>
                            </m:r>
                          </m:e>
                          <m:sub>
                            <m:r>
                              <a:rPr lang="en-US" altLang="zh-CN" sz="2400" i="1">
                                <a:latin typeface="Cambria Math" panose="02040503050406030204" pitchFamily="18" charset="0"/>
                              </a:rPr>
                              <m:t>𝑗</m:t>
                            </m:r>
                          </m:sub>
                        </m:sSub>
                      </m:e>
                    </m:func>
                    <m:r>
                      <a:rPr lang="zh-CN" altLang="en-US" sz="2400" i="1">
                        <a:latin typeface="Cambria Math" panose="02040503050406030204" pitchFamily="18" charset="0"/>
                      </a:rPr>
                      <m:t>  </m:t>
                    </m:r>
                  </m:oMath>
                </a14:m>
                <a:r>
                  <a:rPr lang="zh-CN" altLang="en-US" sz="2400" dirty="0"/>
                  <a:t> </a:t>
                </a:r>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rPr>
                        <m:t>       </m:t>
                      </m:r>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r>
                        <a:rPr lang="en-US" altLang="zh-CN" sz="2400" b="0" i="1" smtClean="0">
                          <a:latin typeface="Cambria Math" panose="02040503050406030204" pitchFamily="18" charset="0"/>
                        </a:rPr>
                        <m:t>𝐶</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                                       </m:t>
                      </m:r>
                    </m:oMath>
                  </m:oMathPara>
                </a14:m>
                <a:endParaRPr lang="en-US" altLang="zh-CN" sz="2400" dirty="0"/>
              </a:p>
              <a:p>
                <a:pPr marL="0" indent="0">
                  <a:buNone/>
                </a:pPr>
                <a:r>
                  <a:rPr lang="zh-CN" altLang="en-US" sz="2400" dirty="0"/>
                  <a:t>                         </a:t>
                </a:r>
                <a:r>
                  <a:rPr lang="en-US" altLang="zh-CN" sz="2400" dirty="0"/>
                  <a:t>                 </a:t>
                </a:r>
                <a14:m>
                  <m:oMath xmlns:m="http://schemas.openxmlformats.org/officeDocument/2006/math">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=0 </m:t>
                    </m:r>
                  </m:oMath>
                </a14:m>
                <a:endParaRPr lang="en-US" altLang="zh-CN" dirty="0">
                  <a:solidFill>
                    <a:srgbClr val="0070C0"/>
                  </a:solidFill>
                </a:endParaRPr>
              </a:p>
              <a:p>
                <a:endParaRPr lang="en-US" altLang="zh-CN" dirty="0"/>
              </a:p>
              <a:p>
                <a:r>
                  <a:rPr lang="en-US" altLang="zh-CN" dirty="0"/>
                  <a:t>There exists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𝜇</m:t>
                        </m:r>
                      </m:e>
                      <m:sup>
                        <m:r>
                          <a:rPr lang="en-US" altLang="zh-CN" i="1">
                            <a:latin typeface="Cambria Math" panose="02040503050406030204" pitchFamily="18" charset="0"/>
                          </a:rPr>
                          <m:t>∗</m:t>
                        </m:r>
                      </m:sup>
                    </m:sSup>
                  </m:oMath>
                </a14:m>
                <a:r>
                  <a:rPr lang="en-US" altLang="zh-CN" dirty="0"/>
                  <a:t>,</a:t>
                </a:r>
                <a:r>
                  <a:rPr lang="zh-CN" altLang="en-US" dirty="0"/>
                  <a:t> </a:t>
                </a:r>
                <a:r>
                  <a:rPr lang="en-US" altLang="zh-CN" dirty="0"/>
                  <a:t>so that</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p>
                        <m:r>
                          <a:rPr lang="en-US" altLang="zh-CN" i="1">
                            <a:latin typeface="Cambria Math" panose="02040503050406030204" pitchFamily="18" charset="0"/>
                          </a:rPr>
                          <m:t>∗</m:t>
                        </m:r>
                      </m:sup>
                    </m:sSup>
                  </m:oMath>
                </a14:m>
                <a:r>
                  <a:rPr lang="zh-CN" altLang="en-US" dirty="0"/>
                  <a:t> </a:t>
                </a:r>
                <a:r>
                  <a:rPr lang="en-US" altLang="zh-CN" dirty="0"/>
                  <a:t>is the solution to the primal problem and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𝜇</m:t>
                        </m:r>
                      </m:e>
                      <m:sup>
                        <m:r>
                          <a:rPr lang="en-US" altLang="zh-CN" i="1">
                            <a:latin typeface="Cambria Math" panose="02040503050406030204" pitchFamily="18" charset="0"/>
                          </a:rPr>
                          <m:t>∗</m:t>
                        </m:r>
                      </m:sup>
                    </m:sSup>
                  </m:oMath>
                </a14:m>
                <a:r>
                  <a:rPr lang="zh-CN" altLang="en-US" dirty="0"/>
                  <a:t> </a:t>
                </a:r>
                <a:r>
                  <a:rPr lang="en-US" altLang="zh-CN" dirty="0"/>
                  <a:t>are solution to the dual problem and </a:t>
                </a:r>
                <a14:m>
                  <m:oMath xmlns:m="http://schemas.openxmlformats.org/officeDocument/2006/math">
                    <m:sSup>
                      <m:sSupPr>
                        <m:ctrlPr>
                          <a:rPr lang="en-US" altLang="zh-CN" sz="3000" i="1">
                            <a:solidFill>
                              <a:srgbClr val="C00000"/>
                            </a:solidFill>
                            <a:latin typeface="Cambria Math" panose="02040503050406030204" pitchFamily="18" charset="0"/>
                          </a:rPr>
                        </m:ctrlPr>
                      </m:sSupPr>
                      <m:e>
                        <m:r>
                          <a:rPr lang="en-US" altLang="zh-CN" sz="3000" i="1">
                            <a:solidFill>
                              <a:srgbClr val="C00000"/>
                            </a:solidFill>
                            <a:latin typeface="Cambria Math" panose="02040503050406030204" pitchFamily="18" charset="0"/>
                          </a:rPr>
                          <m:t>𝑝</m:t>
                        </m:r>
                      </m:e>
                      <m:sup>
                        <m:r>
                          <a:rPr lang="en-US" altLang="zh-CN" sz="3000" i="1">
                            <a:solidFill>
                              <a:srgbClr val="C00000"/>
                            </a:solidFill>
                            <a:latin typeface="Cambria Math" panose="02040503050406030204" pitchFamily="18" charset="0"/>
                          </a:rPr>
                          <m:t>∗</m:t>
                        </m:r>
                      </m:sup>
                    </m:sSup>
                    <m:r>
                      <a:rPr lang="en-US" altLang="zh-CN" sz="3000" i="1">
                        <a:solidFill>
                          <a:srgbClr val="C00000"/>
                        </a:solidFill>
                        <a:latin typeface="Cambria Math" panose="02040503050406030204" pitchFamily="18" charset="0"/>
                      </a:rPr>
                      <m:t>=</m:t>
                    </m:r>
                    <m:sSup>
                      <m:sSupPr>
                        <m:ctrlPr>
                          <a:rPr lang="en-US" altLang="zh-CN" sz="3000" i="1">
                            <a:solidFill>
                              <a:srgbClr val="C00000"/>
                            </a:solidFill>
                            <a:latin typeface="Cambria Math" panose="02040503050406030204" pitchFamily="18" charset="0"/>
                          </a:rPr>
                        </m:ctrlPr>
                      </m:sSupPr>
                      <m:e>
                        <m:r>
                          <a:rPr lang="en-US" altLang="zh-CN" sz="3000" i="1">
                            <a:solidFill>
                              <a:srgbClr val="C00000"/>
                            </a:solidFill>
                            <a:latin typeface="Cambria Math" panose="02040503050406030204" pitchFamily="18" charset="0"/>
                          </a:rPr>
                          <m:t>𝑑</m:t>
                        </m:r>
                      </m:e>
                      <m:sup>
                        <m:r>
                          <a:rPr lang="en-US" altLang="zh-CN" sz="3000" i="1">
                            <a:solidFill>
                              <a:srgbClr val="C00000"/>
                            </a:solidFill>
                            <a:latin typeface="Cambria Math" panose="02040503050406030204" pitchFamily="18" charset="0"/>
                          </a:rPr>
                          <m:t>∗</m:t>
                        </m:r>
                      </m:sup>
                    </m:sSup>
                    <m:r>
                      <a:rPr lang="en-US" altLang="zh-CN" sz="3000" i="1">
                        <a:latin typeface="Cambria Math" panose="02040503050406030204" pitchFamily="18" charset="0"/>
                      </a:rPr>
                      <m:t>=</m:t>
                    </m:r>
                    <m:r>
                      <a:rPr lang="en-US" altLang="zh-CN" sz="3000" i="1">
                        <a:latin typeface="Cambria Math" panose="02040503050406030204" pitchFamily="18" charset="0"/>
                        <a:ea typeface="Cambria Math" panose="02040503050406030204" pitchFamily="18" charset="0"/>
                      </a:rPr>
                      <m:t>ℒ</m:t>
                    </m:r>
                    <m:d>
                      <m:dPr>
                        <m:ctrlPr>
                          <a:rPr lang="en-US" altLang="zh-CN" sz="3000" i="1">
                            <a:latin typeface="Cambria Math" panose="02040503050406030204" pitchFamily="18" charset="0"/>
                            <a:ea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𝑤</m:t>
                            </m:r>
                          </m:e>
                          <m:sup>
                            <m:r>
                              <a:rPr lang="en-US" altLang="zh-CN" sz="2600" i="1">
                                <a:latin typeface="Cambria Math" panose="02040503050406030204" pitchFamily="18" charset="0"/>
                              </a:rPr>
                              <m:t>∗</m:t>
                            </m:r>
                          </m:sup>
                        </m:sSup>
                        <m:r>
                          <m:rPr>
                            <m:nor/>
                          </m:rPr>
                          <a:rPr lang="en-US" altLang="zh-CN" sz="2600" dirty="0">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rPr>
                              <m:t>𝑏</m:t>
                            </m:r>
                          </m:e>
                          <m:sup>
                            <m:r>
                              <a:rPr lang="en-US" altLang="zh-CN" sz="2600" i="1">
                                <a:latin typeface="Cambria Math" panose="02040503050406030204" pitchFamily="18" charset="0"/>
                              </a:rPr>
                              <m:t>∗</m:t>
                            </m:r>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𝜉</m:t>
                            </m:r>
                          </m:e>
                          <m:sup>
                            <m:r>
                              <a:rPr lang="en-US" altLang="zh-CN" sz="2600" i="1">
                                <a:latin typeface="Cambria Math" panose="02040503050406030204" pitchFamily="18" charset="0"/>
                              </a:rPr>
                              <m:t>∗</m:t>
                            </m:r>
                          </m:sup>
                        </m:sSup>
                        <m:r>
                          <a:rPr lang="en-US" altLang="zh-CN" sz="2600" i="1">
                            <a:latin typeface="Cambria Math" panose="02040503050406030204" pitchFamily="18" charset="0"/>
                          </a:rPr>
                          <m:t>,</m:t>
                        </m:r>
                        <m:sSup>
                          <m:sSupPr>
                            <m:ctrlPr>
                              <a:rPr lang="en-US" altLang="zh-CN" sz="2600" i="1">
                                <a:latin typeface="Cambria Math" panose="02040503050406030204" pitchFamily="18" charset="0"/>
                              </a:rPr>
                            </m:ctrlPr>
                          </m:sSupPr>
                          <m:e>
                            <m:r>
                              <a:rPr lang="zh-CN" altLang="en-US" sz="2600" i="1">
                                <a:latin typeface="Cambria Math" panose="02040503050406030204" pitchFamily="18" charset="0"/>
                              </a:rPr>
                              <m:t>𝛼</m:t>
                            </m:r>
                          </m:e>
                          <m:sup>
                            <m:r>
                              <a:rPr lang="en-US" altLang="zh-CN" sz="2600" i="1">
                                <a:latin typeface="Cambria Math" panose="02040503050406030204" pitchFamily="18" charset="0"/>
                              </a:rPr>
                              <m:t>∗</m:t>
                            </m:r>
                          </m:sup>
                        </m:sSup>
                        <m:r>
                          <m:rPr>
                            <m:nor/>
                          </m:rPr>
                          <a:rPr lang="en-US" altLang="zh-CN" sz="2600" dirty="0">
                            <a:latin typeface="Cambria Math" panose="02040503050406030204" pitchFamily="18" charset="0"/>
                          </a:rPr>
                          <m:t>, </m:t>
                        </m:r>
                        <m:sSup>
                          <m:sSupPr>
                            <m:ctrlPr>
                              <a:rPr lang="en-US" altLang="zh-CN" sz="2600" i="1">
                                <a:latin typeface="Cambria Math" panose="02040503050406030204" pitchFamily="18" charset="0"/>
                              </a:rPr>
                            </m:ctrlPr>
                          </m:sSupPr>
                          <m:e>
                            <m:r>
                              <a:rPr lang="en-US" altLang="zh-CN" sz="2600" i="1">
                                <a:latin typeface="Cambria Math" panose="02040503050406030204" pitchFamily="18" charset="0"/>
                                <a:ea typeface="Cambria Math" panose="02040503050406030204" pitchFamily="18" charset="0"/>
                                <a:cs typeface="Cambria Math" panose="02040503050406030204" pitchFamily="18" charset="0"/>
                              </a:rPr>
                              <m:t>𝜇</m:t>
                            </m:r>
                          </m:e>
                          <m:sup>
                            <m:r>
                              <a:rPr lang="en-US" altLang="zh-CN" sz="2600" i="1">
                                <a:latin typeface="Cambria Math" panose="02040503050406030204" pitchFamily="18" charset="0"/>
                              </a:rPr>
                              <m:t>∗</m:t>
                            </m:r>
                          </m:sup>
                        </m:sSup>
                      </m:e>
                    </m:d>
                  </m:oMath>
                </a14:m>
                <a:endParaRPr lang="en-US" altLang="zh-CN" dirty="0"/>
              </a:p>
              <a:p>
                <a:pPr lvl="1"/>
                <a:r>
                  <a:rPr lang="en-US" altLang="zh-CN" dirty="0"/>
                  <a:t>Moreover, </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𝜇</m:t>
                        </m:r>
                      </m:e>
                      <m:sup>
                        <m:r>
                          <a:rPr lang="en-US" altLang="zh-CN" i="1">
                            <a:latin typeface="Cambria Math" panose="02040503050406030204" pitchFamily="18" charset="0"/>
                          </a:rPr>
                          <m:t>∗</m:t>
                        </m:r>
                      </m:sup>
                    </m:sSup>
                  </m:oMath>
                </a14:m>
                <a:r>
                  <a:rPr lang="zh-CN" altLang="en-US" dirty="0"/>
                  <a:t> </a:t>
                </a:r>
                <a:r>
                  <a:rPr lang="en-US" altLang="zh-CN" dirty="0"/>
                  <a:t> satisfy the KKT conditions</a:t>
                </a:r>
              </a:p>
              <a:p>
                <a:endParaRPr lang="en-US" altLang="zh-CN" sz="2400" dirty="0"/>
              </a:p>
              <a:p>
                <a:pPr marL="0" indent="0">
                  <a:buNone/>
                </a:pPr>
                <a:endParaRPr lang="en-US" altLang="zh-CN" sz="3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395" y="1143000"/>
                <a:ext cx="10962005" cy="4756150"/>
              </a:xfrm>
              <a:blipFill>
                <a:blip r:embed="rId3"/>
                <a:stretch>
                  <a:fillRect l="-578" t="-160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Optimization</a:t>
            </a:r>
            <a:r>
              <a:rPr lang="zh-CN" altLang="en-US" dirty="0"/>
              <a:t> </a:t>
            </a:r>
            <a:r>
              <a:rPr lang="en-US" altLang="zh-CN" dirty="0"/>
              <a:t>problem</a:t>
            </a:r>
            <a:r>
              <a:rPr lang="zh-CN" altLang="en-US" dirty="0"/>
              <a:t> </a:t>
            </a:r>
            <a:r>
              <a:rPr lang="en-US" altLang="zh-CN" dirty="0"/>
              <a:t>with</a:t>
            </a:r>
            <a:r>
              <a:rPr lang="zh-CN" altLang="en-US" dirty="0"/>
              <a:t> </a:t>
            </a:r>
            <a:r>
              <a:rPr lang="en-US" altLang="zh-CN" dirty="0"/>
              <a:t>soft</a:t>
            </a:r>
            <a:r>
              <a:rPr lang="zh-CN" altLang="en-US" dirty="0"/>
              <a:t> </a:t>
            </a:r>
            <a:r>
              <a:rPr lang="en-US" altLang="zh-CN" dirty="0"/>
              <a:t>margin </a:t>
            </a:r>
            <a:r>
              <a:rPr lang="en-US" altLang="zh-CN" dirty="0">
                <a:sym typeface="+mn-ea"/>
              </a:rPr>
              <a:t>(optional)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972800" cy="4756150"/>
              </a:xfrm>
            </p:spPr>
            <p:txBody>
              <a:bodyPr>
                <a:normAutofit/>
              </a:bodyPr>
              <a:lstStyle/>
              <a:p>
                <a:r>
                  <a:rPr lang="en-US" altLang="zh-CN" dirty="0">
                    <a:solidFill>
                      <a:srgbClr val="0070C0"/>
                    </a:solidFill>
                  </a:rPr>
                  <a:t>Similar</a:t>
                </a:r>
                <a:r>
                  <a:rPr lang="zh-CN" altLang="en-US" dirty="0">
                    <a:solidFill>
                      <a:srgbClr val="0070C0"/>
                    </a:solidFill>
                  </a:rPr>
                  <a:t> </a:t>
                </a:r>
                <a:r>
                  <a:rPr lang="en-US" altLang="zh-CN" dirty="0">
                    <a:solidFill>
                      <a:srgbClr val="0070C0"/>
                    </a:solidFill>
                  </a:rPr>
                  <a:t>with</a:t>
                </a:r>
                <a:r>
                  <a:rPr lang="zh-CN" altLang="en-US" dirty="0">
                    <a:solidFill>
                      <a:srgbClr val="0070C0"/>
                    </a:solidFill>
                  </a:rPr>
                  <a:t> </a:t>
                </a:r>
                <a:r>
                  <a:rPr lang="en-US" altLang="zh-CN" dirty="0">
                    <a:solidFill>
                      <a:srgbClr val="0070C0"/>
                    </a:solidFill>
                  </a:rPr>
                  <a:t>hard</a:t>
                </a:r>
                <a:r>
                  <a:rPr lang="zh-CN" altLang="en-US" dirty="0">
                    <a:solidFill>
                      <a:srgbClr val="0070C0"/>
                    </a:solidFill>
                  </a:rPr>
                  <a:t> </a:t>
                </a:r>
                <a:r>
                  <a:rPr lang="en-US" altLang="zh-CN" dirty="0">
                    <a:solidFill>
                      <a:srgbClr val="0070C0"/>
                    </a:solidFill>
                  </a:rPr>
                  <a:t>margin</a:t>
                </a:r>
                <a:r>
                  <a:rPr lang="zh-CN" altLang="en-US" dirty="0">
                    <a:solidFill>
                      <a:srgbClr val="0070C0"/>
                    </a:solidFill>
                  </a:rPr>
                  <a:t> </a:t>
                </a:r>
                <a:r>
                  <a:rPr lang="en-US" altLang="zh-CN" dirty="0" err="1">
                    <a:solidFill>
                      <a:srgbClr val="0070C0"/>
                    </a:solidFill>
                  </a:rPr>
                  <a:t>svm</a:t>
                </a:r>
                <a:r>
                  <a:rPr lang="zh-CN" altLang="en-US" dirty="0">
                    <a:solidFill>
                      <a:srgbClr val="0070C0"/>
                    </a:solidFill>
                  </a:rPr>
                  <a:t> </a:t>
                </a:r>
                <a:r>
                  <a:rPr lang="en-US" altLang="zh-CN" dirty="0">
                    <a:solidFill>
                      <a:srgbClr val="0070C0"/>
                    </a:solidFill>
                  </a:rPr>
                  <a:t>model,</a:t>
                </a:r>
                <a:r>
                  <a:rPr lang="zh-CN" altLang="en-US" dirty="0">
                    <a:solidFill>
                      <a:srgbClr val="0070C0"/>
                    </a:solidFill>
                  </a:rPr>
                  <a:t> </a:t>
                </a:r>
                <a:r>
                  <a:rPr lang="en-US" altLang="zh-CN" dirty="0">
                    <a:solidFill>
                      <a:srgbClr val="0070C0"/>
                    </a:solidFill>
                  </a:rPr>
                  <a:t>besides</a:t>
                </a:r>
                <a:r>
                  <a:rPr lang="zh-CN" altLang="en-US" dirty="0">
                    <a:solidFill>
                      <a:srgbClr val="0070C0"/>
                    </a:solidFill>
                  </a:rPr>
                  <a:t> </a:t>
                </a:r>
                <a:r>
                  <a:rPr lang="en-US" altLang="zh-CN" dirty="0">
                    <a:solidFill>
                      <a:srgbClr val="0070C0"/>
                    </a:solidFill>
                  </a:rPr>
                  <a:t>the</a:t>
                </a:r>
                <a:r>
                  <a:rPr lang="zh-CN" altLang="en-US" dirty="0">
                    <a:solidFill>
                      <a:srgbClr val="0070C0"/>
                    </a:solidFill>
                  </a:rPr>
                  <a:t> </a:t>
                </a:r>
                <a:r>
                  <a:rPr lang="en-US" altLang="zh-CN" dirty="0">
                    <a:solidFill>
                      <a:srgbClr val="0070C0"/>
                    </a:solidFill>
                  </a:rPr>
                  <a:t>partial</a:t>
                </a:r>
                <a:r>
                  <a:rPr lang="zh-CN" altLang="en-US" dirty="0">
                    <a:solidFill>
                      <a:srgbClr val="0070C0"/>
                    </a:solidFill>
                  </a:rPr>
                  <a:t> </a:t>
                </a:r>
                <a:r>
                  <a:rPr lang="en-US" altLang="zh-CN" dirty="0">
                    <a:solidFill>
                      <a:srgbClr val="0070C0"/>
                    </a:solidFill>
                  </a:rPr>
                  <a:t>derivative</a:t>
                </a:r>
                <a:r>
                  <a:rPr lang="zh-CN" altLang="en-US" dirty="0">
                    <a:solidFill>
                      <a:srgbClr val="0070C0"/>
                    </a:solidFill>
                  </a:rPr>
                  <a:t> </a:t>
                </a:r>
                <a:r>
                  <a:rPr lang="en-US" altLang="zh-CN" dirty="0">
                    <a:solidFill>
                      <a:srgbClr val="0070C0"/>
                    </a:solidFill>
                  </a:rPr>
                  <a:t>of</a:t>
                </a:r>
                <a:r>
                  <a:rPr lang="zh-CN" altLang="en-US" dirty="0">
                    <a:solidFill>
                      <a:srgbClr val="0070C0"/>
                    </a:solidFill>
                  </a:rPr>
                  <a:t> </a:t>
                </a:r>
                <a14:m>
                  <m:oMath xmlns:m="http://schemas.openxmlformats.org/officeDocument/2006/math">
                    <m:sSup>
                      <m:sSupPr>
                        <m:ctrlPr>
                          <a:rPr lang="en-US" altLang="zh-CN" i="1" smtClean="0">
                            <a:solidFill>
                              <a:srgbClr val="0070C0"/>
                            </a:solidFill>
                            <a:latin typeface="Cambria Math" panose="02040503050406030204" pitchFamily="18" charset="0"/>
                          </a:rPr>
                        </m:ctrlPr>
                      </m:sSupPr>
                      <m:e>
                        <m:r>
                          <a:rPr lang="en-US" altLang="zh-CN" i="1">
                            <a:solidFill>
                              <a:srgbClr val="0070C0"/>
                            </a:solidFill>
                            <a:latin typeface="Cambria Math" panose="02040503050406030204" pitchFamily="18" charset="0"/>
                          </a:rPr>
                          <m:t>𝑤</m:t>
                        </m:r>
                      </m:e>
                      <m:sup>
                        <m:r>
                          <a:rPr lang="en-US" altLang="zh-CN" i="1">
                            <a:solidFill>
                              <a:srgbClr val="0070C0"/>
                            </a:solidFill>
                            <a:latin typeface="Cambria Math" panose="02040503050406030204" pitchFamily="18" charset="0"/>
                          </a:rPr>
                          <m:t>∗</m:t>
                        </m:r>
                      </m:sup>
                    </m:sSup>
                  </m:oMath>
                </a14:m>
                <a:r>
                  <a:rPr lang="en-US" altLang="zh-CN" dirty="0">
                    <a:solidFill>
                      <a:srgbClr val="0070C0"/>
                    </a:solidFill>
                  </a:rPr>
                  <a:t>,</a:t>
                </a:r>
                <a14:m>
                  <m:oMath xmlns:m="http://schemas.openxmlformats.org/officeDocument/2006/math">
                    <m:sSup>
                      <m:sSupPr>
                        <m:ctrlPr>
                          <a:rPr lang="en-US" altLang="zh-CN" i="1">
                            <a:solidFill>
                              <a:srgbClr val="0070C0"/>
                            </a:solidFill>
                            <a:latin typeface="Cambria Math" panose="02040503050406030204" pitchFamily="18" charset="0"/>
                          </a:rPr>
                        </m:ctrlPr>
                      </m:sSupPr>
                      <m:e>
                        <m:r>
                          <a:rPr lang="en-US" altLang="zh-CN" i="1">
                            <a:solidFill>
                              <a:srgbClr val="0070C0"/>
                            </a:solidFill>
                            <a:latin typeface="Cambria Math" panose="02040503050406030204" pitchFamily="18" charset="0"/>
                          </a:rPr>
                          <m:t>𝑏</m:t>
                        </m:r>
                      </m:e>
                      <m:sup>
                        <m:r>
                          <a:rPr lang="en-US" altLang="zh-CN" i="1">
                            <a:solidFill>
                              <a:srgbClr val="0070C0"/>
                            </a:solidFill>
                            <a:latin typeface="Cambria Math" panose="02040503050406030204" pitchFamily="18" charset="0"/>
                          </a:rPr>
                          <m:t>∗</m:t>
                        </m:r>
                      </m:sup>
                    </m:sSup>
                    <m:r>
                      <a:rPr lang="en-US" altLang="zh-CN" i="1">
                        <a:solidFill>
                          <a:srgbClr val="0070C0"/>
                        </a:solidFill>
                        <a:latin typeface="Cambria Math" panose="02040503050406030204" pitchFamily="18" charset="0"/>
                      </a:rPr>
                      <m:t>,</m:t>
                    </m:r>
                    <m:sSup>
                      <m:sSupPr>
                        <m:ctrlPr>
                          <a:rPr lang="en-US" altLang="zh-CN" i="1">
                            <a:solidFill>
                              <a:srgbClr val="0070C0"/>
                            </a:solidFill>
                            <a:latin typeface="Cambria Math" panose="02040503050406030204" pitchFamily="18" charset="0"/>
                          </a:rPr>
                        </m:ctrlPr>
                      </m:sSupPr>
                      <m:e>
                        <m: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𝜉</m:t>
                        </m:r>
                      </m:e>
                      <m:sup>
                        <m:r>
                          <a:rPr lang="en-US" altLang="zh-CN" i="1">
                            <a:solidFill>
                              <a:srgbClr val="0070C0"/>
                            </a:solidFill>
                            <a:latin typeface="Cambria Math" panose="02040503050406030204" pitchFamily="18" charset="0"/>
                          </a:rPr>
                          <m:t>∗</m:t>
                        </m:r>
                      </m:sup>
                    </m:sSup>
                    <m:r>
                      <a:rPr lang="en-US" altLang="zh-CN" i="1" smtClean="0">
                        <a:solidFill>
                          <a:srgbClr val="0070C0"/>
                        </a:solidFill>
                        <a:latin typeface="Cambria Math" panose="02040503050406030204" pitchFamily="18" charset="0"/>
                      </a:rPr>
                      <m:t> </m:t>
                    </m:r>
                  </m:oMath>
                </a14:m>
                <a:r>
                  <a:rPr lang="en-US" altLang="zh-CN" dirty="0">
                    <a:solidFill>
                      <a:srgbClr val="0070C0"/>
                    </a:solidFill>
                  </a:rPr>
                  <a:t>be</a:t>
                </a:r>
                <a:r>
                  <a:rPr lang="zh-CN" altLang="en-US" dirty="0">
                    <a:solidFill>
                      <a:srgbClr val="0070C0"/>
                    </a:solidFill>
                  </a:rPr>
                  <a:t> </a:t>
                </a:r>
                <a:r>
                  <a:rPr lang="en-US" altLang="zh-CN" dirty="0">
                    <a:solidFill>
                      <a:srgbClr val="0070C0"/>
                    </a:solidFill>
                  </a:rPr>
                  <a:t>zero,</a:t>
                </a:r>
                <a:r>
                  <a:rPr lang="zh-CN" altLang="en-US" dirty="0">
                    <a:solidFill>
                      <a:srgbClr val="0070C0"/>
                    </a:solidFill>
                  </a:rPr>
                  <a:t> </a:t>
                </a:r>
                <a:r>
                  <a:rPr lang="en-US" altLang="zh-CN" dirty="0">
                    <a:solidFill>
                      <a:srgbClr val="0070C0"/>
                    </a:solidFill>
                  </a:rPr>
                  <a:t>the</a:t>
                </a:r>
                <a:r>
                  <a:rPr lang="zh-CN" altLang="en-US" dirty="0">
                    <a:solidFill>
                      <a:srgbClr val="0070C0"/>
                    </a:solidFill>
                  </a:rPr>
                  <a:t> </a:t>
                </a:r>
                <a:r>
                  <a:rPr lang="en-US" altLang="zh-CN" dirty="0">
                    <a:solidFill>
                      <a:srgbClr val="0070C0"/>
                    </a:solidFill>
                  </a:rPr>
                  <a:t>KKT</a:t>
                </a:r>
                <a:r>
                  <a:rPr lang="zh-CN" altLang="en-US" dirty="0">
                    <a:solidFill>
                      <a:srgbClr val="0070C0"/>
                    </a:solidFill>
                  </a:rPr>
                  <a:t> </a:t>
                </a:r>
                <a:r>
                  <a:rPr lang="en-US" altLang="zh-CN" dirty="0">
                    <a:solidFill>
                      <a:srgbClr val="0070C0"/>
                    </a:solidFill>
                  </a:rPr>
                  <a:t>conditions</a:t>
                </a:r>
                <a:r>
                  <a:rPr lang="zh-CN" altLang="en-US" dirty="0">
                    <a:solidFill>
                      <a:srgbClr val="0070C0"/>
                    </a:solidFill>
                  </a:rPr>
                  <a:t> </a:t>
                </a:r>
                <a:r>
                  <a:rPr lang="en-US" altLang="zh-CN" dirty="0">
                    <a:solidFill>
                      <a:srgbClr val="0070C0"/>
                    </a:solidFill>
                  </a:rPr>
                  <a:t>are</a:t>
                </a:r>
                <a:r>
                  <a:rPr lang="zh-CN" altLang="en-US" dirty="0">
                    <a:solidFill>
                      <a:srgbClr val="0070C0"/>
                    </a:solidFill>
                  </a:rPr>
                  <a:t> </a:t>
                </a:r>
                <a:r>
                  <a:rPr lang="en-US" altLang="zh-CN" dirty="0">
                    <a:solidFill>
                      <a:srgbClr val="0070C0"/>
                    </a:solidFill>
                  </a:rPr>
                  <a:t>:</a:t>
                </a:r>
              </a:p>
              <a:p>
                <a:pPr marL="0" indent="0" algn="ctr">
                  <a:buNone/>
                </a:pPr>
                <a:endParaRPr lang="en-US" altLang="zh-CN" dirty="0"/>
              </a:p>
              <a:p>
                <a:pPr marL="400050" lvl="1" indent="0">
                  <a:buNone/>
                </a:pPr>
                <a14:m>
                  <m:oMath xmlns:m="http://schemas.openxmlformats.org/officeDocument/2006/math">
                    <m:r>
                      <a:rPr lang="en-US" altLang="zh-CN" i="1" smtClean="0">
                        <a:solidFill>
                          <a:schemeClr val="tx1"/>
                        </a:solidFill>
                        <a:latin typeface="Cambria Math" panose="02040503050406030204" pitchFamily="18" charset="0"/>
                      </a:rPr>
                      <m:t>1−</m:t>
                    </m:r>
                    <m:sSubSup>
                      <m:sSubSupPr>
                        <m:ctrlPr>
                          <a:rPr lang="en-US" altLang="zh-CN" i="1" smtClean="0">
                            <a:solidFill>
                              <a:schemeClr val="tx1"/>
                            </a:solidFill>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b="0" i="1" smtClean="0">
                            <a:solidFill>
                              <a:schemeClr val="tx1"/>
                            </a:solidFill>
                            <a:latin typeface="Cambria Math" panose="02040503050406030204" pitchFamily="18" charset="0"/>
                          </a:rPr>
                          <m:t>𝑖</m:t>
                        </m:r>
                      </m:sub>
                      <m:sup>
                        <m:r>
                          <a:rPr lang="zh-CN" altLang="en-US" b="0" i="1" smtClean="0">
                            <a:solidFill>
                              <a:schemeClr val="tx1"/>
                            </a:solidFill>
                            <a:latin typeface="Cambria Math" panose="02040503050406030204" pitchFamily="18" charset="0"/>
                          </a:rPr>
                          <m:t>∗</m:t>
                        </m:r>
                      </m:sup>
                    </m:sSubSup>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Sub>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sSup>
                              <m:sSupPr>
                                <m:ctrlPr>
                                  <a:rPr lang="en-US" altLang="zh-CN" b="1" i="1" smtClean="0">
                                    <a:solidFill>
                                      <a:schemeClr val="tx1"/>
                                    </a:solidFill>
                                    <a:latin typeface="Cambria Math" panose="02040503050406030204" pitchFamily="18" charset="0"/>
                                  </a:rPr>
                                </m:ctrlPr>
                              </m:sSupPr>
                              <m:e>
                                <m:r>
                                  <a:rPr lang="en-US" altLang="zh-CN" b="1">
                                    <a:solidFill>
                                      <a:schemeClr val="tx1"/>
                                    </a:solidFill>
                                    <a:latin typeface="Cambria Math" panose="02040503050406030204" pitchFamily="18" charset="0"/>
                                  </a:rPr>
                                  <m:t>𝐰</m:t>
                                </m:r>
                              </m:e>
                              <m:sup>
                                <m:r>
                                  <a:rPr lang="en-US" altLang="zh-CN" b="1">
                                    <a:solidFill>
                                      <a:schemeClr val="tx1"/>
                                    </a:solidFill>
                                    <a:latin typeface="Cambria Math" panose="02040503050406030204" pitchFamily="18" charset="0"/>
                                  </a:rPr>
                                  <m:t>∗</m:t>
                                </m:r>
                              </m:sup>
                            </m:sSup>
                          </m:e>
                          <m:sup>
                            <m:r>
                              <a:rPr lang="en-US" altLang="zh-CN" i="1">
                                <a:solidFill>
                                  <a:schemeClr val="tx1"/>
                                </a:solidFill>
                                <a:latin typeface="Cambria Math" panose="02040503050406030204" pitchFamily="18" charset="0"/>
                              </a:rPr>
                              <m:t>𝑇</m:t>
                            </m:r>
                          </m:sup>
                        </m:sSup>
                        <m:sSub>
                          <m:sSubPr>
                            <m:ctrlPr>
                              <a:rPr lang="en-US" altLang="zh-CN" i="1">
                                <a:solidFill>
                                  <a:schemeClr val="tx1"/>
                                </a:solidFill>
                                <a:latin typeface="Cambria Math" panose="02040503050406030204" pitchFamily="18" charset="0"/>
                              </a:rPr>
                            </m:ctrlPr>
                          </m:sSubPr>
                          <m:e>
                            <m:r>
                              <a:rPr lang="en-US" altLang="zh-CN" b="1">
                                <a:solidFill>
                                  <a:schemeClr val="tx1"/>
                                </a:solidFill>
                                <a:latin typeface="Cambria Math" panose="02040503050406030204" pitchFamily="18" charset="0"/>
                              </a:rPr>
                              <m:t>𝐱</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𝑏</m:t>
                            </m:r>
                          </m:e>
                          <m:sup>
                            <m:r>
                              <a:rPr lang="en-US" altLang="zh-CN" i="1">
                                <a:solidFill>
                                  <a:schemeClr val="tx1"/>
                                </a:solidFill>
                                <a:latin typeface="Cambria Math" panose="02040503050406030204" pitchFamily="18" charset="0"/>
                              </a:rPr>
                              <m:t>∗</m:t>
                            </m:r>
                          </m:sup>
                        </m:sSup>
                      </m:e>
                    </m:d>
                    <m:r>
                      <a:rPr lang="en-US" altLang="zh-CN" i="1">
                        <a:solidFill>
                          <a:schemeClr val="tx1"/>
                        </a:solidFill>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up>
                        <m:r>
                          <a:rPr lang="zh-CN" altLang="en-US"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cs typeface="Cambria Math" panose="02040503050406030204" pitchFamily="18" charset="0"/>
                      </a:rPr>
                      <m:t>≥0</m:t>
                    </m:r>
                  </m:oMath>
                </a14:m>
                <a:r>
                  <a:rPr lang="zh-CN" altLang="en-US" dirty="0"/>
                  <a:t> </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1</m:t>
                        </m:r>
                      </m:e>
                    </m:d>
                  </m:oMath>
                </a14:m>
                <a:endParaRPr lang="en-US" altLang="zh-CN" dirty="0"/>
              </a:p>
              <a:p>
                <a:pPr marL="400050" lvl="1" indent="0">
                  <a:buNone/>
                </a:pP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≥0</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smtClean="0">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≥0</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oMath>
                </a14:m>
                <a:r>
                  <a:rPr lang="en-US" altLang="zh-CN" dirty="0"/>
                  <a:t>                          </a:t>
                </a:r>
                <a:r>
                  <a:rPr lang="zh-CN" altLang="en-US" dirty="0"/>
                  <a:t>                         </a:t>
                </a:r>
                <a14:m>
                  <m:oMath xmlns:m="http://schemas.openxmlformats.org/officeDocument/2006/math">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2</m:t>
                        </m:r>
                      </m:e>
                    </m:d>
                  </m:oMath>
                </a14:m>
                <a:endParaRPr lang="en-US" altLang="zh-CN" dirty="0"/>
              </a:p>
              <a:p>
                <a:pPr marL="400050" lvl="1" indent="0">
                  <a:buNone/>
                </a:pPr>
                <a14:m>
                  <m:oMath xmlns:m="http://schemas.openxmlformats.org/officeDocument/2006/math">
                    <m:sSubSup>
                      <m:sSubSupPr>
                        <m:ctrlPr>
                          <a:rPr lang="en-US" altLang="zh-CN" i="1">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𝛼</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r>
                      <a:rPr lang="en-US" altLang="zh-CN" i="1">
                        <a:solidFill>
                          <a:srgbClr val="C00000"/>
                        </a:solidFill>
                        <a:latin typeface="Cambria Math" panose="02040503050406030204" pitchFamily="18" charset="0"/>
                      </a:rPr>
                      <m:t>(1−</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sSup>
                          <m:sSupPr>
                            <m:ctrlPr>
                              <a:rPr lang="en-US" altLang="zh-CN" i="1">
                                <a:solidFill>
                                  <a:srgbClr val="C00000"/>
                                </a:solidFill>
                                <a:latin typeface="Cambria Math" panose="02040503050406030204" pitchFamily="18" charset="0"/>
                              </a:rPr>
                            </m:ctrlPr>
                          </m:sSupPr>
                          <m:e>
                            <m:sSup>
                              <m:sSupPr>
                                <m:ctrlPr>
                                  <a:rPr lang="en-US" altLang="zh-CN" b="1" i="1">
                                    <a:solidFill>
                                      <a:srgbClr val="C00000"/>
                                    </a:solidFill>
                                    <a:latin typeface="Cambria Math" panose="02040503050406030204" pitchFamily="18" charset="0"/>
                                  </a:rPr>
                                </m:ctrlPr>
                              </m:sSupPr>
                              <m:e>
                                <m:r>
                                  <a:rPr lang="en-US" altLang="zh-CN" b="1">
                                    <a:solidFill>
                                      <a:srgbClr val="C00000"/>
                                    </a:solidFill>
                                    <a:latin typeface="Cambria Math" panose="02040503050406030204" pitchFamily="18" charset="0"/>
                                  </a:rPr>
                                  <m:t>𝐰</m:t>
                                </m:r>
                              </m:e>
                              <m:sup>
                                <m:r>
                                  <a:rPr lang="en-US" altLang="zh-CN" b="1">
                                    <a:solidFill>
                                      <a:srgbClr val="C00000"/>
                                    </a:solidFill>
                                    <a:latin typeface="Cambria Math" panose="02040503050406030204" pitchFamily="18" charset="0"/>
                                  </a:rPr>
                                  <m:t>∗</m:t>
                                </m:r>
                              </m:sup>
                            </m:sSup>
                          </m:e>
                          <m:sup>
                            <m:r>
                              <a:rPr lang="en-US" altLang="zh-CN" i="1">
                                <a:solidFill>
                                  <a:srgbClr val="C00000"/>
                                </a:solidFill>
                                <a:latin typeface="Cambria Math" panose="02040503050406030204" pitchFamily="18" charset="0"/>
                              </a:rPr>
                              <m:t>𝑇</m:t>
                            </m:r>
                          </m:sup>
                        </m:sSup>
                        <m:sSub>
                          <m:sSubPr>
                            <m:ctrlPr>
                              <a:rPr lang="en-US" altLang="zh-CN" i="1">
                                <a:solidFill>
                                  <a:srgbClr val="C00000"/>
                                </a:solidFill>
                                <a:latin typeface="Cambria Math" panose="02040503050406030204" pitchFamily="18" charset="0"/>
                              </a:rPr>
                            </m:ctrlPr>
                          </m:sSubPr>
                          <m:e>
                            <m:r>
                              <a:rPr lang="en-US" altLang="zh-CN" b="1">
                                <a:solidFill>
                                  <a:srgbClr val="C00000"/>
                                </a:solidFill>
                                <a:latin typeface="Cambria Math" panose="02040503050406030204" pitchFamily="18" charset="0"/>
                              </a:rPr>
                              <m:t>𝐱</m:t>
                            </m:r>
                          </m:e>
                          <m:sub>
                            <m:r>
                              <a:rPr lang="en-US" altLang="zh-CN" i="1">
                                <a:solidFill>
                                  <a:srgbClr val="C00000"/>
                                </a:solidFill>
                                <a:latin typeface="Cambria Math" panose="02040503050406030204" pitchFamily="18" charset="0"/>
                              </a:rPr>
                              <m:t>𝑖</m:t>
                            </m:r>
                          </m:sub>
                        </m:sSub>
                        <m:r>
                          <a:rPr lang="en-US" altLang="zh-CN" i="1">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𝑏</m:t>
                            </m:r>
                          </m:e>
                          <m:sup>
                            <m:r>
                              <a:rPr lang="en-US" altLang="zh-CN" i="1">
                                <a:solidFill>
                                  <a:srgbClr val="C00000"/>
                                </a:solidFill>
                                <a:latin typeface="Cambria Math" panose="02040503050406030204" pitchFamily="18" charset="0"/>
                              </a:rPr>
                              <m:t>∗</m:t>
                            </m:r>
                          </m:sup>
                        </m:sSup>
                      </m:e>
                    </m:d>
                    <m:r>
                      <a:rPr lang="en-US" altLang="zh-CN" i="1">
                        <a:solidFill>
                          <a:srgbClr val="C00000"/>
                        </a:solidFill>
                        <a:latin typeface="Cambria Math" panose="02040503050406030204" pitchFamily="18" charset="0"/>
                      </a:rPr>
                      <m:t>)=0</m:t>
                    </m:r>
                  </m:oMath>
                </a14:m>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𝑖</m:t>
                    </m:r>
                  </m:oMath>
                </a14:m>
                <a:r>
                  <a:rPr lang="en-US" altLang="zh-CN" dirty="0">
                    <a:solidFill>
                      <a:srgbClr val="C00000"/>
                    </a:solidFill>
                  </a:rPr>
                  <a:t>                 </a:t>
                </a:r>
                <a14:m>
                  <m:oMath xmlns:m="http://schemas.openxmlformats.org/officeDocument/2006/math">
                    <m:d>
                      <m:dPr>
                        <m:ctrlPr>
                          <a:rPr lang="en-US" altLang="zh-CN" i="1" dirty="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3</m:t>
                        </m:r>
                      </m:e>
                    </m:d>
                  </m:oMath>
                </a14:m>
                <a:endParaRPr lang="en-US" altLang="zh-CN" dirty="0"/>
              </a:p>
              <a:p>
                <a:pPr marL="400050" lvl="1" indent="0">
                  <a:buNone/>
                </a:pPr>
                <a14:m>
                  <m:oMathPara xmlns:m="http://schemas.openxmlformats.org/officeDocument/2006/math">
                    <m:oMathParaPr>
                      <m:jc m:val="left"/>
                    </m:oMathParaPr>
                    <m:oMath xmlns:m="http://schemas.openxmlformats.org/officeDocument/2006/math">
                      <m:sSubSup>
                        <m:sSubSupPr>
                          <m:ctrlPr>
                            <a:rPr lang="en-US" altLang="zh-CN" i="1" smtClean="0">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i="1">
                              <a:solidFill>
                                <a:srgbClr val="C00000"/>
                              </a:solidFill>
                              <a:latin typeface="Cambria Math" panose="02040503050406030204" pitchFamily="18" charset="0"/>
                            </a:rPr>
                            <m:t>𝑖</m:t>
                          </m:r>
                        </m:sub>
                        <m:sup>
                          <m:r>
                            <a:rPr lang="en-US" altLang="zh-CN" i="1">
                              <a:solidFill>
                                <a:srgbClr val="C00000"/>
                              </a:solidFill>
                              <a:latin typeface="Cambria Math" panose="02040503050406030204" pitchFamily="18" charset="0"/>
                            </a:rPr>
                            <m:t>∗</m:t>
                          </m:r>
                        </m:sup>
                      </m:sSubSup>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solidFill>
                                <a:srgbClr val="C00000"/>
                              </a:solidFill>
                              <a:latin typeface="Cambria Math" panose="02040503050406030204" pitchFamily="18" charset="0"/>
                            </a:rPr>
                            <m:t>𝑖</m:t>
                          </m:r>
                        </m:sub>
                        <m:sup>
                          <m:r>
                            <a:rPr lang="zh-CN" altLang="en-US" i="1">
                              <a:solidFill>
                                <a:srgbClr val="C00000"/>
                              </a:solidFill>
                              <a:latin typeface="Cambria Math" panose="02040503050406030204" pitchFamily="18" charset="0"/>
                            </a:rPr>
                            <m:t>∗</m:t>
                          </m:r>
                        </m:sup>
                      </m:sSubSup>
                      <m:r>
                        <a:rPr lang="en-US" altLang="zh-CN"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=0,</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𝑖</m:t>
                      </m:r>
                      <m:r>
                        <a:rPr lang="zh-CN" altLang="en-US" b="0" i="1" smtClean="0">
                          <a:solidFill>
                            <a:srgbClr val="C00000"/>
                          </a:solidFill>
                          <a:latin typeface="Cambria Math" panose="02040503050406030204" pitchFamily="18" charset="0"/>
                          <a:ea typeface="Cambria Math" panose="02040503050406030204" pitchFamily="18" charset="0"/>
                        </a:rPr>
                        <m:t>                                                                </m:t>
                      </m:r>
                      <m:d>
                        <m:dPr>
                          <m:ctrlPr>
                            <a:rPr lang="en-US" altLang="zh-CN" i="1" dirty="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4</m:t>
                          </m:r>
                        </m:e>
                      </m:d>
                    </m:oMath>
                  </m:oMathPara>
                </a14:m>
                <a:endParaRPr lang="en-US" altLang="zh-CN" sz="1800" dirty="0"/>
              </a:p>
              <a:p>
                <a:pPr marL="0" indent="0">
                  <a:buNone/>
                </a:pPr>
                <a:endParaRPr lang="en-US" altLang="zh-CN" sz="31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09600" y="1066800"/>
                <a:ext cx="10972800" cy="4756150"/>
              </a:xfrm>
              <a:blipFill rotWithShape="1">
                <a:blip r:embed="rId3"/>
                <a:stretch>
                  <a:fillRect/>
                </a:stretch>
              </a:blipFill>
            </p:spPr>
            <p:txBody>
              <a:bodyPr/>
              <a:lstStyle/>
              <a:p>
                <a:r>
                  <a:rPr lang="en-US"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Soft</a:t>
            </a:r>
            <a:r>
              <a:rPr lang="zh-CN" altLang="en-US" dirty="0"/>
              <a:t> </a:t>
            </a:r>
            <a:r>
              <a:rPr lang="en-US" altLang="zh-CN" dirty="0"/>
              <a:t>Margin</a:t>
            </a:r>
            <a:r>
              <a:rPr lang="zh-CN" altLang="en-US" dirty="0"/>
              <a:t> </a:t>
            </a:r>
            <a:r>
              <a:rPr lang="en-US" altLang="zh-CN" dirty="0"/>
              <a:t>SVM </a:t>
            </a:r>
            <a:r>
              <a:rPr lang="en-US" altLang="zh-CN" dirty="0">
                <a:sym typeface="+mn-ea"/>
              </a:rPr>
              <a:t>(optional)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50620"/>
                <a:ext cx="10888980" cy="5362575"/>
              </a:xfrm>
            </p:spPr>
            <p:txBody>
              <a:bodyPr>
                <a:normAutofit/>
              </a:bodyPr>
              <a:lstStyle/>
              <a:p>
                <a:r>
                  <a:rPr lang="en-US" altLang="zh-CN" dirty="0"/>
                  <a:t>For</a:t>
                </a:r>
                <a:r>
                  <a:rPr lang="zh-CN" altLang="en-US" dirty="0"/>
                  <a:t> </a:t>
                </a:r>
                <a:r>
                  <a:rPr lang="en-US" altLang="zh-CN" dirty="0"/>
                  <a:t>any</a:t>
                </a:r>
                <a:r>
                  <a:rPr lang="zh-CN" altLang="en-US" dirty="0"/>
                  <a:t> </a:t>
                </a:r>
                <a:r>
                  <a:rPr lang="en-US" altLang="zh-CN" dirty="0"/>
                  <a:t>sample</a:t>
                </a:r>
                <a:r>
                  <a:rPr lang="zh-CN" altLang="en-US" dirty="0"/>
                  <a:t> </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oMath>
                </a14:m>
                <a:endParaRPr lang="en-US" altLang="zh-CN" i="1" dirty="0">
                  <a:latin typeface="Cambria Math" panose="02040503050406030204" pitchFamily="18" charset="0"/>
                </a:endParaRPr>
              </a:p>
              <a:p>
                <a:pPr lvl="1"/>
                <a14:m>
                  <m:oMath xmlns:m="http://schemas.openxmlformats.org/officeDocument/2006/math">
                    <m:sSubSup>
                      <m:sSubSupPr>
                        <m:ctrlPr>
                          <a:rPr lang="en-US" altLang="zh-CN" sz="2300" i="1">
                            <a:latin typeface="Cambria Math" panose="02040503050406030204" pitchFamily="18" charset="0"/>
                          </a:rPr>
                        </m:ctrlPr>
                      </m:sSubSupPr>
                      <m:e>
                        <m:r>
                          <a:rPr lang="zh-CN" altLang="en-US" sz="2300" i="1">
                            <a:latin typeface="Cambria Math" panose="02040503050406030204" pitchFamily="18" charset="0"/>
                          </a:rPr>
                          <m:t>𝛼</m:t>
                        </m:r>
                      </m:e>
                      <m:sub>
                        <m:r>
                          <a:rPr lang="en-US" altLang="zh-CN" sz="2300" i="1">
                            <a:latin typeface="Cambria Math" panose="02040503050406030204" pitchFamily="18" charset="0"/>
                          </a:rPr>
                          <m:t>𝑖</m:t>
                        </m:r>
                      </m:sub>
                      <m:sup>
                        <m:r>
                          <a:rPr lang="en-US" altLang="zh-CN" sz="2300" i="1">
                            <a:latin typeface="Cambria Math" panose="02040503050406030204" pitchFamily="18" charset="0"/>
                          </a:rPr>
                          <m:t>∗</m:t>
                        </m:r>
                      </m:sup>
                    </m:sSubSup>
                    <m:r>
                      <a:rPr lang="en-US" altLang="zh-CN" sz="2300" i="1">
                        <a:latin typeface="Cambria Math" panose="02040503050406030204" pitchFamily="18" charset="0"/>
                      </a:rPr>
                      <m:t>=0</m:t>
                    </m:r>
                  </m:oMath>
                </a14:m>
                <a:r>
                  <a:rPr lang="en-US" altLang="zh-CN" sz="2300" dirty="0"/>
                  <a:t>,</a:t>
                </a:r>
                <a:r>
                  <a:rPr lang="zh-CN" altLang="en-US"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300" i="1">
                            <a:latin typeface="Cambria Math" panose="02040503050406030204" pitchFamily="18" charset="0"/>
                          </a:rPr>
                          <m:t>𝑖</m:t>
                        </m:r>
                      </m:sub>
                    </m:sSub>
                    <m:r>
                      <a:rPr lang="en-US" altLang="zh-CN" sz="2300" b="0" i="0" smtClean="0">
                        <a:latin typeface="Cambria Math" panose="02040503050406030204" pitchFamily="18" charset="0"/>
                      </a:rPr>
                      <m:t>=</m:t>
                    </m:r>
                    <m:r>
                      <m:rPr>
                        <m:sty m:val="p"/>
                      </m:rPr>
                      <a:rPr lang="en-US" altLang="zh-CN" sz="2300" b="0" i="0" smtClean="0">
                        <a:latin typeface="Cambria Math" panose="02040503050406030204" pitchFamily="18" charset="0"/>
                      </a:rPr>
                      <m:t>C</m:t>
                    </m:r>
                  </m:oMath>
                </a14:m>
                <a:r>
                  <a:rPr lang="en-US" altLang="zh-CN" sz="2300" dirty="0"/>
                  <a:t>,</a:t>
                </a:r>
                <a:r>
                  <a:rPr lang="zh-CN" altLang="en-US" sz="2300" dirty="0"/>
                  <a:t> </a:t>
                </a:r>
                <a:r>
                  <a:rPr lang="en-US" altLang="zh-CN" sz="2300" dirty="0"/>
                  <a:t>therefore</a:t>
                </a:r>
                <a:r>
                  <a:rPr lang="zh-CN" altLang="en-US" sz="2300" dirty="0"/>
                  <a:t> </a:t>
                </a:r>
                <a14:m>
                  <m:oMath xmlns:m="http://schemas.openxmlformats.org/officeDocument/2006/math">
                    <m:sSub>
                      <m:sSubPr>
                        <m:ctrlPr>
                          <a:rPr lang="en-US" altLang="zh-CN" sz="23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300"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2300">
                        <a:latin typeface="Cambria Math" panose="02040503050406030204" pitchFamily="18" charset="0"/>
                        <a:ea typeface="Cambria Math" panose="02040503050406030204" pitchFamily="18" charset="0"/>
                        <a:cs typeface="Cambria Math" panose="02040503050406030204" pitchFamily="18" charset="0"/>
                      </a:rPr>
                      <m:t>=0</m:t>
                    </m:r>
                  </m:oMath>
                </a14:m>
                <a:r>
                  <a:rPr lang="zh-CN" altLang="en-US" sz="2300" dirty="0"/>
                  <a:t> </a:t>
                </a:r>
                <a:r>
                  <a:rPr lang="en-US" altLang="zh-CN" sz="2300" dirty="0"/>
                  <a:t>,</a:t>
                </a:r>
                <a:r>
                  <a:rPr lang="zh-CN" altLang="en-US" sz="2300" dirty="0"/>
                  <a:t> </a:t>
                </a:r>
                <a:r>
                  <a:rPr lang="en-US" altLang="zh-CN" sz="2300" dirty="0"/>
                  <a:t>sample</a:t>
                </a:r>
                <a:r>
                  <a:rPr lang="zh-CN" altLang="en-US" sz="2300" dirty="0"/>
                  <a:t> </a:t>
                </a:r>
                <a:r>
                  <a:rPr lang="en-US" altLang="zh-CN" sz="2300" dirty="0"/>
                  <a:t>lies</a:t>
                </a:r>
                <a:r>
                  <a:rPr lang="zh-CN" altLang="en-US" sz="2300" dirty="0"/>
                  <a:t> </a:t>
                </a:r>
                <a:r>
                  <a:rPr lang="en-US" altLang="zh-CN" sz="2300" dirty="0"/>
                  <a:t>beyond</a:t>
                </a:r>
                <a:r>
                  <a:rPr lang="zh-CN" altLang="en-US" sz="2300" dirty="0"/>
                  <a:t> </a:t>
                </a:r>
                <a:r>
                  <a:rPr lang="en-US" altLang="zh-CN" sz="2300" dirty="0"/>
                  <a:t>the</a:t>
                </a:r>
                <a:r>
                  <a:rPr lang="zh-CN" altLang="en-US" sz="2300" dirty="0"/>
                  <a:t> </a:t>
                </a:r>
                <a:r>
                  <a:rPr lang="en-US" altLang="zh-CN" sz="2300" dirty="0"/>
                  <a:t>margin.</a:t>
                </a:r>
              </a:p>
              <a:p>
                <a:pPr lvl="1"/>
                <a14:m>
                  <m:oMath xmlns:m="http://schemas.openxmlformats.org/officeDocument/2006/math">
                    <m:r>
                      <a:rPr lang="en-US" altLang="zh-CN" sz="2000" i="1">
                        <a:latin typeface="Cambria Math" panose="02040503050406030204" pitchFamily="18" charset="0"/>
                      </a:rPr>
                      <m:t>0</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&lt;</m:t>
                        </m:r>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cs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cs typeface="Cambria Math" panose="02040503050406030204" pitchFamily="18" charset="0"/>
                      </a:rPr>
                      <m:t>𝐶</m:t>
                    </m:r>
                  </m:oMath>
                </a14:m>
                <a:r>
                  <a:rPr lang="en-US" altLang="zh-CN" sz="2000" dirty="0"/>
                  <a:t>,</a:t>
                </a:r>
                <a:r>
                  <a:rPr lang="zh-CN" altLang="en-US"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000" i="1">
                            <a:latin typeface="Cambria Math" panose="02040503050406030204" pitchFamily="18" charset="0"/>
                          </a:rPr>
                          <m:t>𝑖</m:t>
                        </m:r>
                      </m:sub>
                    </m:sSub>
                    <m:r>
                      <a:rPr lang="en-US" altLang="zh-CN" sz="2000" i="1">
                        <a:latin typeface="Cambria Math" panose="02040503050406030204" pitchFamily="18" charset="0"/>
                        <a:ea typeface="Cambria Math" panose="02040503050406030204" pitchFamily="18" charset="0"/>
                        <a:cs typeface="Cambria Math" panose="02040503050406030204" pitchFamily="18" charset="0"/>
                      </a:rPr>
                      <m:t>&gt;0</m:t>
                    </m:r>
                  </m:oMath>
                </a14:m>
                <a:r>
                  <a:rPr lang="en-US" altLang="zh-CN" sz="2300" dirty="0"/>
                  <a:t>,</a:t>
                </a:r>
                <a:r>
                  <a:rPr lang="zh-CN" altLang="en-US" sz="2300" dirty="0"/>
                  <a:t> </a:t>
                </a:r>
                <a:r>
                  <a:rPr lang="en-US" altLang="zh-CN" sz="2300" dirty="0"/>
                  <a:t>therefore</a:t>
                </a:r>
                <a:r>
                  <a:rPr lang="zh-CN" altLang="en-US" sz="2300" dirty="0"/>
                  <a:t> </a:t>
                </a:r>
                <a14:m>
                  <m:oMath xmlns:m="http://schemas.openxmlformats.org/officeDocument/2006/math">
                    <m:sSub>
                      <m:sSubPr>
                        <m:ctrlPr>
                          <a:rPr lang="en-US" altLang="zh-CN" sz="23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300"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2300">
                        <a:latin typeface="Cambria Math" panose="02040503050406030204" pitchFamily="18" charset="0"/>
                        <a:ea typeface="Cambria Math" panose="02040503050406030204" pitchFamily="18" charset="0"/>
                        <a:cs typeface="Cambria Math" panose="02040503050406030204" pitchFamily="18" charset="0"/>
                      </a:rPr>
                      <m:t>=0</m:t>
                    </m:r>
                    <m:r>
                      <a:rPr lang="zh-CN" altLang="en-US" sz="2300" b="0" i="0" smtClean="0">
                        <a:latin typeface="Cambria Math" panose="02040503050406030204" pitchFamily="18" charset="0"/>
                        <a:ea typeface="Cambria Math" panose="02040503050406030204" pitchFamily="18" charset="0"/>
                        <a:cs typeface="Cambria Math" panose="02040503050406030204" pitchFamily="18" charset="0"/>
                      </a:rPr>
                      <m:t> </m:t>
                    </m:r>
                  </m:oMath>
                </a14:m>
                <a:r>
                  <a:rPr lang="zh-CN" altLang="en-US" sz="2300" dirty="0"/>
                  <a:t> </a:t>
                </a:r>
                <a:r>
                  <a:rPr lang="en-US" altLang="zh-CN" sz="2300" dirty="0"/>
                  <a:t>and</a:t>
                </a:r>
                <a:r>
                  <a:rPr lang="zh-CN" altLang="en-US" sz="2300" dirty="0"/>
                  <a:t> </a:t>
                </a:r>
                <a14:m>
                  <m:oMath xmlns:m="http://schemas.openxmlformats.org/officeDocument/2006/math">
                    <m:r>
                      <a:rPr lang="en-US" altLang="zh-CN" sz="2000" i="1">
                        <a:latin typeface="Cambria Math" panose="02040503050406030204" pitchFamily="18" charset="0"/>
                      </a:rPr>
                      <m:t>1−</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b="1">
                                <a:latin typeface="Cambria Math" panose="02040503050406030204" pitchFamily="18" charset="0"/>
                              </a:rPr>
                              <m:t>𝐰</m:t>
                            </m:r>
                          </m:e>
                          <m:sup>
                            <m:r>
                              <a:rPr lang="en-US" altLang="zh-CN" sz="2000" i="1">
                                <a:latin typeface="Cambria Math" panose="02040503050406030204" pitchFamily="18" charset="0"/>
                              </a:rPr>
                              <m:t>𝑇</m:t>
                            </m:r>
                          </m:sup>
                        </m:sSup>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=0</m:t>
                    </m:r>
                  </m:oMath>
                </a14:m>
                <a:r>
                  <a:rPr lang="zh-CN" altLang="en-US" sz="2300" dirty="0"/>
                  <a:t> </a:t>
                </a:r>
                <a:r>
                  <a:rPr lang="en-US" altLang="zh-CN" sz="2300" dirty="0"/>
                  <a:t>sample</a:t>
                </a:r>
                <a:r>
                  <a:rPr lang="zh-CN" altLang="en-US" sz="2300" dirty="0"/>
                  <a:t> </a:t>
                </a:r>
                <a:r>
                  <a:rPr lang="en-US" altLang="zh-CN" sz="2300" dirty="0"/>
                  <a:t>lies</a:t>
                </a:r>
                <a:r>
                  <a:rPr lang="zh-CN" altLang="en-US" sz="2300" dirty="0"/>
                  <a:t> </a:t>
                </a:r>
                <a:r>
                  <a:rPr lang="en-US" altLang="zh-CN" sz="2300" dirty="0"/>
                  <a:t>on</a:t>
                </a:r>
                <a:r>
                  <a:rPr lang="zh-CN" altLang="en-US" sz="2300" dirty="0"/>
                  <a:t> </a:t>
                </a:r>
                <a:r>
                  <a:rPr lang="en-US" altLang="zh-CN" sz="2300" dirty="0"/>
                  <a:t>the</a:t>
                </a:r>
                <a:r>
                  <a:rPr lang="zh-CN" altLang="en-US" sz="2300" dirty="0"/>
                  <a:t> </a:t>
                </a:r>
                <a:r>
                  <a:rPr lang="en-US" altLang="zh-CN" sz="2300" dirty="0"/>
                  <a:t>maximum</a:t>
                </a:r>
                <a:r>
                  <a:rPr lang="zh-CN" altLang="en-US" sz="2300" dirty="0"/>
                  <a:t> </a:t>
                </a:r>
                <a:r>
                  <a:rPr lang="en-US" altLang="zh-CN" sz="2300" dirty="0"/>
                  <a:t>margin</a:t>
                </a:r>
                <a:r>
                  <a:rPr lang="zh-CN" altLang="en-US" sz="2300" dirty="0"/>
                  <a:t> </a:t>
                </a:r>
                <a:r>
                  <a:rPr lang="en-US" altLang="zh-CN" sz="2300" dirty="0"/>
                  <a:t>(support</a:t>
                </a:r>
                <a:r>
                  <a:rPr lang="zh-CN" altLang="en-US" sz="2300" dirty="0"/>
                  <a:t> </a:t>
                </a:r>
                <a:r>
                  <a:rPr lang="en-US" altLang="zh-CN" sz="2300" dirty="0"/>
                  <a:t>vectors)</a:t>
                </a:r>
              </a:p>
              <a:p>
                <a:pPr lvl="1"/>
                <a14:m>
                  <m:oMath xmlns:m="http://schemas.openxmlformats.org/officeDocument/2006/math">
                    <m:sSubSup>
                      <m:sSubSupPr>
                        <m:ctrlPr>
                          <a:rPr lang="en-US" altLang="zh-CN" sz="2300" i="1">
                            <a:latin typeface="Cambria Math" panose="02040503050406030204" pitchFamily="18" charset="0"/>
                          </a:rPr>
                        </m:ctrlPr>
                      </m:sSubSupPr>
                      <m:e>
                        <m:r>
                          <a:rPr lang="zh-CN" altLang="en-US" sz="2300" i="1">
                            <a:latin typeface="Cambria Math" panose="02040503050406030204" pitchFamily="18" charset="0"/>
                          </a:rPr>
                          <m:t>𝛼</m:t>
                        </m:r>
                      </m:e>
                      <m:sub>
                        <m:r>
                          <a:rPr lang="en-US" altLang="zh-CN" sz="2300" i="1">
                            <a:latin typeface="Cambria Math" panose="02040503050406030204" pitchFamily="18" charset="0"/>
                          </a:rPr>
                          <m:t>𝑖</m:t>
                        </m:r>
                      </m:sub>
                      <m:sup>
                        <m:r>
                          <a:rPr lang="en-US" altLang="zh-CN" sz="2300" i="1">
                            <a:latin typeface="Cambria Math" panose="02040503050406030204" pitchFamily="18" charset="0"/>
                          </a:rPr>
                          <m:t>∗</m:t>
                        </m:r>
                      </m:sup>
                    </m:sSubSup>
                    <m:r>
                      <a:rPr lang="en-US" altLang="zh-CN" sz="2300" i="1">
                        <a:latin typeface="Cambria Math" panose="02040503050406030204" pitchFamily="18" charset="0"/>
                      </a:rPr>
                      <m:t>=</m:t>
                    </m:r>
                    <m:r>
                      <a:rPr lang="en-US" altLang="zh-CN" sz="2300" i="1">
                        <a:latin typeface="Cambria Math" panose="02040503050406030204" pitchFamily="18" charset="0"/>
                      </a:rPr>
                      <m:t>𝐶</m:t>
                    </m:r>
                  </m:oMath>
                </a14:m>
                <a:r>
                  <a:rPr lang="en-US" altLang="zh-CN" sz="2300" dirty="0"/>
                  <a:t>,</a:t>
                </a:r>
                <a:r>
                  <a:rPr lang="zh-CN" altLang="en-US"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300" i="1">
                            <a:latin typeface="Cambria Math" panose="02040503050406030204" pitchFamily="18" charset="0"/>
                          </a:rPr>
                          <m:t>𝑖</m:t>
                        </m:r>
                      </m:sub>
                    </m:sSub>
                    <m:r>
                      <a:rPr lang="en-US" altLang="zh-CN" sz="2300" i="1">
                        <a:latin typeface="Cambria Math" panose="02040503050406030204" pitchFamily="18" charset="0"/>
                      </a:rPr>
                      <m:t>=0,</m:t>
                    </m:r>
                  </m:oMath>
                </a14:m>
                <a:r>
                  <a:rPr lang="zh-CN" altLang="en-US" sz="2300" dirty="0"/>
                  <a:t> </a:t>
                </a:r>
                <a:r>
                  <a:rPr lang="en-US" altLang="zh-CN" sz="2300" dirty="0"/>
                  <a:t>if</a:t>
                </a:r>
                <a:r>
                  <a:rPr lang="zh-CN" altLang="en-US"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300" i="1">
                            <a:latin typeface="Cambria Math" panose="02040503050406030204" pitchFamily="18" charset="0"/>
                          </a:rPr>
                          <m:t>𝑖</m:t>
                        </m:r>
                      </m:sub>
                    </m:sSub>
                    <m:r>
                      <a:rPr lang="en-US" altLang="zh-CN" sz="2300" i="1">
                        <a:latin typeface="Cambria Math" panose="02040503050406030204" pitchFamily="18" charset="0"/>
                      </a:rPr>
                      <m:t>≤1</m:t>
                    </m:r>
                  </m:oMath>
                </a14:m>
                <a:r>
                  <a:rPr lang="en-US" altLang="zh-CN" sz="2300" dirty="0"/>
                  <a:t>,</a:t>
                </a:r>
                <a:r>
                  <a:rPr lang="zh-CN" altLang="en-US" sz="2300" dirty="0"/>
                  <a:t> </a:t>
                </a:r>
                <a:r>
                  <a:rPr lang="en-US" altLang="zh-CN" sz="2300" dirty="0"/>
                  <a:t>sample</a:t>
                </a:r>
                <a:r>
                  <a:rPr lang="zh-CN" altLang="en-US" sz="2300" dirty="0"/>
                  <a:t> </a:t>
                </a:r>
                <a:r>
                  <a:rPr lang="en-US" altLang="zh-CN" sz="2300" dirty="0"/>
                  <a:t>lies</a:t>
                </a:r>
                <a:r>
                  <a:rPr lang="zh-CN" altLang="en-US" sz="2300" dirty="0"/>
                  <a:t> </a:t>
                </a:r>
                <a:r>
                  <a:rPr lang="en-US" altLang="zh-CN" sz="2300" dirty="0"/>
                  <a:t>inside</a:t>
                </a:r>
                <a:r>
                  <a:rPr lang="zh-CN" altLang="en-US" sz="2300" dirty="0"/>
                  <a:t> </a:t>
                </a:r>
                <a:r>
                  <a:rPr lang="en-US" altLang="zh-CN" sz="2300" dirty="0"/>
                  <a:t>the</a:t>
                </a:r>
                <a:r>
                  <a:rPr lang="zh-CN" altLang="en-US" sz="2300" dirty="0"/>
                  <a:t> </a:t>
                </a:r>
                <a:r>
                  <a:rPr lang="en-US" altLang="zh-CN" sz="2300" dirty="0"/>
                  <a:t>maximum</a:t>
                </a:r>
                <a:r>
                  <a:rPr lang="zh-CN" altLang="en-US" sz="2300" dirty="0"/>
                  <a:t> </a:t>
                </a:r>
                <a:r>
                  <a:rPr lang="en-US" altLang="zh-CN" sz="2300" dirty="0"/>
                  <a:t>margin;</a:t>
                </a:r>
                <a:r>
                  <a:rPr lang="zh-CN" altLang="en-US"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sz="2300" i="1">
                            <a:latin typeface="Cambria Math" panose="02040503050406030204" pitchFamily="18" charset="0"/>
                          </a:rPr>
                          <m:t>𝑖</m:t>
                        </m:r>
                      </m:sub>
                    </m:sSub>
                    <m:r>
                      <a:rPr lang="en-US" altLang="zh-CN" sz="2300" i="1">
                        <a:latin typeface="Cambria Math" panose="02040503050406030204" pitchFamily="18" charset="0"/>
                      </a:rPr>
                      <m:t>&gt;1</m:t>
                    </m:r>
                  </m:oMath>
                </a14:m>
                <a:r>
                  <a:rPr lang="en-US" altLang="zh-CN" sz="2300" dirty="0"/>
                  <a:t>,</a:t>
                </a:r>
                <a:r>
                  <a:rPr lang="zh-CN" altLang="en-US" sz="2300" dirty="0"/>
                  <a:t> </a:t>
                </a:r>
                <a:r>
                  <a:rPr lang="en-US" altLang="zh-CN" sz="2300" dirty="0"/>
                  <a:t>misclassified</a:t>
                </a:r>
                <a:r>
                  <a:rPr lang="zh-CN" altLang="en-US" sz="2300" dirty="0"/>
                  <a:t> </a:t>
                </a:r>
                <a:r>
                  <a:rPr lang="en-US" altLang="zh-CN" sz="2300" dirty="0"/>
                  <a:t>(error)</a:t>
                </a:r>
                <a:endParaRPr lang="en-US" altLang="zh-CN" sz="3100" dirty="0">
                  <a:solidFill>
                    <a:srgbClr val="0070C0"/>
                  </a:solidFill>
                </a:endParaRPr>
              </a:p>
              <a:p>
                <a:r>
                  <a:rPr lang="en-US" altLang="zh-CN" dirty="0"/>
                  <a:t>For</a:t>
                </a:r>
                <a:r>
                  <a:rPr lang="zh-CN" altLang="en-US" dirty="0"/>
                  <a:t> </a:t>
                </a:r>
                <a:r>
                  <a:rPr lang="en-US" altLang="zh-CN" dirty="0"/>
                  <a:t>a</a:t>
                </a:r>
                <a:r>
                  <a:rPr lang="zh-CN" altLang="en-US" dirty="0"/>
                  <a:t> </a:t>
                </a:r>
                <a:r>
                  <a:rPr lang="en-US" altLang="zh-CN" dirty="0"/>
                  <a:t>solution</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𝛼</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b="0" i="1" smtClean="0">
                                <a:latin typeface="Cambria Math" panose="02040503050406030204" pitchFamily="18" charset="0"/>
                              </a:rPr>
                              <m:t>𝑚</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zh-CN" altLang="en-US" dirty="0"/>
                  <a:t> </a:t>
                </a:r>
                <a:r>
                  <a:rPr lang="en-US" altLang="zh-CN" dirty="0"/>
                  <a:t>for</a:t>
                </a:r>
                <a:r>
                  <a:rPr lang="zh-CN" altLang="en-US" dirty="0"/>
                  <a:t> </a:t>
                </a:r>
                <a:r>
                  <a:rPr lang="en-US" altLang="zh-CN" dirty="0"/>
                  <a:t>the</a:t>
                </a:r>
                <a:r>
                  <a:rPr lang="zh-CN" altLang="en-US" dirty="0"/>
                  <a:t> </a:t>
                </a:r>
                <a:r>
                  <a:rPr lang="en-US" altLang="zh-CN" dirty="0"/>
                  <a:t>dual</a:t>
                </a:r>
                <a:r>
                  <a:rPr lang="zh-CN" altLang="en-US" dirty="0"/>
                  <a:t> </a:t>
                </a:r>
                <a:r>
                  <a:rPr lang="en-US" altLang="zh-CN" dirty="0"/>
                  <a:t>problem,</a:t>
                </a:r>
                <a:r>
                  <a:rPr lang="zh-CN" altLang="en-US" dirty="0"/>
                  <a:t> </a:t>
                </a:r>
                <a:r>
                  <a:rPr lang="en-US" altLang="zh-CN" dirty="0"/>
                  <a:t>if</a:t>
                </a:r>
                <a:r>
                  <a:rPr lang="zh-CN" altLang="en-US" dirty="0"/>
                  <a:t> </a:t>
                </a:r>
                <a:r>
                  <a:rPr lang="en-US" altLang="zh-CN" dirty="0"/>
                  <a:t>exist</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oMath>
                </a14:m>
                <a:r>
                  <a:rPr lang="zh-CN" altLang="en-US" dirty="0"/>
                  <a:t> </a:t>
                </a:r>
                <a:r>
                  <a:rPr lang="en-US" altLang="zh-CN" dirty="0"/>
                  <a:t>that</a:t>
                </a:r>
                <a:r>
                  <a:rPr lang="zh-CN" altLang="en-US" dirty="0"/>
                  <a:t> </a:t>
                </a:r>
                <a14:m>
                  <m:oMath xmlns:m="http://schemas.openxmlformats.org/officeDocument/2006/math">
                    <m:r>
                      <a:rPr lang="en-US" altLang="zh-CN" i="1">
                        <a:latin typeface="Cambria Math" panose="02040503050406030204" pitchFamily="18" charset="0"/>
                      </a:rPr>
                      <m:t>0</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cs typeface="Cambria Math" panose="02040503050406030204" pitchFamily="18" charset="0"/>
                          </a:rPr>
                          <m:t>&lt;</m:t>
                        </m:r>
                        <m:r>
                          <a:rPr lang="zh-CN" altLang="en-US" i="1">
                            <a:latin typeface="Cambria Math" panose="02040503050406030204" pitchFamily="18" charset="0"/>
                          </a:rPr>
                          <m:t>𝛼</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cs typeface="Cambria Math" panose="02040503050406030204" pitchFamily="18" charset="0"/>
                      </a:rPr>
                      <m:t>&lt;</m:t>
                    </m:r>
                    <m:r>
                      <a:rPr lang="en-US" altLang="zh-CN" i="1">
                        <a:latin typeface="Cambria Math" panose="02040503050406030204" pitchFamily="18" charset="0"/>
                        <a:ea typeface="Cambria Math" panose="02040503050406030204" pitchFamily="18" charset="0"/>
                        <a:cs typeface="Cambria Math" panose="02040503050406030204" pitchFamily="18" charset="0"/>
                      </a:rPr>
                      <m:t>𝐶</m:t>
                    </m:r>
                  </m:oMath>
                </a14:m>
                <a:r>
                  <a:rPr lang="en-US" altLang="zh-CN" dirty="0"/>
                  <a:t>,</a:t>
                </a:r>
                <a:r>
                  <a:rPr lang="zh-CN" altLang="en-US" dirty="0"/>
                  <a:t> </a:t>
                </a:r>
                <a:r>
                  <a:rPr lang="en-US" altLang="zh-CN" dirty="0"/>
                  <a:t>then</a:t>
                </a:r>
                <a:r>
                  <a:rPr lang="zh-CN" altLang="en-US" dirty="0"/>
                  <a:t> </a:t>
                </a:r>
                <a:r>
                  <a:rPr lang="en-US" altLang="zh-CN" dirty="0"/>
                  <a:t>the</a:t>
                </a:r>
                <a:r>
                  <a:rPr lang="zh-CN" altLang="en-US" dirty="0"/>
                  <a:t> </a:t>
                </a:r>
                <a:r>
                  <a:rPr lang="en-US" altLang="zh-CN" dirty="0"/>
                  <a:t>solution</a:t>
                </a:r>
                <a:r>
                  <a:rPr lang="zh-CN" altLang="en-US" dirty="0"/>
                  <a:t> </a:t>
                </a:r>
                <a:r>
                  <a:rPr lang="en-US" altLang="zh-CN" dirty="0"/>
                  <a:t>for</a:t>
                </a:r>
                <a:r>
                  <a:rPr lang="zh-CN" altLang="en-US" dirty="0"/>
                  <a:t> </a:t>
                </a:r>
                <a:r>
                  <a:rPr lang="en-US" altLang="zh-CN" dirty="0"/>
                  <a:t>primal</a:t>
                </a:r>
                <a:r>
                  <a:rPr lang="zh-CN" altLang="en-US" dirty="0"/>
                  <a:t> </a:t>
                </a:r>
                <a:r>
                  <a:rPr lang="en-US" altLang="zh-CN" dirty="0"/>
                  <a:t>problem</a:t>
                </a:r>
              </a:p>
              <a:p>
                <a:pPr lvl="1"/>
                <a14:m>
                  <m:oMath xmlns:m="http://schemas.openxmlformats.org/officeDocument/2006/math">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𝑤</m:t>
                        </m:r>
                      </m:e>
                      <m:sup>
                        <m:r>
                          <a:rPr lang="en-US" altLang="zh-CN" sz="2800" i="1">
                            <a:latin typeface="Cambria Math" panose="02040503050406030204" pitchFamily="18" charset="0"/>
                          </a:rPr>
                          <m:t>∗</m:t>
                        </m:r>
                      </m:sup>
                    </m:sSup>
                    <m:r>
                      <a:rPr lang="en-US" altLang="zh-CN" sz="2800" b="0" i="1" smtClean="0">
                        <a:latin typeface="Cambria Math" panose="02040503050406030204" pitchFamily="18" charset="0"/>
                      </a:rPr>
                      <m:t>=</m:t>
                    </m:r>
                    <m:nary>
                      <m:naryPr>
                        <m:chr m:val="∑"/>
                        <m:limLoc m:val="subSup"/>
                        <m:ctrlPr>
                          <a:rPr lang="en-US" altLang="zh-CN" sz="2800" i="1">
                            <a:latin typeface="Cambria Math" panose="02040503050406030204" pitchFamily="18" charset="0"/>
                          </a:rPr>
                        </m:ctrlPr>
                      </m:naryPr>
                      <m:sub>
                        <m:r>
                          <m:rPr>
                            <m:brk m:alnAt="25"/>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𝑚</m:t>
                        </m:r>
                      </m:sup>
                      <m:e>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𝛼</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e>
                    </m:nary>
                    <m:sSub>
                      <m:sSubPr>
                        <m:ctrlPr>
                          <a:rPr lang="en-US" altLang="zh-CN" sz="2800"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i="1">
                            <a:latin typeface="Cambria Math" panose="02040503050406030204" pitchFamily="18" charset="0"/>
                          </a:rPr>
                          <m:t>𝑖</m:t>
                        </m:r>
                      </m:sub>
                    </m:sSub>
                  </m:oMath>
                </a14:m>
                <a:endParaRPr lang="en-US" dirty="0"/>
              </a:p>
              <a:p>
                <a:pPr lvl="1"/>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𝑗</m:t>
                        </m:r>
                      </m:sub>
                    </m:sSub>
                    <m:r>
                      <a:rPr lang="en-US" altLang="zh-CN" b="0" i="0" smtClean="0">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𝑗</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150620"/>
                <a:ext cx="10888980" cy="5362575"/>
              </a:xfrm>
              <a:blipFill>
                <a:blip r:embed="rId3"/>
                <a:stretch>
                  <a:fillRect l="-583" t="-118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Soft</a:t>
            </a:r>
            <a:r>
              <a:rPr lang="zh-CN" altLang="en-US" dirty="0"/>
              <a:t> </a:t>
            </a:r>
            <a:r>
              <a:rPr lang="en-US" altLang="zh-CN" dirty="0"/>
              <a:t>Margin</a:t>
            </a:r>
            <a:r>
              <a:rPr lang="zh-CN" altLang="en-US" dirty="0"/>
              <a:t> </a:t>
            </a:r>
            <a:r>
              <a:rPr lang="en-US" altLang="zh-CN" dirty="0"/>
              <a:t>SVM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70940"/>
                <a:ext cx="10924540" cy="4526280"/>
              </a:xfrm>
            </p:spPr>
            <p:txBody>
              <a:bodyPr/>
              <a:lstStyle/>
              <a:p>
                <a:r>
                  <a:rPr lang="en-US" altLang="zh-CN" dirty="0"/>
                  <a:t>What</a:t>
                </a:r>
                <a:r>
                  <a:rPr lang="zh-CN" altLang="en-US" dirty="0"/>
                  <a:t> </a:t>
                </a:r>
                <a:r>
                  <a:rPr lang="en-US" altLang="zh-CN" dirty="0"/>
                  <a:t>are</a:t>
                </a:r>
                <a:r>
                  <a:rPr lang="zh-CN" altLang="en-US" dirty="0"/>
                  <a:t> </a:t>
                </a:r>
                <a:r>
                  <a:rPr lang="en-US" altLang="zh-CN" dirty="0"/>
                  <a:t>the</a:t>
                </a:r>
                <a:r>
                  <a:rPr lang="zh-CN" altLang="en-US" dirty="0"/>
                  <a:t> </a:t>
                </a:r>
                <a:r>
                  <a:rPr lang="en-US" altLang="zh-CN" dirty="0"/>
                  <a:t>values</a:t>
                </a:r>
                <a:r>
                  <a:rPr lang="zh-CN" altLang="en-US" dirty="0"/>
                  <a:t> </a:t>
                </a:r>
                <a:r>
                  <a:rPr lang="en-US" altLang="zh-CN" dirty="0"/>
                  <a:t>or</a:t>
                </a:r>
                <a:r>
                  <a:rPr lang="zh-CN" altLang="en-US" dirty="0"/>
                  <a:t> </a:t>
                </a:r>
                <a:r>
                  <a:rPr lang="en-US" altLang="zh-CN" dirty="0"/>
                  <a:t>range</a:t>
                </a:r>
                <a:r>
                  <a:rPr lang="zh-CN" altLang="en-US" dirty="0"/>
                  <a:t> </a:t>
                </a:r>
                <a:r>
                  <a:rPr lang="en-US" altLang="zh-CN" dirty="0"/>
                  <a:t>of</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𝜉</m:t>
                        </m:r>
                      </m:e>
                      <m:sub>
                        <m:r>
                          <a:rPr lang="en-US" altLang="zh-CN" i="1">
                            <a:latin typeface="Cambria Math" panose="02040503050406030204" pitchFamily="18" charset="0"/>
                          </a:rPr>
                          <m:t>𝑖</m:t>
                        </m:r>
                      </m:sub>
                    </m:sSub>
                  </m:oMath>
                </a14:m>
                <a:r>
                  <a:rPr lang="zh-CN" altLang="en-US" dirty="0"/>
                  <a:t> </a:t>
                </a:r>
                <a:r>
                  <a:rPr lang="en-US" altLang="zh-CN" dirty="0"/>
                  <a:t>for</a:t>
                </a:r>
                <a:r>
                  <a:rPr lang="zh-CN" altLang="en-US" dirty="0"/>
                  <a:t> </a:t>
                </a:r>
                <a:r>
                  <a:rPr lang="en-US" altLang="zh-CN" dirty="0"/>
                  <a:t>the</a:t>
                </a:r>
                <a:r>
                  <a:rPr lang="zh-CN" altLang="en-US" dirty="0"/>
                  <a:t> </a:t>
                </a:r>
                <a:r>
                  <a:rPr lang="en-US" altLang="zh-CN" dirty="0"/>
                  <a:t>data</a:t>
                </a:r>
                <a:r>
                  <a:rPr lang="zh-CN" altLang="en-US" dirty="0"/>
                  <a:t> </a:t>
                </a:r>
                <a:r>
                  <a:rPr lang="en-US" altLang="zh-CN" dirty="0"/>
                  <a:t>samples</a:t>
                </a:r>
                <a:r>
                  <a:rPr lang="zh-CN" altLang="en-US" dirty="0"/>
                  <a:t> </a:t>
                </a:r>
                <a:r>
                  <a:rPr lang="en-US" altLang="zh-CN" dirty="0"/>
                  <a:t>in</a:t>
                </a:r>
                <a:r>
                  <a:rPr lang="zh-CN" altLang="en-US" dirty="0"/>
                  <a:t> </a:t>
                </a:r>
                <a:r>
                  <a:rPr lang="en-US" altLang="zh-CN" dirty="0"/>
                  <a:t>the</a:t>
                </a:r>
                <a:r>
                  <a:rPr lang="zh-CN" altLang="en-US" dirty="0"/>
                  <a:t> </a:t>
                </a:r>
                <a:r>
                  <a:rPr lang="en-US" altLang="zh-CN" dirty="0"/>
                  <a:t>given</a:t>
                </a:r>
                <a:r>
                  <a:rPr lang="zh-CN" altLang="en-US" dirty="0"/>
                  <a:t> </a:t>
                </a:r>
                <a:r>
                  <a:rPr lang="en-US" altLang="zh-CN" dirty="0"/>
                  <a:t>example?</a:t>
                </a: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09600" y="1170940"/>
                <a:ext cx="10924540" cy="4526280"/>
              </a:xfrm>
              <a:blipFill rotWithShape="1">
                <a:blip r:embed="rId3"/>
                <a:stretch>
                  <a:fillRect/>
                </a:stretch>
              </a:blipFill>
            </p:spPr>
            <p:txBody>
              <a:bodyPr/>
              <a:lstStyle/>
              <a:p>
                <a:r>
                  <a:rPr lang="en-US" altLang="en-US">
                    <a:noFill/>
                  </a:rPr>
                  <a:t> </a:t>
                </a:r>
              </a:p>
            </p:txBody>
          </p:sp>
        </mc:Fallback>
      </mc:AlternateContent>
      <p:cxnSp>
        <p:nvCxnSpPr>
          <p:cNvPr id="7" name="Straight Arrow Connector 6"/>
          <p:cNvCxnSpPr/>
          <p:nvPr/>
        </p:nvCxnSpPr>
        <p:spPr>
          <a:xfrm>
            <a:off x="3945475" y="6228733"/>
            <a:ext cx="43010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227717" y="4456477"/>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p:nvSpPr>
        <p:spPr>
          <a:xfrm>
            <a:off x="4525651" y="5449831"/>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4295396" y="5089055"/>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4649283" y="4897254"/>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5715000" y="5134047"/>
            <a:ext cx="156402" cy="123753"/>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4758028" y="4434746"/>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p:cNvSpPr/>
          <p:nvPr/>
        </p:nvSpPr>
        <p:spPr>
          <a:xfrm>
            <a:off x="5441642" y="3679107"/>
            <a:ext cx="156402" cy="123753"/>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p:cNvSpPr/>
          <p:nvPr/>
        </p:nvSpPr>
        <p:spPr>
          <a:xfrm>
            <a:off x="4471621" y="3963882"/>
            <a:ext cx="156402" cy="1237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2"/>
          <p:cNvSpPr/>
          <p:nvPr/>
        </p:nvSpPr>
        <p:spPr>
          <a:xfrm>
            <a:off x="6659974" y="3973674"/>
            <a:ext cx="156402" cy="123753"/>
          </a:xfrm>
          <a:prstGeom prst="rect">
            <a:avLst/>
          </a:prstGeom>
          <a:solidFill>
            <a:srgbClr val="063DE8"/>
          </a:solid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6" name="Rectangle 25"/>
          <p:cNvSpPr/>
          <p:nvPr/>
        </p:nvSpPr>
        <p:spPr>
          <a:xfrm>
            <a:off x="7151712" y="3679108"/>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7" name="Rectangle 26"/>
          <p:cNvSpPr/>
          <p:nvPr/>
        </p:nvSpPr>
        <p:spPr>
          <a:xfrm>
            <a:off x="7324682" y="4025759"/>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8" name="Rectangle 27"/>
          <p:cNvSpPr/>
          <p:nvPr/>
        </p:nvSpPr>
        <p:spPr>
          <a:xfrm>
            <a:off x="7034411" y="4163198"/>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9" name="Rectangle 28"/>
          <p:cNvSpPr/>
          <p:nvPr/>
        </p:nvSpPr>
        <p:spPr>
          <a:xfrm>
            <a:off x="6744919" y="4528507"/>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0" name="Rectangle 29"/>
          <p:cNvSpPr/>
          <p:nvPr/>
        </p:nvSpPr>
        <p:spPr>
          <a:xfrm>
            <a:off x="6717393" y="4986789"/>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Rectangle 30"/>
          <p:cNvSpPr/>
          <p:nvPr/>
        </p:nvSpPr>
        <p:spPr>
          <a:xfrm>
            <a:off x="7073511" y="4361463"/>
            <a:ext cx="156402" cy="123753"/>
          </a:xfrm>
          <a:prstGeom prst="rect">
            <a:avLst/>
          </a:prstGeom>
          <a:no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32" name="Straight Connector 31"/>
          <p:cNvCxnSpPr/>
          <p:nvPr/>
        </p:nvCxnSpPr>
        <p:spPr>
          <a:xfrm flipH="1">
            <a:off x="5519843" y="2073608"/>
            <a:ext cx="990745" cy="429895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45475" y="3059328"/>
            <a:ext cx="0" cy="3169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H="1">
            <a:off x="4912251" y="2209723"/>
            <a:ext cx="961197" cy="4269561"/>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109166" y="2120707"/>
            <a:ext cx="1021882" cy="4481512"/>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92188" y="3352800"/>
            <a:ext cx="156402" cy="123753"/>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angle 47"/>
          <p:cNvSpPr/>
          <p:nvPr/>
        </p:nvSpPr>
        <p:spPr>
          <a:xfrm>
            <a:off x="6170879" y="4284306"/>
            <a:ext cx="156402" cy="123753"/>
          </a:xfrm>
          <a:prstGeom prst="rect">
            <a:avLst/>
          </a:prstGeom>
          <a:solidFill>
            <a:srgbClr val="063DE8"/>
          </a:solidFill>
          <a:ln w="28575">
            <a:solidFill>
              <a:srgbClr val="063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mc:AlternateContent xmlns:mc="http://schemas.openxmlformats.org/markup-compatibility/2006" xmlns:a14="http://schemas.microsoft.com/office/drawing/2010/main">
        <mc:Choice Requires="a14">
          <p:sp>
            <p:nvSpPr>
              <p:cNvPr id="50" name="TextBox 49"/>
              <p:cNvSpPr txBox="1"/>
              <p:nvPr/>
            </p:nvSpPr>
            <p:spPr>
              <a:xfrm>
                <a:off x="5120993" y="3230010"/>
                <a:ext cx="312621"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en-US"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5120993" y="3230010"/>
                <a:ext cx="312621" cy="368935"/>
              </a:xfrm>
              <a:prstGeom prst="rect">
                <a:avLst/>
              </a:prstGeom>
              <a:blipFill rotWithShape="1">
                <a:blip r:embed="rId4"/>
                <a:stretch>
                  <a:fillRect l="-113" t="-108" r="177" b="10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590709" y="5199183"/>
                <a:ext cx="312621"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590709" y="5199183"/>
                <a:ext cx="312621" cy="368935"/>
              </a:xfrm>
              <a:prstGeom prst="rect">
                <a:avLst/>
              </a:prstGeom>
              <a:blipFill rotWithShape="1">
                <a:blip r:embed="rId5"/>
                <a:stretch>
                  <a:fillRect l="-54" t="-119" r="118" b="1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6095999" y="4346182"/>
                <a:ext cx="312621"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m:oMathPara>
                </a14:m>
                <a:endParaRPr 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095999" y="4346182"/>
                <a:ext cx="312621" cy="368935"/>
              </a:xfrm>
              <a:prstGeom prst="rect">
                <a:avLst/>
              </a:prstGeom>
              <a:blipFill rotWithShape="1">
                <a:blip r:embed="rId6"/>
                <a:stretch>
                  <a:fillRect l="-203" t="-66" r="64" b="6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858660" y="3754866"/>
                <a:ext cx="312621"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4</m:t>
                          </m:r>
                        </m:sub>
                      </m:sSub>
                    </m:oMath>
                  </m:oMathPara>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858660" y="3754866"/>
                <a:ext cx="312621" cy="368935"/>
              </a:xfrm>
              <a:prstGeom prst="rect">
                <a:avLst/>
              </a:prstGeom>
              <a:blipFill rotWithShape="1">
                <a:blip r:embed="rId7"/>
                <a:stretch>
                  <a:fillRect l="-8" t="-30" r="72" b="3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360520" y="2972940"/>
                <a:ext cx="913503"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6</m:t>
                          </m:r>
                        </m:sub>
                      </m:sSub>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360520" y="2972940"/>
                <a:ext cx="913503" cy="368935"/>
              </a:xfrm>
              <a:prstGeom prst="rect">
                <a:avLst/>
              </a:prstGeom>
              <a:blipFill rotWithShape="1">
                <a:blip r:embed="rId8"/>
                <a:stretch>
                  <a:fillRect l="-26" t="-137" r="67" b="13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170879" y="3023865"/>
                <a:ext cx="913503" cy="3689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5</m:t>
                          </m:r>
                        </m:sub>
                      </m:sSub>
                    </m:oMath>
                  </m:oMathPara>
                </a14:m>
                <a:endParaRPr lang="en-US" sz="2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6170879" y="3023865"/>
                <a:ext cx="913503" cy="368935"/>
              </a:xfrm>
              <a:prstGeom prst="rect">
                <a:avLst/>
              </a:prstGeom>
              <a:blipFill rotWithShape="1">
                <a:blip r:embed="rId9"/>
                <a:stretch>
                  <a:fillRect l="-64" t="-171" r="35" b="171"/>
                </a:stretch>
              </a:blipFill>
            </p:spPr>
            <p:txBody>
              <a:bodyPr/>
              <a:lstStyle/>
              <a:p>
                <a:r>
                  <a:rPr lang="en-US" altLang="en-US">
                    <a:noFill/>
                  </a:rPr>
                  <a:t> </a:t>
                </a:r>
              </a:p>
            </p:txBody>
          </p:sp>
        </mc:Fallback>
      </mc:AlternateContent>
      <p:sp>
        <p:nvSpPr>
          <p:cNvPr id="37" name="Rectangle 36"/>
          <p:cNvSpPr/>
          <p:nvPr/>
        </p:nvSpPr>
        <p:spPr>
          <a:xfrm>
            <a:off x="6477000" y="3457647"/>
            <a:ext cx="156402" cy="123753"/>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Nonlinear</a:t>
            </a:r>
            <a:r>
              <a:rPr lang="zh-CN" altLang="en-US" dirty="0"/>
              <a:t> </a:t>
            </a:r>
            <a:r>
              <a:rPr lang="en-US" altLang="zh-CN" dirty="0"/>
              <a:t>SVM</a:t>
            </a:r>
            <a:endParaRPr lang="en-US" dirty="0"/>
          </a:p>
        </p:txBody>
      </p:sp>
      <p:sp>
        <p:nvSpPr>
          <p:cNvPr id="3" name="Content Placeholder 2"/>
          <p:cNvSpPr>
            <a:spLocks noGrp="1"/>
          </p:cNvSpPr>
          <p:nvPr>
            <p:ph idx="1"/>
          </p:nvPr>
        </p:nvSpPr>
        <p:spPr/>
        <p:txBody>
          <a:bodyPr/>
          <a:lstStyle/>
          <a:p>
            <a:r>
              <a:rPr lang="en-US" altLang="zh-CN" dirty="0"/>
              <a:t>What</a:t>
            </a:r>
            <a:r>
              <a:rPr lang="zh-CN" altLang="en-US" dirty="0"/>
              <a:t> </a:t>
            </a:r>
            <a:r>
              <a:rPr lang="en-US" altLang="zh-CN" dirty="0"/>
              <a:t>if</a:t>
            </a:r>
            <a:r>
              <a:rPr lang="zh-CN" altLang="en-US" dirty="0"/>
              <a:t> </a:t>
            </a:r>
            <a:r>
              <a:rPr lang="en-US" altLang="zh-CN" dirty="0"/>
              <a:t>training</a:t>
            </a:r>
            <a:r>
              <a:rPr lang="zh-CN" altLang="en-US" dirty="0"/>
              <a:t> </a:t>
            </a:r>
            <a:r>
              <a:rPr lang="en-US" altLang="zh-CN" dirty="0"/>
              <a:t>data</a:t>
            </a:r>
            <a:r>
              <a:rPr lang="zh-CN" altLang="en-US" dirty="0"/>
              <a:t> </a:t>
            </a:r>
            <a:r>
              <a:rPr lang="en-US" altLang="zh-CN" dirty="0"/>
              <a:t>not</a:t>
            </a:r>
            <a:r>
              <a:rPr lang="zh-CN" altLang="en-US" dirty="0"/>
              <a:t> </a:t>
            </a:r>
            <a:r>
              <a:rPr lang="en-US" altLang="zh-CN" dirty="0"/>
              <a:t>linearly</a:t>
            </a:r>
            <a:r>
              <a:rPr lang="zh-CN" altLang="en-US" dirty="0"/>
              <a:t> </a:t>
            </a:r>
            <a:r>
              <a:rPr lang="en-US" altLang="zh-CN" dirty="0"/>
              <a:t>separable?</a:t>
            </a:r>
            <a:r>
              <a:rPr lang="zh-CN" altLang="en-US" dirty="0"/>
              <a:t> </a:t>
            </a:r>
            <a:endParaRPr lang="en-US" altLang="zh-CN" dirty="0"/>
          </a:p>
          <a:p>
            <a:pPr lvl="1"/>
            <a:r>
              <a:rPr lang="en-US" altLang="zh-CN" dirty="0"/>
              <a:t>Naïve:</a:t>
            </a:r>
            <a:r>
              <a:rPr lang="zh-CN" altLang="en-US" dirty="0"/>
              <a:t> </a:t>
            </a:r>
            <a:r>
              <a:rPr lang="en-US" altLang="zh-CN" dirty="0"/>
              <a:t>find</a:t>
            </a:r>
            <a:r>
              <a:rPr lang="zh-CN" altLang="en-US" dirty="0"/>
              <a:t> </a:t>
            </a:r>
            <a:r>
              <a:rPr lang="en-US" altLang="zh-CN" dirty="0"/>
              <a:t>non-linear</a:t>
            </a:r>
            <a:r>
              <a:rPr lang="zh-CN" altLang="en-US" dirty="0"/>
              <a:t> </a:t>
            </a:r>
            <a:r>
              <a:rPr lang="en-US" altLang="zh-CN" dirty="0"/>
              <a:t>decision</a:t>
            </a:r>
            <a:r>
              <a:rPr lang="zh-CN" altLang="en-US" dirty="0"/>
              <a:t> </a:t>
            </a:r>
            <a:r>
              <a:rPr lang="en-US" altLang="zh-CN" dirty="0"/>
              <a:t>surface</a:t>
            </a:r>
          </a:p>
          <a:p>
            <a:pPr lvl="2"/>
            <a:r>
              <a:rPr lang="en-US" altLang="zh-CN" dirty="0"/>
              <a:t>Not</a:t>
            </a:r>
            <a:r>
              <a:rPr lang="zh-CN" altLang="en-US" dirty="0"/>
              <a:t> </a:t>
            </a:r>
            <a:r>
              <a:rPr lang="en-US" altLang="zh-CN" dirty="0"/>
              <a:t>efficient</a:t>
            </a:r>
          </a:p>
          <a:p>
            <a:pPr lvl="1"/>
            <a:r>
              <a:rPr lang="en-US" altLang="zh-CN" dirty="0"/>
              <a:t>Feature</a:t>
            </a:r>
            <a:r>
              <a:rPr lang="zh-CN" altLang="en-US" dirty="0"/>
              <a:t> </a:t>
            </a:r>
            <a:r>
              <a:rPr lang="en-US" altLang="zh-CN" dirty="0"/>
              <a:t>transformation:</a:t>
            </a:r>
            <a:r>
              <a:rPr lang="zh-CN" altLang="en-US" dirty="0"/>
              <a:t> </a:t>
            </a:r>
            <a:r>
              <a:rPr lang="en-US" altLang="zh-CN" dirty="0"/>
              <a:t>map</a:t>
            </a:r>
            <a:r>
              <a:rPr lang="zh-CN" altLang="en-US" dirty="0"/>
              <a:t> </a:t>
            </a:r>
            <a:r>
              <a:rPr lang="en-US" altLang="zh-CN" dirty="0"/>
              <a:t>the</a:t>
            </a:r>
            <a:r>
              <a:rPr lang="zh-CN" altLang="en-US" dirty="0"/>
              <a:t> </a:t>
            </a:r>
            <a:r>
              <a:rPr lang="en-US" altLang="zh-CN" dirty="0"/>
              <a:t>original</a:t>
            </a:r>
            <a:r>
              <a:rPr lang="zh-CN" altLang="en-US" dirty="0"/>
              <a:t> </a:t>
            </a:r>
            <a:r>
              <a:rPr lang="en-US" altLang="zh-CN" dirty="0"/>
              <a:t>attributes</a:t>
            </a:r>
            <a:r>
              <a:rPr lang="zh-CN" altLang="en-US" dirty="0"/>
              <a:t> </a:t>
            </a:r>
            <a:r>
              <a:rPr lang="en-US" altLang="zh-CN" dirty="0"/>
              <a:t>into</a:t>
            </a:r>
            <a:r>
              <a:rPr lang="zh-CN" altLang="en-US" dirty="0"/>
              <a:t> </a:t>
            </a:r>
            <a:r>
              <a:rPr lang="en-US" altLang="zh-CN" dirty="0"/>
              <a:t>new</a:t>
            </a:r>
            <a:r>
              <a:rPr lang="zh-CN" altLang="en-US" dirty="0"/>
              <a:t> </a:t>
            </a:r>
            <a:r>
              <a:rPr lang="en-US" altLang="zh-CN" dirty="0"/>
              <a:t>feature</a:t>
            </a:r>
            <a:r>
              <a:rPr lang="zh-CN" altLang="en-US" dirty="0"/>
              <a:t> </a:t>
            </a:r>
            <a:r>
              <a:rPr lang="en-US" altLang="zh-CN" dirty="0"/>
              <a:t>space</a:t>
            </a:r>
            <a:r>
              <a:rPr lang="zh-CN" altLang="en-US" dirty="0"/>
              <a:t> </a:t>
            </a:r>
            <a:r>
              <a:rPr lang="en-US" altLang="zh-CN" dirty="0"/>
              <a:t>and</a:t>
            </a:r>
            <a:r>
              <a:rPr lang="zh-CN" altLang="en-US" dirty="0"/>
              <a:t> </a:t>
            </a:r>
            <a:r>
              <a:rPr lang="en-US" altLang="zh-CN" dirty="0"/>
              <a:t>apply</a:t>
            </a:r>
            <a:r>
              <a:rPr lang="zh-CN" altLang="en-US" dirty="0"/>
              <a:t> </a:t>
            </a:r>
            <a:r>
              <a:rPr lang="en-US" altLang="zh-CN" dirty="0">
                <a:solidFill>
                  <a:srgbClr val="C00000"/>
                </a:solidFill>
              </a:rPr>
              <a:t>linear</a:t>
            </a:r>
            <a:r>
              <a:rPr lang="zh-CN" altLang="en-US" dirty="0">
                <a:solidFill>
                  <a:srgbClr val="C00000"/>
                </a:solidFill>
              </a:rPr>
              <a:t> </a:t>
            </a:r>
            <a:r>
              <a:rPr lang="en-US" altLang="zh-CN" dirty="0">
                <a:solidFill>
                  <a:srgbClr val="C00000"/>
                </a:solidFill>
              </a:rPr>
              <a:t>model</a:t>
            </a:r>
            <a:r>
              <a:rPr lang="zh-CN" altLang="en-US" dirty="0">
                <a:solidFill>
                  <a:srgbClr val="C00000"/>
                </a:solidFill>
              </a:rPr>
              <a:t> </a:t>
            </a:r>
            <a:r>
              <a:rPr lang="en-US" altLang="zh-CN" dirty="0"/>
              <a:t>in</a:t>
            </a:r>
            <a:r>
              <a:rPr lang="zh-CN" altLang="en-US" dirty="0"/>
              <a:t> </a:t>
            </a:r>
            <a:r>
              <a:rPr lang="en-US" altLang="zh-CN" dirty="0"/>
              <a:t>the</a:t>
            </a:r>
            <a:r>
              <a:rPr lang="zh-CN" altLang="en-US" dirty="0"/>
              <a:t> </a:t>
            </a:r>
            <a:r>
              <a:rPr lang="en-US" altLang="zh-CN" dirty="0">
                <a:solidFill>
                  <a:srgbClr val="0070C0"/>
                </a:solidFill>
              </a:rPr>
              <a:t>new</a:t>
            </a:r>
            <a:r>
              <a:rPr lang="zh-CN" altLang="en-US" dirty="0">
                <a:solidFill>
                  <a:srgbClr val="0070C0"/>
                </a:solidFill>
              </a:rPr>
              <a:t> </a:t>
            </a:r>
            <a:r>
              <a:rPr lang="en-US" altLang="zh-CN" dirty="0">
                <a:solidFill>
                  <a:srgbClr val="0070C0"/>
                </a:solidFill>
              </a:rPr>
              <a:t>space.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Classification</a:t>
            </a:r>
            <a:endParaRPr lang="en-US"/>
          </a:p>
        </p:txBody>
      </p:sp>
      <mc:AlternateContent xmlns:mc="http://schemas.openxmlformats.org/markup-compatibility/2006" xmlns:a14="http://schemas.microsoft.com/office/drawing/2010/main">
        <mc:Choice Requires="a14">
          <p:sp>
            <p:nvSpPr>
              <p:cNvPr id="37" name="TextBox 36"/>
              <p:cNvSpPr txBox="1"/>
              <p:nvPr>
                <p:custDataLst>
                  <p:tags r:id="rId1"/>
                </p:custDataLst>
              </p:nvPr>
            </p:nvSpPr>
            <p:spPr>
              <a:xfrm>
                <a:off x="2667000" y="1904969"/>
                <a:ext cx="6858000" cy="461665"/>
              </a:xfrm>
              <a:prstGeom prst="rect">
                <a:avLst/>
              </a:prstGeom>
              <a:noFill/>
            </p:spPr>
            <p:txBody>
              <a:bodyPr wrap="square" rtlCol="0">
                <a:spAutoFit/>
              </a:bodyPr>
              <a:lstStyle>
                <a:defPPr>
                  <a:defRPr lang="en-US"/>
                </a:defPPr>
                <a:lvl1pPr>
                  <a:defRPr sz="2400">
                    <a:latin typeface="+mj-lt"/>
                  </a:defRPr>
                </a:lvl1pPr>
              </a:lstStyle>
              <a:p>
                <a:r>
                  <a:rPr lang="en-US" dirty="0"/>
                  <a:t>Classification: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0 </m:t>
                    </m:r>
                  </m:oMath>
                </a14:m>
                <a:r>
                  <a:rPr lang="en-US" dirty="0"/>
                  <a:t>  or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37" name="TextBox 36"/>
              <p:cNvSpPr txBox="1">
                <a:spLocks noRot="1" noChangeAspect="1" noMove="1" noResize="1" noEditPoints="1" noAdjustHandles="1" noChangeArrowheads="1" noChangeShapeType="1" noTextEdit="1"/>
              </p:cNvSpPr>
              <p:nvPr>
                <p:custDataLst>
                  <p:tags r:id="rId5"/>
                </p:custDataLst>
              </p:nvPr>
            </p:nvSpPr>
            <p:spPr>
              <a:xfrm>
                <a:off x="2667000" y="1904969"/>
                <a:ext cx="6858000" cy="461665"/>
              </a:xfrm>
              <a:prstGeom prst="rect">
                <a:avLst/>
              </a:prstGeom>
              <a:blipFill rotWithShape="1">
                <a:blip r:embed="rId6"/>
                <a:stretch>
                  <a:fillRect t="-131" b="13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custDataLst>
                  <p:tags r:id="rId2"/>
                </p:custDataLst>
              </p:nvPr>
            </p:nvSpPr>
            <p:spPr>
              <a:xfrm>
                <a:off x="2667000" y="4186093"/>
                <a:ext cx="5037987" cy="461665"/>
              </a:xfrm>
              <a:prstGeom prst="rect">
                <a:avLst/>
              </a:prstGeom>
              <a:noFill/>
            </p:spPr>
            <p:txBody>
              <a:bodyPr wrap="square" rtlCol="0">
                <a:spAutoFit/>
              </a:bodyPr>
              <a:lstStyle>
                <a:defPPr>
                  <a:defRPr lang="en-US"/>
                </a:defPPr>
                <a:lvl1pPr>
                  <a:defRPr sz="2400">
                    <a:latin typeface="+mj-lt"/>
                  </a:defRPr>
                </a:lvl1pPr>
              </a:lstStyle>
              <a:p>
                <a:r>
                  <a:rPr lang="en-US" dirty="0"/>
                  <a:t>Logistic Regression: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0</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en-US" dirty="0"/>
                  <a:t> </a:t>
                </a:r>
              </a:p>
            </p:txBody>
          </p:sp>
        </mc:Choice>
        <mc:Fallback xmlns="">
          <p:sp>
            <p:nvSpPr>
              <p:cNvPr id="42" name="TextBox 41"/>
              <p:cNvSpPr txBox="1">
                <a:spLocks noRot="1" noChangeAspect="1" noMove="1" noResize="1" noEditPoints="1" noAdjustHandles="1" noChangeArrowheads="1" noChangeShapeType="1" noTextEdit="1"/>
              </p:cNvSpPr>
              <p:nvPr>
                <p:custDataLst>
                  <p:tags r:id="rId7"/>
                </p:custDataLst>
              </p:nvPr>
            </p:nvSpPr>
            <p:spPr>
              <a:xfrm>
                <a:off x="2667000" y="4186093"/>
                <a:ext cx="5037987" cy="461665"/>
              </a:xfrm>
              <a:prstGeom prst="rect">
                <a:avLst/>
              </a:prstGeom>
              <a:blipFill rotWithShape="1">
                <a:blip r:embed="rId8"/>
                <a:stretch>
                  <a:fillRect t="-37" r="11" b="4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Rectangle 2"/>
              <p:cNvSpPr/>
              <p:nvPr>
                <p:custDataLst>
                  <p:tags r:id="rId3"/>
                </p:custDataLst>
              </p:nvPr>
            </p:nvSpPr>
            <p:spPr>
              <a:xfrm>
                <a:off x="3505200" y="2929180"/>
                <a:ext cx="5105400" cy="954107"/>
              </a:xfrm>
              <a:prstGeom prst="rect">
                <a:avLst/>
              </a:prstGeom>
            </p:spPr>
            <p:txBody>
              <a:bodyPr wrap="square">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 </a:t>
                </a:r>
                <a:r>
                  <a:rPr lang="en-US" altLang="zh-CN" sz="2400" dirty="0">
                    <a:latin typeface="+mj-lt"/>
                  </a:rPr>
                  <a:t>can be &gt; 1 or &lt; 0</a:t>
                </a:r>
              </a:p>
              <a:p>
                <a:endParaRPr lang="zh-CN" altLang="en-US" dirty="0"/>
              </a:p>
            </p:txBody>
          </p:sp>
        </mc:Choice>
        <mc:Fallback xmlns="">
          <p:sp>
            <p:nvSpPr>
              <p:cNvPr id="4" name="Rectangle 2"/>
              <p:cNvSpPr>
                <a:spLocks noRot="1" noChangeAspect="1" noMove="1" noResize="1" noEditPoints="1" noAdjustHandles="1" noChangeArrowheads="1" noChangeShapeType="1" noTextEdit="1"/>
              </p:cNvSpPr>
              <p:nvPr>
                <p:custDataLst>
                  <p:tags r:id="rId9"/>
                </p:custDataLst>
              </p:nvPr>
            </p:nvSpPr>
            <p:spPr>
              <a:xfrm>
                <a:off x="3505200" y="2929180"/>
                <a:ext cx="5105400" cy="954107"/>
              </a:xfrm>
              <a:prstGeom prst="rect">
                <a:avLst/>
              </a:prstGeom>
              <a:blipFill rotWithShape="1">
                <a:blip r:embed="rId10"/>
                <a:stretch>
                  <a:fillRect t="-59" b="27"/>
                </a:stretch>
              </a:blipFill>
            </p:spPr>
            <p:txBody>
              <a:bodyPr/>
              <a:lstStyle/>
              <a:p>
                <a:r>
                  <a:rPr lang="en-US"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a:t>
            </a:r>
            <a:r>
              <a:rPr lang="zh-CN" altLang="en-US" dirty="0"/>
              <a:t> </a:t>
            </a:r>
            <a:r>
              <a:rPr lang="en-US" altLang="zh-CN" dirty="0"/>
              <a:t>Mapping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Let</a:t>
                </a:r>
                <a:r>
                  <a:rPr lang="zh-CN" altLang="en-US" dirty="0"/>
                  <a:t> </a:t>
                </a:r>
                <a14:m>
                  <m:oMath xmlns:m="http://schemas.openxmlformats.org/officeDocument/2006/math">
                    <m:r>
                      <a:rPr lang="zh-CN" altLang="en-US" i="1" smtClean="0">
                        <a:latin typeface="Cambria Math" panose="02040503050406030204" pitchFamily="18" charset="0"/>
                        <a:ea typeface="Cambria Math" panose="02040503050406030204" pitchFamily="18" charset="0"/>
                        <a:cs typeface="Cambria Math" panose="02040503050406030204" pitchFamily="18" charset="0"/>
                      </a:rPr>
                      <m:t>𝜑</m:t>
                    </m:r>
                  </m:oMath>
                </a14:m>
                <a:r>
                  <a:rPr lang="zh-CN" altLang="en-US" dirty="0"/>
                  <a:t> </a:t>
                </a:r>
                <a:r>
                  <a:rPr lang="en-US" altLang="zh-CN" dirty="0"/>
                  <a:t>denote</a:t>
                </a:r>
                <a:r>
                  <a:rPr lang="zh-CN" altLang="en-US" dirty="0"/>
                  <a:t> </a:t>
                </a:r>
                <a:r>
                  <a:rPr lang="en-US" altLang="zh-CN" dirty="0"/>
                  <a:t>the</a:t>
                </a:r>
                <a:r>
                  <a:rPr lang="zh-CN" altLang="en-US" dirty="0"/>
                  <a:t> </a:t>
                </a:r>
                <a:r>
                  <a:rPr lang="en-US" altLang="zh-CN" dirty="0"/>
                  <a:t>feature</a:t>
                </a:r>
                <a:r>
                  <a:rPr lang="zh-CN" altLang="en-US" dirty="0"/>
                  <a:t> </a:t>
                </a:r>
                <a:r>
                  <a:rPr lang="en-US" altLang="zh-CN" dirty="0"/>
                  <a:t>mapping</a:t>
                </a:r>
              </a:p>
              <a:p>
                <a:pPr lvl="1"/>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sSup>
                    <m:r>
                      <a:rPr lang="is-I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is-IS" altLang="zh-CN" b="0" i="1" smtClean="0">
                        <a:latin typeface="Cambria Math" panose="02040503050406030204" pitchFamily="18" charset="0"/>
                        <a:ea typeface="Cambria Math" panose="02040503050406030204" pitchFamily="18" charset="0"/>
                        <a:cs typeface="Cambria Math" panose="02040503050406030204" pitchFamily="18" charset="0"/>
                      </a:rPr>
                      <m:t>ℋ</m:t>
                    </m:r>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14:m>
                  <m:oMath xmlns:m="http://schemas.openxmlformats.org/officeDocument/2006/math">
                    <m:r>
                      <a:rPr lang="en-US" altLang="zh-CN" b="1" i="0" dirty="0" smtClean="0">
                        <a:latin typeface="Cambria Math" panose="02040503050406030204" pitchFamily="18" charset="0"/>
                      </a:rPr>
                      <m:t>𝐱</m:t>
                    </m:r>
                    <m:r>
                      <a:rPr lang="en-US" altLang="zh-CN" b="1" i="1" dirty="0" smtClean="0">
                        <a:latin typeface="Cambria Math" panose="02040503050406030204" pitchFamily="18" charset="0"/>
                        <a:ea typeface="Cambria Math" panose="02040503050406030204" pitchFamily="18" charset="0"/>
                        <a:cs typeface="Cambria Math" panose="02040503050406030204" pitchFamily="18" charset="0"/>
                      </a:rPr>
                      <m:t>↦</m:t>
                    </m:r>
                    <m:r>
                      <a:rPr lang="zh-CN" altLang="en-US"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dirty="0">
                            <a:latin typeface="Cambria Math" panose="02040503050406030204" pitchFamily="18" charset="0"/>
                          </a:rPr>
                          <m:t>𝐱</m:t>
                        </m:r>
                      </m:e>
                    </m:d>
                  </m:oMath>
                </a14:m>
                <a:endParaRPr lang="en-US" altLang="zh-CN" b="1" dirty="0"/>
              </a:p>
              <a:p>
                <a:pPr lvl="1"/>
                <a:r>
                  <a:rPr lang="en-US" altLang="zh-CN" dirty="0"/>
                  <a:t>where</a:t>
                </a:r>
                <a:r>
                  <a:rPr lang="zh-CN" altLang="en-US" dirty="0"/>
                  <a:t>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zh-CN" altLang="en-US" dirty="0"/>
                  <a:t> </a:t>
                </a:r>
                <a:r>
                  <a:rPr lang="en-US" altLang="zh-CN" dirty="0"/>
                  <a:t>is</a:t>
                </a:r>
                <a:r>
                  <a:rPr lang="zh-CN" altLang="en-US" dirty="0"/>
                  <a:t> </a:t>
                </a:r>
                <a:r>
                  <a:rPr lang="en-US" altLang="zh-CN" dirty="0"/>
                  <a:t>the</a:t>
                </a:r>
                <a:r>
                  <a:rPr lang="zh-CN" altLang="en-US" dirty="0"/>
                  <a:t> </a:t>
                </a:r>
                <a:r>
                  <a:rPr lang="en-US" altLang="zh-CN" dirty="0"/>
                  <a:t>input</a:t>
                </a:r>
                <a:r>
                  <a:rPr lang="zh-CN" altLang="en-US" dirty="0"/>
                  <a:t> </a:t>
                </a:r>
                <a:r>
                  <a:rPr lang="en-US" altLang="zh-CN" dirty="0"/>
                  <a:t>space</a:t>
                </a:r>
                <a:r>
                  <a:rPr lang="zh-CN" altLang="en-US" dirty="0"/>
                  <a:t> </a:t>
                </a:r>
                <a:r>
                  <a:rPr lang="en-US" altLang="zh-CN" dirty="0"/>
                  <a:t>and</a:t>
                </a:r>
                <a:r>
                  <a:rPr lang="zh-CN" altLang="en-US" dirty="0"/>
                  <a:t> </a:t>
                </a:r>
                <a14:m>
                  <m:oMath xmlns:m="http://schemas.openxmlformats.org/officeDocument/2006/math">
                    <m:r>
                      <a:rPr lang="is-IS" altLang="zh-CN" b="0" i="1">
                        <a:latin typeface="Cambria Math" panose="02040503050406030204" pitchFamily="18" charset="0"/>
                        <a:ea typeface="Cambria Math" panose="02040503050406030204" pitchFamily="18" charset="0"/>
                        <a:cs typeface="Cambria Math" panose="02040503050406030204" pitchFamily="18" charset="0"/>
                      </a:rPr>
                      <m:t>ℋ</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mapped</a:t>
                </a:r>
                <a:r>
                  <a:rPr lang="zh-CN" altLang="en-US" dirty="0"/>
                  <a:t> </a:t>
                </a:r>
                <a:r>
                  <a:rPr lang="en-US" altLang="zh-CN" dirty="0"/>
                  <a:t>feature</a:t>
                </a:r>
                <a:r>
                  <a:rPr lang="zh-CN" altLang="en-US" dirty="0"/>
                  <a:t> </a:t>
                </a:r>
                <a:r>
                  <a:rPr lang="en-US" altLang="zh-CN" dirty="0"/>
                  <a:t>space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1168"/>
                </a:stretch>
              </a:blipFill>
            </p:spPr>
            <p:txBody>
              <a:bodyPr/>
              <a:lstStyle/>
              <a:p>
                <a:r>
                  <a:rPr lang="zh-CN" alt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048058"/>
            <a:ext cx="6477000" cy="294262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a:t>
            </a:r>
            <a:r>
              <a:rPr lang="zh-CN" altLang="en-US" dirty="0"/>
              <a:t> </a:t>
            </a:r>
            <a:r>
              <a:rPr lang="en-US" altLang="zh-CN" dirty="0"/>
              <a:t>Mapping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1825" y="1219200"/>
                <a:ext cx="10941050" cy="4526280"/>
              </a:xfrm>
            </p:spPr>
            <p:txBody>
              <a:bodyPr>
                <a:normAutofit/>
              </a:bodyPr>
              <a:lstStyle/>
              <a:p>
                <a:r>
                  <a:rPr lang="en-US" altLang="zh-CN" dirty="0"/>
                  <a:t>Example:</a:t>
                </a:r>
              </a:p>
              <a:p>
                <a:pPr lvl="1"/>
                <a14:m>
                  <m:oMath xmlns:m="http://schemas.openxmlformats.org/officeDocument/2006/math">
                    <m:r>
                      <a:rPr lang="en-US" altLang="zh-CN" b="1" dirty="0">
                        <a:latin typeface="Cambria Math" panose="02040503050406030204" pitchFamily="18" charset="0"/>
                      </a:rPr>
                      <m:t>𝐱</m:t>
                    </m:r>
                    <m:r>
                      <a:rPr lang="en-US" altLang="zh-CN" b="0" i="0"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e>
                        </m:d>
                      </m:e>
                      <m:sup>
                        <m:r>
                          <a:rPr lang="en-US" altLang="zh-CN" b="0" i="1" dirty="0" smtClean="0">
                            <a:latin typeface="Cambria Math" panose="02040503050406030204" pitchFamily="18" charset="0"/>
                          </a:rPr>
                          <m:t>𝑇</m:t>
                        </m:r>
                      </m:sup>
                    </m:sSup>
                  </m:oMath>
                </a14:m>
                <a:r>
                  <a:rPr lang="zh-CN" altLang="en-US" dirty="0"/>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14:m>
                  <m:oMath xmlns:m="http://schemas.openxmlformats.org/officeDocument/2006/math">
                    <m:r>
                      <a:rPr lang="zh-CN" altLang="en-US"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dirty="0">
                            <a:solidFill>
                              <a:srgbClr val="0070C0"/>
                            </a:solidFill>
                            <a:latin typeface="Cambria Math" panose="02040503050406030204" pitchFamily="18" charset="0"/>
                          </a:rPr>
                          <m:t>𝐱</m:t>
                        </m:r>
                      </m:e>
                    </m:d>
                    <m:r>
                      <a:rPr lang="en-US" altLang="zh-CN" b="0" i="1" dirty="0" smtClean="0">
                        <a:solidFill>
                          <a:srgbClr val="0070C0"/>
                        </a:solidFill>
                        <a:latin typeface="Cambria Math" panose="02040503050406030204" pitchFamily="18" charset="0"/>
                      </a:rPr>
                      <m:t>=</m:t>
                    </m:r>
                    <m:sSup>
                      <m:sSupPr>
                        <m:ctrlPr>
                          <a:rPr lang="en-US" altLang="zh-CN" b="0" i="1" dirty="0" smtClean="0">
                            <a:solidFill>
                              <a:srgbClr val="0070C0"/>
                            </a:solidFill>
                            <a:latin typeface="Cambria Math" panose="02040503050406030204" pitchFamily="18" charset="0"/>
                          </a:rPr>
                        </m:ctrlPr>
                      </m:sSupPr>
                      <m:e>
                        <m:r>
                          <a:rPr lang="en-US" altLang="zh-CN" i="1" dirty="0">
                            <a:solidFill>
                              <a:srgbClr val="0070C0"/>
                            </a:solidFill>
                            <a:latin typeface="Cambria Math" panose="02040503050406030204" pitchFamily="18" charset="0"/>
                          </a:rPr>
                          <m:t>(</m:t>
                        </m:r>
                        <m:sSubSup>
                          <m:sSubSupPr>
                            <m:ctrlPr>
                              <a:rPr lang="en-US" altLang="zh-CN" i="1" dirty="0">
                                <a:solidFill>
                                  <a:srgbClr val="0070C0"/>
                                </a:solidFill>
                                <a:latin typeface="Cambria Math" panose="02040503050406030204" pitchFamily="18" charset="0"/>
                              </a:rPr>
                            </m:ctrlPr>
                          </m:sSubSupPr>
                          <m:e>
                            <m:r>
                              <a:rPr lang="en-US" altLang="zh-CN" i="1" dirty="0">
                                <a:solidFill>
                                  <a:srgbClr val="0070C0"/>
                                </a:solidFill>
                                <a:latin typeface="Cambria Math" panose="02040503050406030204" pitchFamily="18" charset="0"/>
                              </a:rPr>
                              <m:t>𝑥</m:t>
                            </m:r>
                          </m:e>
                          <m:sub>
                            <m:r>
                              <a:rPr lang="en-US" altLang="zh-CN" i="1">
                                <a:solidFill>
                                  <a:srgbClr val="0070C0"/>
                                </a:solidFill>
                                <a:latin typeface="Cambria Math" panose="02040503050406030204" pitchFamily="18" charset="0"/>
                              </a:rPr>
                              <m:t>1</m:t>
                            </m:r>
                          </m:sub>
                          <m:sup>
                            <m:r>
                              <a:rPr lang="en-US" altLang="zh-CN" i="1">
                                <a:solidFill>
                                  <a:srgbClr val="0070C0"/>
                                </a:solidFill>
                                <a:latin typeface="Cambria Math" panose="02040503050406030204" pitchFamily="18" charset="0"/>
                              </a:rPr>
                              <m:t>2</m:t>
                            </m:r>
                          </m:sup>
                        </m:sSubSup>
                        <m:r>
                          <a:rPr lang="en-US" altLang="zh-CN" i="1" dirty="0">
                            <a:solidFill>
                              <a:srgbClr val="0070C0"/>
                            </a:solidFill>
                            <a:latin typeface="Cambria Math" panose="02040503050406030204" pitchFamily="18" charset="0"/>
                          </a:rPr>
                          <m:t>,</m:t>
                        </m:r>
                        <m:rad>
                          <m:radPr>
                            <m:degHide m:val="on"/>
                            <m:ctrlPr>
                              <a:rPr lang="en-US" altLang="zh-CN" i="1" dirty="0">
                                <a:solidFill>
                                  <a:srgbClr val="0070C0"/>
                                </a:solidFill>
                                <a:latin typeface="Cambria Math" panose="02040503050406030204" pitchFamily="18" charset="0"/>
                              </a:rPr>
                            </m:ctrlPr>
                          </m:radPr>
                          <m:deg/>
                          <m:e>
                            <m:r>
                              <a:rPr lang="en-US" altLang="zh-CN" i="1" dirty="0">
                                <a:solidFill>
                                  <a:srgbClr val="0070C0"/>
                                </a:solidFill>
                                <a:latin typeface="Cambria Math" panose="02040503050406030204" pitchFamily="18" charset="0"/>
                              </a:rPr>
                              <m:t>2</m:t>
                            </m:r>
                          </m:e>
                        </m:rad>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𝑥</m:t>
                            </m:r>
                          </m:e>
                          <m:sub>
                            <m:r>
                              <a:rPr lang="en-US" altLang="zh-CN" i="1" dirty="0">
                                <a:solidFill>
                                  <a:srgbClr val="0070C0"/>
                                </a:solidFill>
                                <a:latin typeface="Cambria Math" panose="02040503050406030204" pitchFamily="18" charset="0"/>
                              </a:rPr>
                              <m:t>1</m:t>
                            </m:r>
                          </m:sub>
                        </m:sSub>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𝑥</m:t>
                            </m:r>
                          </m:e>
                          <m:sub>
                            <m:r>
                              <a:rPr lang="en-US" altLang="zh-CN" i="1" dirty="0">
                                <a:solidFill>
                                  <a:srgbClr val="0070C0"/>
                                </a:solidFill>
                                <a:latin typeface="Cambria Math" panose="02040503050406030204" pitchFamily="18" charset="0"/>
                              </a:rPr>
                              <m:t>2</m:t>
                            </m:r>
                          </m:sub>
                        </m:sSub>
                        <m:r>
                          <a:rPr lang="en-US" altLang="zh-CN" i="1" dirty="0">
                            <a:solidFill>
                              <a:srgbClr val="0070C0"/>
                            </a:solidFill>
                            <a:latin typeface="Cambria Math" panose="02040503050406030204" pitchFamily="18" charset="0"/>
                          </a:rPr>
                          <m:t>,</m:t>
                        </m:r>
                        <m:sSubSup>
                          <m:sSubSupPr>
                            <m:ctrlPr>
                              <a:rPr lang="en-US" altLang="zh-CN" i="1" dirty="0">
                                <a:solidFill>
                                  <a:srgbClr val="0070C0"/>
                                </a:solidFill>
                                <a:latin typeface="Cambria Math" panose="02040503050406030204" pitchFamily="18" charset="0"/>
                              </a:rPr>
                            </m:ctrlPr>
                          </m:sSubSupPr>
                          <m:e>
                            <m:r>
                              <a:rPr lang="en-US" altLang="zh-CN" i="1" dirty="0">
                                <a:solidFill>
                                  <a:srgbClr val="0070C0"/>
                                </a:solidFill>
                                <a:latin typeface="Cambria Math" panose="02040503050406030204" pitchFamily="18" charset="0"/>
                              </a:rPr>
                              <m:t>𝑥</m:t>
                            </m:r>
                          </m:e>
                          <m:sub>
                            <m:r>
                              <a:rPr lang="en-US" altLang="zh-CN" i="1" dirty="0">
                                <a:solidFill>
                                  <a:srgbClr val="0070C0"/>
                                </a:solidFill>
                                <a:latin typeface="Cambria Math" panose="02040503050406030204" pitchFamily="18" charset="0"/>
                              </a:rPr>
                              <m:t>2</m:t>
                            </m:r>
                          </m:sub>
                          <m:sup>
                            <m:r>
                              <a:rPr lang="en-US" altLang="zh-CN" i="1">
                                <a:solidFill>
                                  <a:srgbClr val="0070C0"/>
                                </a:solidFill>
                                <a:latin typeface="Cambria Math" panose="02040503050406030204" pitchFamily="18" charset="0"/>
                              </a:rPr>
                              <m:t>2</m:t>
                            </m:r>
                          </m:sup>
                        </m:sSubSup>
                        <m:r>
                          <a:rPr lang="en-US" altLang="zh-CN" i="1" dirty="0">
                            <a:solidFill>
                              <a:srgbClr val="0070C0"/>
                            </a:solidFill>
                            <a:latin typeface="Cambria Math" panose="02040503050406030204" pitchFamily="18" charset="0"/>
                          </a:rPr>
                          <m:t>)</m:t>
                        </m:r>
                      </m:e>
                      <m:sup>
                        <m:r>
                          <a:rPr lang="en-US" altLang="zh-CN" b="0" i="1" dirty="0" smtClean="0">
                            <a:solidFill>
                              <a:srgbClr val="0070C0"/>
                            </a:solidFill>
                            <a:latin typeface="Cambria Math" panose="02040503050406030204" pitchFamily="18" charset="0"/>
                          </a:rPr>
                          <m:t>𝑇</m:t>
                        </m:r>
                      </m:sup>
                    </m:sSup>
                  </m:oMath>
                </a14:m>
                <a:endParaRPr lang="en-US" altLang="zh-CN" dirty="0">
                  <a:solidFill>
                    <a:srgbClr val="0070C0"/>
                  </a:solidFill>
                </a:endParaRPr>
              </a:p>
              <a:p>
                <a:pPr lvl="1"/>
                <a14:m>
                  <m:oMath xmlns:m="http://schemas.openxmlformats.org/officeDocument/2006/math">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𝐱</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e>
                    </m:d>
                    <m:r>
                      <a:rPr lang="en-US" altLang="zh-CN" b="0" i="0" dirty="0" smtClean="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𝐱</m:t>
                            </m:r>
                          </m:e>
                          <m:sub>
                            <m:r>
                              <a:rPr lang="en-US" altLang="zh-CN" b="0" i="1" dirty="0" smtClean="0">
                                <a:latin typeface="Cambria Math" panose="02040503050406030204" pitchFamily="18" charset="0"/>
                              </a:rPr>
                              <m:t>𝑛</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𝑛</m:t>
                            </m:r>
                          </m:sub>
                        </m:sSub>
                      </m:e>
                    </m:d>
                    <m:r>
                      <a:rPr lang="en-US" altLang="zh-CN" i="1" dirty="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14:m>
                  <m:oMath xmlns:m="http://schemas.openxmlformats.org/officeDocument/2006/math">
                    <m:d>
                      <m:dPr>
                        <m:ctrlPr>
                          <a:rPr lang="en-US" altLang="zh-CN" i="1" dirty="0" smtClean="0">
                            <a:solidFill>
                              <a:srgbClr val="0070C0"/>
                            </a:solidFill>
                            <a:latin typeface="Cambria Math" panose="02040503050406030204" pitchFamily="18" charset="0"/>
                          </a:rPr>
                        </m:ctrlPr>
                      </m:dPr>
                      <m:e>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en-US" altLang="zh-CN" b="1" dirty="0">
                                <a:solidFill>
                                  <a:srgbClr val="0070C0"/>
                                </a:solidFill>
                                <a:latin typeface="Cambria Math" panose="02040503050406030204" pitchFamily="18" charset="0"/>
                              </a:rPr>
                              <m:t>𝐱</m:t>
                            </m:r>
                          </m:e>
                          <m:sub>
                            <m:r>
                              <a:rPr lang="en-US" altLang="zh-CN" i="1" dirty="0">
                                <a:solidFill>
                                  <a:srgbClr val="0070C0"/>
                                </a:solidFill>
                                <a:latin typeface="Cambria Math" panose="02040503050406030204" pitchFamily="18" charset="0"/>
                              </a:rPr>
                              <m:t>1</m:t>
                            </m:r>
                          </m:sub>
                        </m:sSub>
                        <m:r>
                          <a:rPr lang="en-US" altLang="zh-CN" b="0" i="1" dirty="0" smtClean="0">
                            <a:solidFill>
                              <a:srgbClr val="0070C0"/>
                            </a:solidFill>
                            <a:latin typeface="Cambria Math" panose="02040503050406030204" pitchFamily="18" charset="0"/>
                          </a:rPr>
                          <m:t>)</m:t>
                        </m:r>
                        <m:r>
                          <a:rPr lang="en-US" altLang="zh-CN" i="1" dirty="0">
                            <a:solidFill>
                              <a:srgbClr val="0070C0"/>
                            </a:solidFill>
                            <a:latin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𝑦</m:t>
                            </m:r>
                          </m:e>
                          <m:sub>
                            <m:r>
                              <a:rPr lang="en-US" altLang="zh-CN" i="1" dirty="0">
                                <a:solidFill>
                                  <a:srgbClr val="0070C0"/>
                                </a:solidFill>
                                <a:latin typeface="Cambria Math" panose="02040503050406030204" pitchFamily="18" charset="0"/>
                              </a:rPr>
                              <m:t>1</m:t>
                            </m:r>
                          </m:sub>
                        </m:sSub>
                      </m:e>
                    </m:d>
                    <m:r>
                      <a:rPr lang="en-US" altLang="zh-CN" dirty="0">
                        <a:solidFill>
                          <a:srgbClr val="0070C0"/>
                        </a:solidFill>
                        <a:latin typeface="Cambria Math" panose="02040503050406030204" pitchFamily="18" charset="0"/>
                      </a:rPr>
                      <m:t>,…,</m:t>
                    </m:r>
                    <m:d>
                      <m:dPr>
                        <m:ctrlPr>
                          <a:rPr lang="en-US" altLang="zh-CN" i="1" dirty="0">
                            <a:solidFill>
                              <a:srgbClr val="0070C0"/>
                            </a:solidFill>
                            <a:latin typeface="Cambria Math" panose="02040503050406030204" pitchFamily="18" charset="0"/>
                          </a:rPr>
                        </m:ctrlPr>
                      </m:dPr>
                      <m:e>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en-US" altLang="zh-CN" b="1" dirty="0">
                                <a:solidFill>
                                  <a:srgbClr val="0070C0"/>
                                </a:solidFill>
                                <a:latin typeface="Cambria Math" panose="02040503050406030204" pitchFamily="18" charset="0"/>
                              </a:rPr>
                              <m:t>𝐱</m:t>
                            </m:r>
                          </m:e>
                          <m:sub>
                            <m:r>
                              <a:rPr lang="en-US" altLang="zh-CN" i="1" dirty="0">
                                <a:solidFill>
                                  <a:srgbClr val="0070C0"/>
                                </a:solidFill>
                                <a:latin typeface="Cambria Math" panose="02040503050406030204" pitchFamily="18" charset="0"/>
                              </a:rPr>
                              <m:t>𝑛</m:t>
                            </m:r>
                          </m:sub>
                        </m:sSub>
                        <m:r>
                          <a:rPr lang="en-US" altLang="zh-CN" b="0" i="1" dirty="0" smtClean="0">
                            <a:solidFill>
                              <a:srgbClr val="0070C0"/>
                            </a:solidFill>
                            <a:latin typeface="Cambria Math" panose="02040503050406030204" pitchFamily="18" charset="0"/>
                          </a:rPr>
                          <m:t>)</m:t>
                        </m:r>
                        <m:r>
                          <a:rPr lang="en-US" altLang="zh-CN" i="1" dirty="0">
                            <a:solidFill>
                              <a:srgbClr val="0070C0"/>
                            </a:solidFill>
                            <a:latin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𝑦</m:t>
                            </m:r>
                          </m:e>
                          <m:sub>
                            <m:r>
                              <a:rPr lang="en-US" altLang="zh-CN" i="1" dirty="0">
                                <a:solidFill>
                                  <a:srgbClr val="0070C0"/>
                                </a:solidFill>
                                <a:latin typeface="Cambria Math" panose="02040503050406030204" pitchFamily="18" charset="0"/>
                              </a:rPr>
                              <m:t>𝑛</m:t>
                            </m:r>
                          </m:sub>
                        </m:sSub>
                      </m:e>
                    </m:d>
                  </m:oMath>
                </a14:m>
                <a:endParaRPr lang="en-US" dirty="0"/>
              </a:p>
              <a:p>
                <a:pPr lvl="1"/>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b="0" i="1" smtClean="0">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𝑏</m:t>
                        </m:r>
                      </m:e>
                    </m:d>
                  </m:oMath>
                </a14:m>
                <a:r>
                  <a:rPr lang="en-US" altLang="zh-CN" dirty="0">
                    <a:ea typeface="Cambria Math" panose="02040503050406030204" pitchFamily="18" charset="0"/>
                    <a:cs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Cambria Math" panose="02040503050406030204" pitchFamily="18" charset="0"/>
                      </a:rPr>
                      <m:t>→</m:t>
                    </m:r>
                    <m:r>
                      <a:rPr lang="en-US" altLang="zh-CN" i="1" smtClean="0">
                        <a:solidFill>
                          <a:srgbClr val="0070C0"/>
                        </a:solidFill>
                        <a:latin typeface="Cambria Math" panose="02040503050406030204" pitchFamily="18" charset="0"/>
                      </a:rPr>
                      <m:t>𝑠𝑖𝑔𝑛</m:t>
                    </m:r>
                    <m:d>
                      <m:dPr>
                        <m:ctrlPr>
                          <a:rPr lang="en-US" altLang="zh-CN" i="1">
                            <a:solidFill>
                              <a:srgbClr val="0070C0"/>
                            </a:solidFill>
                            <a:latin typeface="Cambria Math" panose="02040503050406030204" pitchFamily="18" charset="0"/>
                          </a:rPr>
                        </m:ctrlPr>
                      </m:dPr>
                      <m:e>
                        <m:sSup>
                          <m:sSupPr>
                            <m:ctrlPr>
                              <a:rPr lang="en-US" altLang="zh-CN" i="1">
                                <a:solidFill>
                                  <a:srgbClr val="0070C0"/>
                                </a:solidFill>
                                <a:latin typeface="Cambria Math" panose="02040503050406030204" pitchFamily="18" charset="0"/>
                              </a:rPr>
                            </m:ctrlPr>
                          </m:sSupPr>
                          <m:e>
                            <m:r>
                              <a:rPr lang="en-US" altLang="zh-CN" b="1">
                                <a:solidFill>
                                  <a:srgbClr val="0070C0"/>
                                </a:solidFill>
                                <a:latin typeface="Cambria Math" panose="02040503050406030204" pitchFamily="18" charset="0"/>
                              </a:rPr>
                              <m:t>𝐰</m:t>
                            </m:r>
                          </m:e>
                          <m:sup>
                            <m:r>
                              <a:rPr lang="en-US" altLang="zh-CN" i="1">
                                <a:solidFill>
                                  <a:srgbClr val="0070C0"/>
                                </a:solidFill>
                                <a:latin typeface="Cambria Math" panose="02040503050406030204" pitchFamily="18" charset="0"/>
                              </a:rPr>
                              <m:t>𝑇</m:t>
                            </m:r>
                          </m:sup>
                        </m:sSup>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dirty="0">
                                <a:solidFill>
                                  <a:srgbClr val="0070C0"/>
                                </a:solidFill>
                                <a:latin typeface="Cambria Math" panose="02040503050406030204" pitchFamily="18" charset="0"/>
                              </a:rPr>
                              <m:t>𝐱</m:t>
                            </m:r>
                          </m:e>
                        </m:d>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𝑏</m:t>
                        </m:r>
                      </m:e>
                    </m:d>
                  </m:oMath>
                </a14:m>
                <a:endParaRPr lang="en-US" dirty="0"/>
              </a:p>
              <a:p>
                <a:r>
                  <a:rPr lang="en-US" altLang="zh-CN" dirty="0"/>
                  <a:t>Apply</a:t>
                </a:r>
                <a:r>
                  <a:rPr lang="zh-CN" altLang="en-US" dirty="0"/>
                  <a:t> </a:t>
                </a:r>
                <a:r>
                  <a:rPr lang="en-US" altLang="zh-CN" dirty="0"/>
                  <a:t>Linear</a:t>
                </a:r>
                <a:r>
                  <a:rPr lang="zh-CN" altLang="en-US" dirty="0"/>
                  <a:t> </a:t>
                </a:r>
                <a:r>
                  <a:rPr lang="en-US" altLang="zh-CN" dirty="0"/>
                  <a:t>SVM</a:t>
                </a:r>
                <a:r>
                  <a:rPr lang="zh-CN" altLang="en-US" dirty="0"/>
                  <a:t> </a:t>
                </a:r>
                <a:r>
                  <a:rPr lang="en-US" altLang="zh-CN" dirty="0"/>
                  <a:t>on</a:t>
                </a:r>
                <a:r>
                  <a:rPr lang="zh-CN" altLang="en-US" dirty="0"/>
                  <a:t> </a:t>
                </a:r>
                <a:r>
                  <a:rPr lang="en-US" altLang="zh-CN" dirty="0"/>
                  <a:t>mapped</a:t>
                </a:r>
                <a:r>
                  <a:rPr lang="zh-CN" altLang="en-US" dirty="0"/>
                  <a:t> </a:t>
                </a:r>
                <a:r>
                  <a:rPr lang="en-US" altLang="zh-CN" dirty="0"/>
                  <a:t>feature</a:t>
                </a:r>
                <a:r>
                  <a:rPr lang="zh-CN" altLang="en-US" dirty="0"/>
                  <a:t> </a:t>
                </a:r>
                <a:r>
                  <a:rPr lang="en-US" altLang="zh-CN" dirty="0"/>
                  <a:t>space,</a:t>
                </a:r>
                <a:r>
                  <a:rPr lang="zh-CN" altLang="en-US" dirty="0"/>
                  <a:t> </a:t>
                </a:r>
                <a:r>
                  <a:rPr lang="en-US" altLang="zh-CN" dirty="0"/>
                  <a:t>the</a:t>
                </a:r>
                <a:r>
                  <a:rPr lang="zh-CN" altLang="en-US" dirty="0"/>
                  <a:t> </a:t>
                </a:r>
                <a:r>
                  <a:rPr lang="en-US" altLang="zh-CN" dirty="0"/>
                  <a:t>optimization problem</a:t>
                </a:r>
                <a:r>
                  <a:rPr lang="zh-CN" altLang="en-US" dirty="0"/>
                  <a:t> </a:t>
                </a:r>
                <a:r>
                  <a:rPr lang="en-US" altLang="zh-CN" dirty="0"/>
                  <a:t>is</a:t>
                </a:r>
                <a:r>
                  <a:rPr lang="zh-CN" altLang="en-US" dirty="0"/>
                  <a:t> </a:t>
                </a:r>
                <a:r>
                  <a:rPr lang="en-US" altLang="zh-CN" dirty="0"/>
                  <a:t>:</a:t>
                </a:r>
              </a:p>
              <a:p>
                <a:pPr marL="0" indent="0" algn="ctr">
                  <a:buNone/>
                </a:pPr>
                <a14:m>
                  <m:oMath xmlns:m="http://schemas.openxmlformats.org/officeDocument/2006/math">
                    <m:f>
                      <m:fPr>
                        <m:type m:val="noBar"/>
                        <m:ctrlPr>
                          <a:rPr lang="en-US" altLang="zh-CN" sz="3600" i="1">
                            <a:latin typeface="Cambria Math" panose="02040503050406030204" pitchFamily="18" charset="0"/>
                          </a:rPr>
                        </m:ctrlPr>
                      </m:fPr>
                      <m:num>
                        <m:func>
                          <m:funcPr>
                            <m:ctrlPr>
                              <a:rPr lang="en-US" altLang="zh-CN" sz="3600" i="1">
                                <a:latin typeface="Cambria Math" panose="02040503050406030204" pitchFamily="18" charset="0"/>
                              </a:rPr>
                            </m:ctrlPr>
                          </m:funcPr>
                          <m:fName>
                            <m:limLow>
                              <m:limLowPr>
                                <m:ctrlPr>
                                  <a:rPr lang="en-US" altLang="zh-CN" sz="3600" i="1">
                                    <a:latin typeface="Cambria Math" panose="02040503050406030204" pitchFamily="18" charset="0"/>
                                  </a:rPr>
                                </m:ctrlPr>
                              </m:limLowPr>
                              <m:e>
                                <m:r>
                                  <m:rPr>
                                    <m:sty m:val="p"/>
                                  </m:rPr>
                                  <a:rPr lang="en-US" altLang="zh-CN" sz="3600">
                                    <a:latin typeface="Cambria Math" panose="02040503050406030204" pitchFamily="18" charset="0"/>
                                  </a:rPr>
                                  <m:t>min</m:t>
                                </m:r>
                              </m:e>
                              <m:lim>
                                <m:r>
                                  <a:rPr lang="en-US" altLang="zh-CN" sz="3600" b="1">
                                    <a:latin typeface="Cambria Math" panose="02040503050406030204" pitchFamily="18" charset="0"/>
                                  </a:rPr>
                                  <m:t>𝐰</m:t>
                                </m:r>
                                <m:r>
                                  <a:rPr lang="en-US" altLang="zh-CN" sz="3600" b="1">
                                    <a:latin typeface="Cambria Math" panose="02040503050406030204" pitchFamily="18" charset="0"/>
                                  </a:rPr>
                                  <m:t>,</m:t>
                                </m:r>
                                <m:r>
                                  <m:rPr>
                                    <m:sty m:val="p"/>
                                  </m:rPr>
                                  <a:rPr lang="en-US" altLang="zh-CN" sz="3600">
                                    <a:latin typeface="Cambria Math" panose="02040503050406030204" pitchFamily="18" charset="0"/>
                                  </a:rPr>
                                  <m:t>b</m:t>
                                </m:r>
                              </m:lim>
                            </m:limLow>
                          </m:fName>
                          <m:e>
                            <m:f>
                              <m:fPr>
                                <m:ctrlPr>
                                  <a:rPr lang="en-US" altLang="zh-CN" sz="3600" i="1">
                                    <a:latin typeface="Cambria Math" panose="02040503050406030204" pitchFamily="18" charset="0"/>
                                  </a:rPr>
                                </m:ctrlPr>
                              </m:fPr>
                              <m:num>
                                <m:r>
                                  <a:rPr lang="en-US" altLang="zh-CN" sz="3600" i="1">
                                    <a:latin typeface="Cambria Math" panose="02040503050406030204" pitchFamily="18" charset="0"/>
                                  </a:rPr>
                                  <m:t>1</m:t>
                                </m:r>
                              </m:num>
                              <m:den>
                                <m:r>
                                  <a:rPr lang="en-US" altLang="zh-CN" sz="3600" i="1">
                                    <a:latin typeface="Cambria Math" panose="02040503050406030204" pitchFamily="18" charset="0"/>
                                  </a:rPr>
                                  <m:t>2</m:t>
                                </m:r>
                              </m:den>
                            </m:f>
                            <m:sSup>
                              <m:sSupPr>
                                <m:ctrlPr>
                                  <a:rPr lang="en-US" altLang="zh-CN" sz="3600" i="1">
                                    <a:latin typeface="Cambria Math" panose="02040503050406030204" pitchFamily="18" charset="0"/>
                                  </a:rPr>
                                </m:ctrlPr>
                              </m:sSupPr>
                              <m:e>
                                <m:d>
                                  <m:dPr>
                                    <m:begChr m:val="‖"/>
                                    <m:endChr m:val="‖"/>
                                    <m:ctrlPr>
                                      <a:rPr lang="en-US" altLang="zh-CN" sz="3600" i="1">
                                        <a:latin typeface="Cambria Math" panose="02040503050406030204" pitchFamily="18" charset="0"/>
                                      </a:rPr>
                                    </m:ctrlPr>
                                  </m:dPr>
                                  <m:e>
                                    <m:r>
                                      <a:rPr lang="en-US" altLang="zh-CN" sz="3600" b="1">
                                        <a:latin typeface="Cambria Math" panose="02040503050406030204" pitchFamily="18" charset="0"/>
                                      </a:rPr>
                                      <m:t>𝐰</m:t>
                                    </m:r>
                                  </m:e>
                                </m:d>
                              </m:e>
                              <m:sup>
                                <m:r>
                                  <a:rPr lang="en-US" altLang="zh-CN" sz="3600" i="1">
                                    <a:latin typeface="Cambria Math" panose="02040503050406030204" pitchFamily="18" charset="0"/>
                                  </a:rPr>
                                  <m:t>2</m:t>
                                </m:r>
                              </m:sup>
                            </m:sSup>
                          </m:e>
                        </m:func>
                        <m:r>
                          <m:rPr>
                            <m:nor/>
                          </m:rPr>
                          <a:rPr lang="en-US" altLang="zh-CN" sz="3600" dirty="0">
                            <a:latin typeface="Cambria Math" panose="02040503050406030204" pitchFamily="18" charset="0"/>
                          </a:rPr>
                          <m:t>                                    </m:t>
                        </m:r>
                      </m:num>
                      <m:den>
                        <m:r>
                          <a:rPr lang="en-US" altLang="zh-CN" sz="3600" i="1">
                            <a:latin typeface="Cambria Math" panose="02040503050406030204" pitchFamily="18" charset="0"/>
                          </a:rPr>
                          <m:t>𝑠</m:t>
                        </m:r>
                        <m:r>
                          <a:rPr lang="en-US" altLang="zh-CN" sz="3600" i="1">
                            <a:latin typeface="Cambria Math" panose="02040503050406030204" pitchFamily="18" charset="0"/>
                          </a:rPr>
                          <m:t>.</m:t>
                        </m:r>
                        <m:r>
                          <a:rPr lang="en-US" altLang="zh-CN" sz="3600" i="1">
                            <a:latin typeface="Cambria Math" panose="02040503050406030204" pitchFamily="18" charset="0"/>
                          </a:rPr>
                          <m:t>𝑡</m:t>
                        </m:r>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𝑦</m:t>
                            </m:r>
                          </m:e>
                          <m:sub>
                            <m:r>
                              <a:rPr lang="en-US" altLang="zh-CN" sz="3600" i="1">
                                <a:latin typeface="Cambria Math" panose="02040503050406030204" pitchFamily="18" charset="0"/>
                              </a:rPr>
                              <m:t>𝑖</m:t>
                            </m:r>
                          </m:sub>
                        </m:sSub>
                        <m:d>
                          <m:dPr>
                            <m:ctrlPr>
                              <a:rPr lang="en-US" altLang="zh-CN" sz="3600" i="1">
                                <a:latin typeface="Cambria Math" panose="02040503050406030204" pitchFamily="18" charset="0"/>
                              </a:rPr>
                            </m:ctrlPr>
                          </m:dPr>
                          <m:e>
                            <m:sSup>
                              <m:sSupPr>
                                <m:ctrlPr>
                                  <a:rPr lang="en-US" altLang="zh-CN" sz="3600" i="1">
                                    <a:latin typeface="Cambria Math" panose="02040503050406030204" pitchFamily="18" charset="0"/>
                                  </a:rPr>
                                </m:ctrlPr>
                              </m:sSupPr>
                              <m:e>
                                <m:r>
                                  <a:rPr lang="en-US" altLang="zh-CN" sz="3600" b="1">
                                    <a:latin typeface="Cambria Math" panose="02040503050406030204" pitchFamily="18" charset="0"/>
                                  </a:rPr>
                                  <m:t>𝐰</m:t>
                                </m:r>
                              </m:e>
                              <m:sup>
                                <m:r>
                                  <a:rPr lang="en-US" altLang="zh-CN" sz="3600" i="1">
                                    <a:latin typeface="Cambria Math" panose="02040503050406030204" pitchFamily="18" charset="0"/>
                                  </a:rPr>
                                  <m:t>𝑇</m:t>
                                </m:r>
                              </m:sup>
                            </m:sSup>
                            <m:sSub>
                              <m:sSubPr>
                                <m:ctrlPr>
                                  <a:rPr lang="en-US" altLang="zh-CN" sz="3600" i="1" smtClean="0">
                                    <a:solidFill>
                                      <a:srgbClr val="0070C0"/>
                                    </a:solidFill>
                                    <a:latin typeface="Cambria Math" panose="02040503050406030204" pitchFamily="18" charset="0"/>
                                  </a:rPr>
                                </m:ctrlPr>
                              </m:sSubPr>
                              <m:e>
                                <m:r>
                                  <a:rPr lang="zh-CN" altLang="en-US" sz="36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sz="3600" b="1" i="0"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3600" b="1">
                                    <a:solidFill>
                                      <a:srgbClr val="0070C0"/>
                                    </a:solidFill>
                                    <a:latin typeface="Cambria Math" panose="02040503050406030204" pitchFamily="18" charset="0"/>
                                  </a:rPr>
                                  <m:t>𝐱</m:t>
                                </m:r>
                              </m:e>
                              <m:sub>
                                <m:r>
                                  <a:rPr lang="en-US" altLang="zh-CN" sz="3600" i="1">
                                    <a:solidFill>
                                      <a:srgbClr val="0070C0"/>
                                    </a:solidFill>
                                    <a:latin typeface="Cambria Math" panose="02040503050406030204" pitchFamily="18" charset="0"/>
                                  </a:rPr>
                                  <m:t>𝑖</m:t>
                                </m:r>
                              </m:sub>
                            </m:sSub>
                            <m:r>
                              <a:rPr lang="en-US" altLang="zh-CN" sz="3600" b="0" i="1" smtClean="0">
                                <a:solidFill>
                                  <a:srgbClr val="0070C0"/>
                                </a:solidFill>
                                <a:latin typeface="Cambria Math" panose="02040503050406030204" pitchFamily="18" charset="0"/>
                              </a:rPr>
                              <m:t>)</m:t>
                            </m:r>
                            <m:r>
                              <a:rPr lang="en-US" altLang="zh-CN" sz="3600" i="1">
                                <a:latin typeface="Cambria Math" panose="02040503050406030204" pitchFamily="18" charset="0"/>
                              </a:rPr>
                              <m:t>+</m:t>
                            </m:r>
                            <m:r>
                              <a:rPr lang="en-US" altLang="zh-CN" sz="3600" i="1">
                                <a:latin typeface="Cambria Math" panose="02040503050406030204" pitchFamily="18" charset="0"/>
                              </a:rPr>
                              <m:t>𝑏</m:t>
                            </m:r>
                          </m:e>
                        </m:d>
                        <m:r>
                          <a:rPr lang="en-US" altLang="zh-CN" sz="3600" i="1">
                            <a:latin typeface="Cambria Math" panose="02040503050406030204" pitchFamily="18" charset="0"/>
                            <a:ea typeface="Cambria Math" panose="02040503050406030204" pitchFamily="18" charset="0"/>
                          </a:rPr>
                          <m:t>≥1,         </m:t>
                        </m:r>
                        <m:r>
                          <a:rPr lang="en-US" altLang="zh-CN" sz="3600" i="1">
                            <a:latin typeface="Cambria Math" panose="02040503050406030204" pitchFamily="18" charset="0"/>
                          </a:rPr>
                          <m:t>𝑖</m:t>
                        </m:r>
                        <m:r>
                          <a:rPr lang="en-US" altLang="zh-CN" sz="3600" i="1">
                            <a:latin typeface="Cambria Math" panose="02040503050406030204" pitchFamily="18" charset="0"/>
                          </a:rPr>
                          <m:t>=1,2,…,</m:t>
                        </m:r>
                        <m:r>
                          <a:rPr lang="en-US" altLang="zh-CN" sz="3600" i="1">
                            <a:latin typeface="Cambria Math" panose="02040503050406030204" pitchFamily="18" charset="0"/>
                          </a:rPr>
                          <m:t>𝑚</m:t>
                        </m:r>
                        <m:r>
                          <a:rPr lang="en-US" altLang="zh-CN" sz="3600" i="1">
                            <a:latin typeface="Cambria Math" panose="02040503050406030204" pitchFamily="18" charset="0"/>
                          </a:rPr>
                          <m:t>                </m:t>
                        </m:r>
                      </m:den>
                    </m:f>
                  </m:oMath>
                </a14:m>
                <a:r>
                  <a:rPr lang="zh-CN" altLang="en-US" dirty="0"/>
                  <a:t> </a:t>
                </a:r>
                <a:endParaRPr lang="en-US" altLang="zh-CN" dirty="0"/>
              </a:p>
              <a:p>
                <a:endParaRPr lang="en-US" altLang="zh-CN"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1825" y="1219200"/>
                <a:ext cx="10941050" cy="4526280"/>
              </a:xfrm>
              <a:blipFill>
                <a:blip r:embed="rId2"/>
                <a:stretch>
                  <a:fillRect l="-579" t="-1681" r="-139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a:t>
            </a:r>
            <a:r>
              <a:rPr lang="zh-CN" altLang="en-US" dirty="0"/>
              <a:t> </a:t>
            </a:r>
            <a:r>
              <a:rPr lang="en-US" altLang="zh-CN" dirty="0"/>
              <a:t>Mapping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4685" y="1098550"/>
                <a:ext cx="10918190" cy="5257800"/>
              </a:xfrm>
            </p:spPr>
            <p:txBody>
              <a:bodyPr>
                <a:normAutofit lnSpcReduction="10000"/>
              </a:bodyPr>
              <a:lstStyle/>
              <a:p>
                <a:r>
                  <a:rPr lang="en-US" altLang="zh-CN" sz="3400" dirty="0"/>
                  <a:t>The</a:t>
                </a:r>
                <a:r>
                  <a:rPr lang="zh-CN" altLang="en-US" sz="3400" dirty="0"/>
                  <a:t> </a:t>
                </a:r>
                <a:r>
                  <a:rPr lang="en-US" altLang="zh-CN" sz="3400" dirty="0"/>
                  <a:t>dual</a:t>
                </a:r>
                <a:r>
                  <a:rPr lang="zh-CN" altLang="en-US" sz="3400" dirty="0"/>
                  <a:t> </a:t>
                </a:r>
                <a:r>
                  <a:rPr lang="en-US" altLang="zh-CN" sz="3400" dirty="0"/>
                  <a:t>problem</a:t>
                </a:r>
                <a:r>
                  <a:rPr lang="zh-CN" altLang="en-US" sz="3400" dirty="0"/>
                  <a:t> </a:t>
                </a:r>
                <a:r>
                  <a:rPr lang="en-US" sz="3400" dirty="0"/>
                  <a:t>can be written entirely in terms of the inner products </a:t>
                </a:r>
                <a:r>
                  <a:rPr lang="en-US" altLang="zh-CN" sz="3400" dirty="0"/>
                  <a:t>of</a:t>
                </a:r>
                <a:r>
                  <a:rPr lang="zh-CN" altLang="en-US" sz="3400" dirty="0"/>
                  <a:t> </a:t>
                </a:r>
                <a:r>
                  <a:rPr lang="en-US" altLang="zh-CN" sz="3400" dirty="0"/>
                  <a:t>input</a:t>
                </a:r>
                <a:r>
                  <a:rPr lang="zh-CN" altLang="en-US" sz="3400" dirty="0"/>
                  <a:t> </a:t>
                </a:r>
                <a:r>
                  <a:rPr lang="en-US" altLang="zh-CN" sz="3400" dirty="0"/>
                  <a:t>features</a:t>
                </a:r>
                <a:r>
                  <a:rPr lang="zh-CN" altLang="en-US" sz="3400" dirty="0"/>
                  <a:t> </a:t>
                </a:r>
                <a:r>
                  <a:rPr lang="en-US" altLang="zh-CN" sz="3400" dirty="0"/>
                  <a:t>(</a:t>
                </a:r>
                <a14:m>
                  <m:oMath xmlns:m="http://schemas.openxmlformats.org/officeDocument/2006/math">
                    <m:sSubSup>
                      <m:sSubSupPr>
                        <m:ctrlPr>
                          <a:rPr lang="en-US" altLang="zh-CN" sz="3400" i="1" smtClean="0">
                            <a:latin typeface="Cambria Math" panose="02040503050406030204" pitchFamily="18" charset="0"/>
                          </a:rPr>
                        </m:ctrlPr>
                      </m:sSubSupPr>
                      <m:e>
                        <m:r>
                          <a:rPr lang="en-US" altLang="zh-CN" sz="3400" b="1" i="0" smtClean="0">
                            <a:latin typeface="Cambria Math" panose="02040503050406030204" pitchFamily="18" charset="0"/>
                          </a:rPr>
                          <m:t>𝐱</m:t>
                        </m:r>
                      </m:e>
                      <m:sub>
                        <m:r>
                          <a:rPr lang="en-US" altLang="zh-CN" sz="3400" b="0" i="1" smtClean="0">
                            <a:latin typeface="Cambria Math" panose="02040503050406030204" pitchFamily="18" charset="0"/>
                          </a:rPr>
                          <m:t>𝑖</m:t>
                        </m:r>
                      </m:sub>
                      <m:sup>
                        <m:r>
                          <a:rPr lang="en-US" altLang="zh-CN" sz="3400" b="0" i="1" smtClean="0">
                            <a:latin typeface="Cambria Math" panose="02040503050406030204" pitchFamily="18" charset="0"/>
                          </a:rPr>
                          <m:t>𝑇</m:t>
                        </m:r>
                      </m:sup>
                    </m:sSubSup>
                    <m:sSub>
                      <m:sSubPr>
                        <m:ctrlPr>
                          <a:rPr lang="en-US" altLang="zh-CN" sz="3400" i="1">
                            <a:latin typeface="Cambria Math" panose="02040503050406030204" pitchFamily="18" charset="0"/>
                          </a:rPr>
                        </m:ctrlPr>
                      </m:sSubPr>
                      <m:e>
                        <m:r>
                          <a:rPr lang="en-US" altLang="zh-CN" sz="3400" b="1">
                            <a:latin typeface="Cambria Math" panose="02040503050406030204" pitchFamily="18" charset="0"/>
                          </a:rPr>
                          <m:t>𝐱</m:t>
                        </m:r>
                      </m:e>
                      <m:sub>
                        <m:r>
                          <a:rPr lang="en-US" altLang="zh-CN" sz="3400" b="0" i="1" smtClean="0">
                            <a:latin typeface="Cambria Math" panose="02040503050406030204" pitchFamily="18" charset="0"/>
                          </a:rPr>
                          <m:t>𝑗</m:t>
                        </m:r>
                      </m:sub>
                    </m:sSub>
                  </m:oMath>
                </a14:m>
                <a:r>
                  <a:rPr lang="en-US" altLang="zh-CN" sz="3400" dirty="0"/>
                  <a:t>),</a:t>
                </a:r>
                <a:r>
                  <a:rPr lang="zh-CN" altLang="en-US" sz="3400" dirty="0"/>
                  <a:t> </a:t>
                </a:r>
                <a:r>
                  <a:rPr lang="en-US" sz="3400" dirty="0"/>
                  <a:t>this means that we would replace all those inner products wit</a:t>
                </a:r>
                <a:r>
                  <a:rPr lang="en-US" altLang="zh-CN" sz="3400" dirty="0"/>
                  <a:t>h</a:t>
                </a:r>
                <a:r>
                  <a:rPr lang="zh-CN" altLang="en-US" sz="3400" dirty="0"/>
                  <a:t> </a:t>
                </a:r>
                <a14:m>
                  <m:oMath xmlns:m="http://schemas.openxmlformats.org/officeDocument/2006/math">
                    <m:sSup>
                      <m:sSupPr>
                        <m:ctrlPr>
                          <a:rPr lang="en-US" altLang="zh-CN" sz="3400" i="1">
                            <a:solidFill>
                              <a:srgbClr val="0070C0"/>
                            </a:solidFill>
                            <a:latin typeface="Cambria Math" panose="02040503050406030204" pitchFamily="18" charset="0"/>
                          </a:rPr>
                        </m:ctrlPr>
                      </m:sSupPr>
                      <m:e>
                        <m:sSub>
                          <m:sSubPr>
                            <m:ctrlPr>
                              <a:rPr lang="en-US" altLang="zh-CN" sz="3400" i="1">
                                <a:solidFill>
                                  <a:srgbClr val="0070C0"/>
                                </a:solidFill>
                                <a:latin typeface="Cambria Math" panose="02040503050406030204" pitchFamily="18" charset="0"/>
                              </a:rPr>
                            </m:ctrlPr>
                          </m:sSubPr>
                          <m:e>
                            <m:r>
                              <a:rPr lang="zh-CN" altLang="en-US" sz="34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sz="3400" b="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3400" b="1">
                                <a:solidFill>
                                  <a:srgbClr val="0070C0"/>
                                </a:solidFill>
                                <a:latin typeface="Cambria Math" panose="02040503050406030204" pitchFamily="18" charset="0"/>
                              </a:rPr>
                              <m:t>𝐱</m:t>
                            </m:r>
                          </m:e>
                          <m:sub>
                            <m:r>
                              <a:rPr lang="en-US" altLang="zh-CN" sz="3400" i="1">
                                <a:solidFill>
                                  <a:srgbClr val="0070C0"/>
                                </a:solidFill>
                                <a:latin typeface="Cambria Math" panose="02040503050406030204" pitchFamily="18" charset="0"/>
                              </a:rPr>
                              <m:t>𝑖</m:t>
                            </m:r>
                          </m:sub>
                        </m:sSub>
                        <m:r>
                          <a:rPr lang="en-US" altLang="zh-CN" sz="3400" i="1">
                            <a:solidFill>
                              <a:srgbClr val="0070C0"/>
                            </a:solidFill>
                            <a:latin typeface="Cambria Math" panose="02040503050406030204" pitchFamily="18" charset="0"/>
                          </a:rPr>
                          <m:t>)</m:t>
                        </m:r>
                      </m:e>
                      <m:sup>
                        <m:r>
                          <a:rPr lang="en-US" altLang="zh-CN" sz="3400" i="1">
                            <a:solidFill>
                              <a:srgbClr val="0070C0"/>
                            </a:solidFill>
                            <a:latin typeface="Cambria Math" panose="02040503050406030204" pitchFamily="18" charset="0"/>
                          </a:rPr>
                          <m:t>𝑇</m:t>
                        </m:r>
                      </m:sup>
                    </m:sSup>
                    <m:r>
                      <a:rPr lang="zh-CN" altLang="en-US" sz="34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sz="34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3400" i="1">
                            <a:solidFill>
                              <a:srgbClr val="0070C0"/>
                            </a:solidFill>
                            <a:latin typeface="Cambria Math" panose="02040503050406030204" pitchFamily="18" charset="0"/>
                          </a:rPr>
                        </m:ctrlPr>
                      </m:sSubPr>
                      <m:e>
                        <m:r>
                          <a:rPr lang="en-US" altLang="zh-CN" sz="3400" b="1">
                            <a:solidFill>
                              <a:srgbClr val="0070C0"/>
                            </a:solidFill>
                            <a:latin typeface="Cambria Math" panose="02040503050406030204" pitchFamily="18" charset="0"/>
                          </a:rPr>
                          <m:t>𝐱</m:t>
                        </m:r>
                      </m:e>
                      <m:sub>
                        <m:r>
                          <a:rPr lang="en-US" altLang="zh-CN" sz="3400" i="1">
                            <a:solidFill>
                              <a:srgbClr val="0070C0"/>
                            </a:solidFill>
                            <a:latin typeface="Cambria Math" panose="02040503050406030204" pitchFamily="18" charset="0"/>
                          </a:rPr>
                          <m:t>𝑗</m:t>
                        </m:r>
                      </m:sub>
                    </m:sSub>
                    <m:r>
                      <a:rPr lang="en-US" altLang="zh-CN" sz="3400" i="1">
                        <a:solidFill>
                          <a:srgbClr val="0070C0"/>
                        </a:solidFill>
                        <a:latin typeface="Cambria Math" panose="02040503050406030204" pitchFamily="18" charset="0"/>
                      </a:rPr>
                      <m:t>)</m:t>
                    </m:r>
                  </m:oMath>
                </a14:m>
                <a:r>
                  <a:rPr lang="en-US" sz="3400" dirty="0"/>
                  <a:t>.</a:t>
                </a:r>
              </a:p>
              <a:p>
                <a:r>
                  <a:rPr lang="en-US" altLang="zh-CN" sz="3400" dirty="0"/>
                  <a:t>Dual</a:t>
                </a:r>
                <a:r>
                  <a:rPr lang="zh-CN" altLang="en-US" sz="3400" dirty="0"/>
                  <a:t> </a:t>
                </a:r>
                <a:r>
                  <a:rPr lang="en-US" altLang="zh-CN" sz="3400" dirty="0"/>
                  <a:t>problem:</a:t>
                </a:r>
              </a:p>
              <a:p>
                <a:pPr marL="0" indent="0" algn="ctr">
                  <a:buNone/>
                </a:pP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a:rPr lang="en-US" altLang="zh-CN">
                                <a:latin typeface="Cambria Math" panose="02040503050406030204" pitchFamily="18" charset="0"/>
                              </a:rPr>
                              <m:t> </m:t>
                            </m:r>
                            <m:r>
                              <m:rPr>
                                <m:sty m:val="p"/>
                              </m:rPr>
                              <a:rPr lang="en-US" altLang="zh-CN">
                                <a:latin typeface="Cambria Math" panose="02040503050406030204" pitchFamily="18" charset="0"/>
                              </a:rPr>
                              <m:t>max</m:t>
                            </m:r>
                          </m:e>
                          <m:lim>
                            <m:r>
                              <a:rPr lang="zh-CN" altLang="en-US" i="1">
                                <a:latin typeface="Cambria Math" panose="02040503050406030204" pitchFamily="18" charset="0"/>
                              </a:rPr>
                              <m:t>𝛼</m:t>
                            </m:r>
                          </m:lim>
                        </m:limLow>
                      </m:fName>
                      <m:e>
                        <m:r>
                          <a:rPr lang="zh-CN" altLang="en-US" b="0" i="1" smtClean="0">
                            <a:latin typeface="Cambria Math" panose="02040503050406030204" pitchFamily="18" charset="0"/>
                          </a:rPr>
                          <m:t>  </m:t>
                        </m:r>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nary>
                          </m:e>
                        </m:nary>
                        <m:sSup>
                          <m:sSupPr>
                            <m:ctrlPr>
                              <a:rPr lang="en-US" altLang="zh-CN" i="1" smtClean="0">
                                <a:solidFill>
                                  <a:srgbClr val="0070C0"/>
                                </a:solidFill>
                                <a:latin typeface="Cambria Math" panose="02040503050406030204" pitchFamily="18" charset="0"/>
                              </a:rPr>
                            </m:ctrlPr>
                          </m:sSupPr>
                          <m:e>
                            <m:sSub>
                              <m:sSubPr>
                                <m:ctrlPr>
                                  <a:rPr lang="en-US" altLang="zh-CN"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b="1" i="0"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𝑖</m:t>
                                </m:r>
                              </m:sub>
                            </m:sSub>
                            <m:r>
                              <a:rPr lang="en-US" altLang="zh-CN" b="0" i="1" smtClean="0">
                                <a:solidFill>
                                  <a:srgbClr val="0070C0"/>
                                </a:solidFill>
                                <a:latin typeface="Cambria Math" panose="02040503050406030204" pitchFamily="18" charset="0"/>
                              </a:rPr>
                              <m:t>)</m:t>
                            </m:r>
                          </m:e>
                          <m:sup>
                            <m:r>
                              <a:rPr lang="en-US" altLang="zh-CN" i="1">
                                <a:solidFill>
                                  <a:srgbClr val="0070C0"/>
                                </a:solidFill>
                                <a:latin typeface="Cambria Math" panose="02040503050406030204" pitchFamily="18" charset="0"/>
                              </a:rPr>
                              <m:t>𝑇</m:t>
                            </m:r>
                          </m:sup>
                        </m:sSup>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𝑗</m:t>
                            </m:r>
                          </m:sub>
                        </m:sSub>
                        <m:r>
                          <a:rPr lang="en-US" altLang="zh-CN" b="0" i="1" smtClean="0">
                            <a:solidFill>
                              <a:srgbClr val="0070C0"/>
                            </a:solidFill>
                            <a:latin typeface="Cambria Math" panose="02040503050406030204" pitchFamily="18" charset="0"/>
                          </a:rPr>
                          <m:t>)</m:t>
                        </m:r>
                      </m:e>
                    </m:func>
                  </m:oMath>
                </a14:m>
                <a:r>
                  <a:rPr lang="zh-CN" altLang="en-US" dirty="0"/>
                  <a:t> </a:t>
                </a:r>
                <a:endParaRPr lang="en-US" altLang="zh-CN" dirty="0"/>
              </a:p>
              <a:p>
                <a:pPr marL="0" indent="0" algn="ct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=1,2,…,</m:t>
                      </m:r>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                                       </m:t>
                      </m:r>
                    </m:oMath>
                  </m:oMathPara>
                </a14:m>
                <a:endParaRPr lang="en-US" altLang="zh-CN" dirty="0"/>
              </a:p>
              <a:p>
                <a:pPr marL="0" indent="0" algn="ctr">
                  <a:buNone/>
                </a:pPr>
                <a:r>
                  <a:rPr lang="en-US" altLang="zh-CN" dirty="0"/>
                  <a:t>    </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r>
                      <a:rPr lang="en-US" altLang="zh-CN" i="1">
                        <a:latin typeface="Cambria Math" panose="02040503050406030204" pitchFamily="18" charset="0"/>
                      </a:rPr>
                      <m:t>=0                                                                      </m:t>
                    </m:r>
                  </m:oMath>
                </a14:m>
                <a:endParaRPr lang="en-US" altLang="zh-CN" dirty="0"/>
              </a:p>
              <a:p>
                <a:r>
                  <a:rPr lang="en-US" altLang="zh-CN" sz="3400" dirty="0"/>
                  <a:t>After</a:t>
                </a:r>
                <a:r>
                  <a:rPr lang="zh-CN" altLang="en-US" sz="3400" dirty="0"/>
                  <a:t> </a:t>
                </a:r>
                <a:r>
                  <a:rPr lang="en-US" altLang="zh-CN" sz="3400" dirty="0"/>
                  <a:t>solving</a:t>
                </a:r>
                <a:r>
                  <a:rPr lang="zh-CN" altLang="en-US" sz="3400" dirty="0"/>
                  <a:t> </a:t>
                </a:r>
                <a:r>
                  <a:rPr lang="en-US" altLang="zh-CN" sz="3400" dirty="0"/>
                  <a:t>the</a:t>
                </a:r>
                <a:r>
                  <a:rPr lang="zh-CN" altLang="en-US" sz="3400" dirty="0"/>
                  <a:t> </a:t>
                </a:r>
                <a:r>
                  <a:rPr lang="en-US" altLang="zh-CN" sz="3400" dirty="0"/>
                  <a:t>dual</a:t>
                </a:r>
                <a:r>
                  <a:rPr lang="zh-CN" altLang="en-US" sz="3400" dirty="0"/>
                  <a:t> </a:t>
                </a:r>
                <a:r>
                  <a:rPr lang="en-US" altLang="zh-CN" sz="3400" dirty="0"/>
                  <a:t>problem:</a:t>
                </a:r>
              </a:p>
              <a:p>
                <a:pPr marL="457200" lvl="1"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h</m:t>
                      </m:r>
                      <m:d>
                        <m:dPr>
                          <m:ctrlPr>
                            <a:rPr lang="en-US" altLang="zh-CN" sz="2800" i="1">
                              <a:latin typeface="Cambria Math" panose="02040503050406030204" pitchFamily="18" charset="0"/>
                            </a:rPr>
                          </m:ctrlPr>
                        </m:dPr>
                        <m:e>
                          <m:r>
                            <a:rPr lang="en-US" altLang="zh-CN" sz="2800" b="1">
                              <a:latin typeface="Cambria Math" panose="02040503050406030204" pitchFamily="18" charset="0"/>
                            </a:rPr>
                            <m:t>𝐱</m:t>
                          </m:r>
                        </m:e>
                      </m:d>
                      <m:r>
                        <a:rPr lang="en-US" altLang="zh-CN" sz="2800" i="1">
                          <a:latin typeface="Cambria Math" panose="02040503050406030204" pitchFamily="18" charset="0"/>
                        </a:rPr>
                        <m:t>=</m:t>
                      </m:r>
                      <m:r>
                        <a:rPr lang="en-US" altLang="zh-CN" sz="2800" i="1">
                          <a:latin typeface="Cambria Math" panose="02040503050406030204" pitchFamily="18" charset="0"/>
                        </a:rPr>
                        <m:t>𝑠𝑖𝑔𝑛</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b="1">
                                  <a:latin typeface="Cambria Math" panose="02040503050406030204" pitchFamily="18" charset="0"/>
                                </a:rPr>
                                <m:t>𝐰</m:t>
                              </m:r>
                            </m:e>
                            <m:sup>
                              <m:r>
                                <a:rPr lang="en-US" altLang="zh-CN" sz="2800" i="1">
                                  <a:latin typeface="Cambria Math" panose="02040503050406030204" pitchFamily="18" charset="0"/>
                                </a:rPr>
                                <m:t>𝑇</m:t>
                              </m:r>
                            </m:sup>
                          </m:sSup>
                          <m:r>
                            <a:rPr lang="zh-CN" alt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sz="2800" b="1"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800" b="1">
                              <a:solidFill>
                                <a:schemeClr val="tx1"/>
                              </a:solidFill>
                              <a:latin typeface="Cambria Math" panose="02040503050406030204" pitchFamily="18" charset="0"/>
                            </a:rPr>
                            <m:t>𝐱</m:t>
                          </m:r>
                          <m:r>
                            <a:rPr lang="en-US" altLang="zh-CN" sz="2800" b="1" i="0"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m:t>
                          </m:r>
                          <m:r>
                            <a:rPr lang="en-US" altLang="zh-CN" sz="2800" i="1">
                              <a:latin typeface="Cambria Math" panose="02040503050406030204" pitchFamily="18" charset="0"/>
                            </a:rPr>
                            <m:t>𝑏</m:t>
                          </m:r>
                        </m:e>
                      </m:d>
                    </m:oMath>
                  </m:oMathPara>
                </a14:m>
                <a:endParaRPr lang="en-US" altLang="zh-CN" sz="2800" i="1" dirty="0">
                  <a:latin typeface="Cambria Math" panose="02040503050406030204" pitchFamily="18" charset="0"/>
                </a:endParaRPr>
              </a:p>
              <a:p>
                <a:pPr marL="457200" lvl="1" indent="0">
                  <a:buNone/>
                </a:pPr>
                <a:r>
                  <a:rPr lang="zh-CN" altLang="en-US" sz="2800" b="0" dirty="0"/>
                  <a:t>                          </a:t>
                </a:r>
                <a14:m>
                  <m:oMath xmlns:m="http://schemas.openxmlformats.org/officeDocument/2006/math">
                    <m:r>
                      <a:rPr lang="zh-CN" altLang="en-US" sz="2800" b="0" i="0" smtClean="0">
                        <a:latin typeface="Cambria Math" panose="02040503050406030204" pitchFamily="18" charset="0"/>
                      </a:rPr>
                      <m:t>   </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𝑠𝑖𝑔𝑛</m:t>
                    </m:r>
                    <m:d>
                      <m:dPr>
                        <m:ctrlPr>
                          <a:rPr lang="en-US" altLang="zh-CN" sz="2800" b="0" i="1" smtClean="0">
                            <a:latin typeface="Cambria Math" panose="02040503050406030204" pitchFamily="18" charset="0"/>
                          </a:rPr>
                        </m:ctrlPr>
                      </m:dPr>
                      <m:e>
                        <m:nary>
                          <m:naryPr>
                            <m:chr m:val="∑"/>
                            <m:limLoc m:val="subSup"/>
                            <m:ctrlPr>
                              <a:rPr lang="en-US" altLang="zh-CN" sz="2800" i="1">
                                <a:latin typeface="Cambria Math" panose="02040503050406030204" pitchFamily="18" charset="0"/>
                              </a:rPr>
                            </m:ctrlPr>
                          </m:naryPr>
                          <m:sub>
                            <m:r>
                              <m:rPr>
                                <m:brk m:alnAt="25"/>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𝑚</m:t>
                            </m:r>
                          </m:sup>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𝛼</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e>
                        </m:nary>
                        <m:sSup>
                          <m:sSupPr>
                            <m:ctrlPr>
                              <a:rPr lang="en-US" altLang="zh-CN" sz="2800" i="1" smtClean="0">
                                <a:solidFill>
                                  <a:srgbClr val="0070C0"/>
                                </a:solidFill>
                                <a:latin typeface="Cambria Math" panose="02040503050406030204" pitchFamily="18" charset="0"/>
                              </a:rPr>
                            </m:ctrlPr>
                          </m:sSupPr>
                          <m:e>
                            <m:r>
                              <a:rPr lang="zh-CN" altLang="en-US" sz="28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sz="28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sz="2800" i="1">
                                        <a:solidFill>
                                          <a:srgbClr val="0070C0"/>
                                        </a:solidFill>
                                        <a:latin typeface="Cambria Math" panose="02040503050406030204" pitchFamily="18" charset="0"/>
                                      </a:rPr>
                                    </m:ctrlPr>
                                  </m:sSubPr>
                                  <m:e>
                                    <m:r>
                                      <a:rPr lang="en-US" altLang="zh-CN" sz="2800" b="1">
                                        <a:solidFill>
                                          <a:srgbClr val="0070C0"/>
                                        </a:solidFill>
                                        <a:latin typeface="Cambria Math" panose="02040503050406030204" pitchFamily="18" charset="0"/>
                                      </a:rPr>
                                      <m:t>𝐱</m:t>
                                    </m:r>
                                  </m:e>
                                  <m:sub>
                                    <m:r>
                                      <a:rPr lang="en-US" altLang="zh-CN" sz="2800" i="1">
                                        <a:solidFill>
                                          <a:srgbClr val="0070C0"/>
                                        </a:solidFill>
                                        <a:latin typeface="Cambria Math" panose="02040503050406030204" pitchFamily="18" charset="0"/>
                                      </a:rPr>
                                      <m:t>𝑖</m:t>
                                    </m:r>
                                  </m:sub>
                                </m:sSub>
                              </m:e>
                            </m:d>
                          </m:e>
                          <m:sup>
                            <m:r>
                              <a:rPr lang="en-US" altLang="zh-CN" sz="2800" b="0" i="1" smtClean="0">
                                <a:solidFill>
                                  <a:srgbClr val="0070C0"/>
                                </a:solidFill>
                                <a:latin typeface="Cambria Math" panose="02040503050406030204" pitchFamily="18" charset="0"/>
                              </a:rPr>
                              <m:t>𝑇</m:t>
                            </m:r>
                          </m:sup>
                        </m:sSup>
                        <m:r>
                          <a:rPr lang="zh-CN" altLang="en-US" sz="28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sz="2800" b="1"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800" b="1">
                                <a:solidFill>
                                  <a:srgbClr val="0070C0"/>
                                </a:solidFill>
                                <a:latin typeface="Cambria Math" panose="02040503050406030204" pitchFamily="18" charset="0"/>
                              </a:rPr>
                              <m:t>𝐱</m:t>
                            </m:r>
                          </m:e>
                        </m:d>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𝑏</m:t>
                        </m:r>
                      </m:e>
                    </m:d>
                  </m:oMath>
                </a14:m>
                <a:endParaRPr lang="en-US" altLang="zh-CN" sz="34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4685" y="1098550"/>
                <a:ext cx="10918190" cy="5257800"/>
              </a:xfrm>
              <a:blipFill>
                <a:blip r:embed="rId2"/>
                <a:stretch>
                  <a:fillRect l="-813" t="-2651" b="-1349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a:t>
            </a:r>
            <a:r>
              <a:rPr lang="zh-CN" altLang="en-US" dirty="0"/>
              <a:t> </a:t>
            </a:r>
            <a:r>
              <a:rPr lang="en-US" altLang="zh-CN" dirty="0"/>
              <a:t>Mapping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6595" y="1219200"/>
                <a:ext cx="10779760" cy="4938395"/>
              </a:xfrm>
            </p:spPr>
            <p:txBody>
              <a:bodyPr>
                <a:normAutofit lnSpcReduction="10000"/>
              </a:bodyPr>
              <a:lstStyle/>
              <a:p>
                <a:r>
                  <a:rPr lang="en-US" altLang="zh-CN" dirty="0"/>
                  <a:t>Problem:</a:t>
                </a:r>
              </a:p>
              <a:p>
                <a:pPr lvl="1"/>
                <a14:m>
                  <m:oMath xmlns:m="http://schemas.openxmlformats.org/officeDocument/2006/math">
                    <m:sSup>
                      <m:sSupPr>
                        <m:ctrlPr>
                          <a:rPr lang="en-US" altLang="zh-CN" i="1">
                            <a:solidFill>
                              <a:srgbClr val="0070C0"/>
                            </a:solidFill>
                            <a:latin typeface="Cambria Math" panose="02040503050406030204" pitchFamily="18" charset="0"/>
                          </a:rPr>
                        </m:ctrlPr>
                      </m:sSupPr>
                      <m:e>
                        <m:sSub>
                          <m:sSubPr>
                            <m:ctrlPr>
                              <a:rPr lang="en-US" altLang="zh-CN"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b="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𝑖</m:t>
                            </m:r>
                          </m:sub>
                        </m:sSub>
                        <m:r>
                          <a:rPr lang="en-US" altLang="zh-CN" i="1">
                            <a:solidFill>
                              <a:srgbClr val="0070C0"/>
                            </a:solidFill>
                            <a:latin typeface="Cambria Math" panose="02040503050406030204" pitchFamily="18" charset="0"/>
                          </a:rPr>
                          <m:t>)</m:t>
                        </m:r>
                      </m:e>
                      <m:sup>
                        <m:r>
                          <a:rPr lang="en-US" altLang="zh-CN" i="1">
                            <a:solidFill>
                              <a:srgbClr val="0070C0"/>
                            </a:solidFill>
                            <a:latin typeface="Cambria Math" panose="02040503050406030204" pitchFamily="18" charset="0"/>
                          </a:rPr>
                          <m:t>𝑇</m:t>
                        </m:r>
                      </m:sup>
                    </m:sSup>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𝑗</m:t>
                        </m:r>
                      </m:sub>
                    </m:sSub>
                    <m:r>
                      <a:rPr lang="en-US" altLang="zh-CN" i="1">
                        <a:solidFill>
                          <a:srgbClr val="0070C0"/>
                        </a:solidFill>
                        <a:latin typeface="Cambria Math" panose="02040503050406030204" pitchFamily="18" charset="0"/>
                      </a:rPr>
                      <m:t>)</m:t>
                    </m:r>
                  </m:oMath>
                </a14:m>
                <a:r>
                  <a:rPr lang="en-US" altLang="zh-CN" dirty="0"/>
                  <a:t>:</a:t>
                </a:r>
                <a:r>
                  <a:rPr lang="zh-CN" altLang="en-US" dirty="0"/>
                  <a:t> </a:t>
                </a:r>
                <a:r>
                  <a:rPr lang="en-US" altLang="zh-CN" dirty="0"/>
                  <a:t>inner</a:t>
                </a:r>
                <a:r>
                  <a:rPr lang="zh-CN" altLang="en-US" dirty="0"/>
                  <a:t> </a:t>
                </a:r>
                <a:r>
                  <a:rPr lang="en-US" altLang="zh-CN" dirty="0"/>
                  <a:t>product</a:t>
                </a:r>
                <a:r>
                  <a:rPr lang="zh-CN" altLang="en-US" dirty="0"/>
                  <a:t> </a:t>
                </a:r>
                <a:r>
                  <a:rPr lang="en-US" altLang="zh-CN" dirty="0"/>
                  <a:t>of</a:t>
                </a:r>
                <a:r>
                  <a:rPr lang="zh-CN" altLang="en-US" dirty="0"/>
                  <a:t> </a:t>
                </a:r>
                <a:r>
                  <a:rPr lang="en-US" altLang="zh-CN" dirty="0"/>
                  <a:t>mapped</a:t>
                </a:r>
                <a:r>
                  <a:rPr lang="zh-CN" altLang="en-US" dirty="0"/>
                  <a:t> </a:t>
                </a:r>
                <a:r>
                  <a:rPr lang="en-US" altLang="zh-CN" dirty="0"/>
                  <a:t>feature</a:t>
                </a:r>
                <a:r>
                  <a:rPr lang="zh-CN" altLang="en-US" dirty="0"/>
                  <a:t> </a:t>
                </a:r>
                <a:r>
                  <a:rPr lang="en-US" altLang="zh-CN" dirty="0"/>
                  <a:t>vectors,</a:t>
                </a:r>
                <a:r>
                  <a:rPr lang="zh-CN" altLang="en-US" dirty="0"/>
                  <a:t> </a:t>
                </a:r>
                <a:r>
                  <a:rPr lang="en-US" altLang="zh-CN" dirty="0"/>
                  <a:t>may</a:t>
                </a:r>
                <a:r>
                  <a:rPr lang="zh-CN" altLang="en-US" dirty="0"/>
                  <a:t> </a:t>
                </a:r>
                <a:r>
                  <a:rPr lang="en-US" altLang="zh-CN" dirty="0"/>
                  <a:t>be</a:t>
                </a:r>
                <a:r>
                  <a:rPr lang="zh-CN" altLang="en-US" dirty="0"/>
                  <a:t> </a:t>
                </a:r>
                <a:r>
                  <a:rPr lang="en-US" altLang="zh-CN" dirty="0"/>
                  <a:t>expensive</a:t>
                </a:r>
                <a:r>
                  <a:rPr lang="zh-CN" altLang="en-US" dirty="0"/>
                  <a:t> </a:t>
                </a:r>
                <a:r>
                  <a:rPr lang="en-US" altLang="zh-CN" dirty="0"/>
                  <a:t>to</a:t>
                </a:r>
                <a:r>
                  <a:rPr lang="zh-CN" altLang="en-US" dirty="0"/>
                  <a:t> </a:t>
                </a:r>
                <a:r>
                  <a:rPr lang="en-US" altLang="zh-CN" dirty="0"/>
                  <a:t>calculate</a:t>
                </a:r>
                <a:r>
                  <a:rPr lang="zh-CN" altLang="en-US" dirty="0"/>
                  <a:t> </a:t>
                </a:r>
                <a:r>
                  <a:rPr lang="en-US" altLang="zh-CN" dirty="0"/>
                  <a:t>as</a:t>
                </a:r>
                <a:r>
                  <a:rPr lang="zh-CN" altLang="en-US" dirty="0"/>
                  <a:t> </a:t>
                </a:r>
                <a14:m>
                  <m:oMath xmlns:m="http://schemas.openxmlformats.org/officeDocument/2006/math">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b="1">
                            <a:solidFill>
                              <a:srgbClr val="0070C0"/>
                            </a:solidFill>
                            <a:latin typeface="Cambria Math" panose="02040503050406030204" pitchFamily="18" charset="0"/>
                          </a:rPr>
                          <m:t>𝐱</m:t>
                        </m:r>
                      </m:e>
                      <m:sub>
                        <m:r>
                          <a:rPr lang="en-US" altLang="zh-CN" b="0" i="1" smtClean="0">
                            <a:solidFill>
                              <a:srgbClr val="0070C0"/>
                            </a:solidFill>
                            <a:latin typeface="Cambria Math" panose="02040503050406030204" pitchFamily="18" charset="0"/>
                          </a:rPr>
                          <m:t>𝑖</m:t>
                        </m:r>
                      </m:sub>
                    </m:sSub>
                    <m:r>
                      <a:rPr lang="en-US" altLang="zh-CN" i="1">
                        <a:solidFill>
                          <a:srgbClr val="0070C0"/>
                        </a:solidFill>
                        <a:latin typeface="Cambria Math" panose="02040503050406030204" pitchFamily="18" charset="0"/>
                      </a:rPr>
                      <m:t>)</m:t>
                    </m:r>
                  </m:oMath>
                </a14:m>
                <a:r>
                  <a:rPr lang="zh-CN" altLang="en-US" dirty="0"/>
                  <a:t> </a:t>
                </a:r>
                <a:r>
                  <a:rPr lang="en-US" altLang="zh-CN" dirty="0"/>
                  <a:t>may</a:t>
                </a:r>
                <a:r>
                  <a:rPr lang="zh-CN" altLang="en-US" dirty="0"/>
                  <a:t> </a:t>
                </a:r>
                <a:r>
                  <a:rPr lang="en-US" altLang="zh-CN" dirty="0"/>
                  <a:t>be</a:t>
                </a:r>
                <a:r>
                  <a:rPr lang="zh-CN" altLang="en-US" dirty="0"/>
                  <a:t> </a:t>
                </a:r>
                <a:r>
                  <a:rPr lang="en-US" altLang="zh-CN" dirty="0"/>
                  <a:t>high</a:t>
                </a:r>
                <a:r>
                  <a:rPr lang="zh-CN" altLang="en-US" dirty="0"/>
                  <a:t> </a:t>
                </a:r>
                <a:r>
                  <a:rPr lang="en-US" altLang="zh-CN" dirty="0"/>
                  <a:t>dimensional</a:t>
                </a:r>
                <a:r>
                  <a:rPr lang="zh-CN" altLang="en-US" dirty="0"/>
                  <a:t> </a:t>
                </a:r>
                <a:r>
                  <a:rPr lang="en-US" altLang="zh-CN" dirty="0"/>
                  <a:t>vectors.</a:t>
                </a:r>
              </a:p>
              <a:p>
                <a:pPr lvl="1"/>
                <a:r>
                  <a:rPr lang="en-US" altLang="zh-CN" dirty="0"/>
                  <a:t>For</a:t>
                </a:r>
                <a:r>
                  <a:rPr lang="zh-CN" altLang="en-US" dirty="0"/>
                  <a:t> </a:t>
                </a:r>
                <a:r>
                  <a:rPr lang="en-US" altLang="zh-CN" dirty="0"/>
                  <a:t>efficient</a:t>
                </a:r>
                <a:r>
                  <a:rPr lang="zh-CN" altLang="en-US" dirty="0"/>
                  <a:t> </a:t>
                </a:r>
                <a:r>
                  <a:rPr lang="en-US" altLang="zh-CN" dirty="0"/>
                  <a:t>calculation,</a:t>
                </a:r>
                <a:r>
                  <a:rPr lang="zh-CN" altLang="en-US" dirty="0"/>
                  <a:t> </a:t>
                </a:r>
                <a:r>
                  <a:rPr lang="en-US" altLang="zh-CN" dirty="0"/>
                  <a:t>define</a:t>
                </a:r>
                <a:r>
                  <a:rPr lang="zh-CN" altLang="en-US" dirty="0"/>
                  <a:t> </a:t>
                </a:r>
                <a:r>
                  <a:rPr lang="en-US" altLang="zh-CN" dirty="0">
                    <a:solidFill>
                      <a:srgbClr val="C00000"/>
                    </a:solidFill>
                  </a:rPr>
                  <a:t>kernel</a:t>
                </a:r>
                <a:r>
                  <a:rPr lang="zh-CN" altLang="en-US" dirty="0">
                    <a:solidFill>
                      <a:srgbClr val="C00000"/>
                    </a:solidFill>
                  </a:rPr>
                  <a:t> </a:t>
                </a:r>
                <a:r>
                  <a:rPr lang="en-US" altLang="zh-CN" dirty="0">
                    <a:solidFill>
                      <a:srgbClr val="C00000"/>
                    </a:solidFill>
                  </a:rPr>
                  <a:t>function</a:t>
                </a:r>
                <a:r>
                  <a:rPr lang="en-US" altLang="zh-CN" dirty="0"/>
                  <a:t>.</a:t>
                </a:r>
              </a:p>
              <a:p>
                <a:r>
                  <a:rPr lang="en-US" altLang="zh-CN" dirty="0"/>
                  <a:t>Example:</a:t>
                </a:r>
              </a:p>
              <a:p>
                <a:pPr lvl="1"/>
                <a:r>
                  <a:rPr lang="en-US" altLang="zh-CN" dirty="0"/>
                  <a:t>Given</a:t>
                </a:r>
                <a:r>
                  <a:rPr lang="zh-CN" altLang="en-US" dirty="0"/>
                  <a:t> </a:t>
                </a:r>
                <a:r>
                  <a:rPr lang="en-US" altLang="zh-CN" dirty="0"/>
                  <a:t>input</a:t>
                </a:r>
                <a:r>
                  <a:rPr lang="zh-CN" altLang="en-US" dirty="0"/>
                  <a:t> </a:t>
                </a:r>
                <a:r>
                  <a:rPr lang="en-US" altLang="zh-CN" dirty="0"/>
                  <a:t>instance</a:t>
                </a:r>
                <a:r>
                  <a:rPr lang="zh-CN" altLang="en-US" dirty="0"/>
                  <a:t> </a:t>
                </a:r>
                <a:r>
                  <a:rPr lang="en-US" altLang="zh-CN" dirty="0"/>
                  <a:t>with</a:t>
                </a:r>
                <a:r>
                  <a:rPr lang="zh-CN" altLang="en-US" dirty="0"/>
                  <a:t> </a:t>
                </a:r>
                <a:r>
                  <a:rPr lang="en-US" altLang="zh-CN" dirty="0"/>
                  <a:t>feature</a:t>
                </a:r>
                <a:r>
                  <a:rPr lang="zh-CN" altLang="en-US" dirty="0"/>
                  <a:t> </a:t>
                </a:r>
                <a:r>
                  <a:rPr lang="en-US" altLang="zh-CN" dirty="0"/>
                  <a:t>dimension</a:t>
                </a:r>
                <a:r>
                  <a:rPr lang="zh-CN" altLang="en-US" dirty="0"/>
                  <a:t> </a:t>
                </a:r>
                <a:r>
                  <a:rPr lang="en-US" altLang="zh-CN" dirty="0"/>
                  <a:t>2</a:t>
                </a:r>
                <a:r>
                  <a:rPr lang="zh-CN" altLang="en-US" dirty="0"/>
                  <a:t> </a:t>
                </a:r>
                <a:r>
                  <a:rPr lang="en-US" altLang="zh-CN" dirty="0"/>
                  <a:t>and</a:t>
                </a:r>
                <a:r>
                  <a:rPr lang="zh-CN" altLang="en-US" dirty="0"/>
                  <a:t> </a:t>
                </a:r>
                <a:r>
                  <a:rPr lang="en-US" altLang="zh-CN" dirty="0"/>
                  <a:t>the</a:t>
                </a:r>
                <a:r>
                  <a:rPr lang="zh-CN" altLang="en-US" dirty="0"/>
                  <a:t> </a:t>
                </a:r>
                <a:r>
                  <a:rPr lang="en-US" altLang="zh-CN" dirty="0"/>
                  <a:t>following</a:t>
                </a:r>
                <a:r>
                  <a:rPr lang="zh-CN" altLang="en-US" dirty="0"/>
                  <a:t> </a:t>
                </a:r>
                <a:r>
                  <a:rPr lang="en-US" altLang="zh-CN" dirty="0"/>
                  <a:t>feature</a:t>
                </a:r>
                <a:r>
                  <a:rPr lang="zh-CN" altLang="en-US" dirty="0"/>
                  <a:t> </a:t>
                </a:r>
                <a:r>
                  <a:rPr lang="en-US" altLang="zh-CN" dirty="0"/>
                  <a:t>mapping</a:t>
                </a:r>
                <a:r>
                  <a:rPr lang="zh-CN" altLang="en-US" dirty="0"/>
                  <a:t> </a:t>
                </a:r>
                <a:r>
                  <a:rPr lang="en-US" altLang="zh-CN" dirty="0"/>
                  <a:t>function</a:t>
                </a:r>
              </a:p>
              <a:p>
                <a:pPr lvl="2"/>
                <a14:m>
                  <m:oMath xmlns:m="http://schemas.openxmlformats.org/officeDocument/2006/math">
                    <m:r>
                      <a:rPr lang="en-US" altLang="zh-CN" sz="2600" b="1" dirty="0">
                        <a:latin typeface="Cambria Math" panose="02040503050406030204" pitchFamily="18" charset="0"/>
                      </a:rPr>
                      <m:t>𝐱</m:t>
                    </m:r>
                    <m:r>
                      <a:rPr lang="en-US" altLang="zh-CN" sz="2600" dirty="0">
                        <a:latin typeface="Cambria Math" panose="02040503050406030204" pitchFamily="18" charset="0"/>
                      </a:rPr>
                      <m:t>=</m:t>
                    </m:r>
                    <m:sSup>
                      <m:sSupPr>
                        <m:ctrlPr>
                          <a:rPr lang="en-US" altLang="zh-CN" sz="2600" i="1" dirty="0">
                            <a:latin typeface="Cambria Math" panose="02040503050406030204" pitchFamily="18" charset="0"/>
                          </a:rPr>
                        </m:ctrlPr>
                      </m:sSupPr>
                      <m:e>
                        <m:d>
                          <m:dPr>
                            <m:ctrlPr>
                              <a:rPr lang="en-US" altLang="zh-CN" sz="2600" i="1" dirty="0">
                                <a:latin typeface="Cambria Math" panose="02040503050406030204" pitchFamily="18" charset="0"/>
                              </a:rPr>
                            </m:ctrlPr>
                          </m:dPr>
                          <m:e>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𝑥</m:t>
                                </m:r>
                              </m:e>
                              <m:sub>
                                <m:r>
                                  <a:rPr lang="en-US" altLang="zh-CN" sz="2600" i="1" dirty="0">
                                    <a:latin typeface="Cambria Math" panose="02040503050406030204" pitchFamily="18" charset="0"/>
                                  </a:rPr>
                                  <m:t>1</m:t>
                                </m:r>
                              </m:sub>
                            </m:sSub>
                            <m:r>
                              <a:rPr lang="en-US" altLang="zh-CN" sz="2600" i="1" dirty="0">
                                <a:latin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i="1" dirty="0">
                                    <a:latin typeface="Cambria Math" panose="02040503050406030204" pitchFamily="18" charset="0"/>
                                  </a:rPr>
                                  <m:t>𝑥</m:t>
                                </m:r>
                              </m:e>
                              <m:sub>
                                <m:r>
                                  <a:rPr lang="en-US" altLang="zh-CN" sz="2600" i="1" dirty="0">
                                    <a:latin typeface="Cambria Math" panose="02040503050406030204" pitchFamily="18" charset="0"/>
                                  </a:rPr>
                                  <m:t>2</m:t>
                                </m:r>
                              </m:sub>
                            </m:sSub>
                          </m:e>
                        </m:d>
                      </m:e>
                      <m:sup>
                        <m:r>
                          <a:rPr lang="en-US" altLang="zh-CN" sz="2600" i="1" dirty="0">
                            <a:latin typeface="Cambria Math" panose="02040503050406030204" pitchFamily="18" charset="0"/>
                          </a:rPr>
                          <m:t>𝑇</m:t>
                        </m:r>
                      </m:sup>
                    </m:sSup>
                  </m:oMath>
                </a14:m>
                <a:r>
                  <a:rPr lang="zh-CN" altLang="en-US" sz="2600" dirty="0"/>
                  <a:t> </a:t>
                </a:r>
                <a14:m>
                  <m:oMath xmlns:m="http://schemas.openxmlformats.org/officeDocument/2006/math">
                    <m:r>
                      <a:rPr lang="en-US" altLang="zh-CN" sz="2600" i="1" dirty="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sz="2600" dirty="0"/>
                  <a:t> </a:t>
                </a:r>
                <a14:m>
                  <m:oMath xmlns:m="http://schemas.openxmlformats.org/officeDocument/2006/math">
                    <m:r>
                      <a:rPr lang="zh-CN" altLang="en-US" sz="26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sz="26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600" b="1" dirty="0">
                            <a:solidFill>
                              <a:srgbClr val="0070C0"/>
                            </a:solidFill>
                            <a:latin typeface="Cambria Math" panose="02040503050406030204" pitchFamily="18" charset="0"/>
                          </a:rPr>
                          <m:t>𝐱</m:t>
                        </m:r>
                      </m:e>
                    </m:d>
                    <m:r>
                      <a:rPr lang="en-US" altLang="zh-CN" sz="2600" i="1" dirty="0">
                        <a:solidFill>
                          <a:srgbClr val="0070C0"/>
                        </a:solidFill>
                        <a:latin typeface="Cambria Math" panose="02040503050406030204" pitchFamily="18" charset="0"/>
                      </a:rPr>
                      <m:t>=</m:t>
                    </m:r>
                    <m:sSup>
                      <m:sSupPr>
                        <m:ctrlPr>
                          <a:rPr lang="en-US" altLang="zh-CN" sz="2600" i="1" dirty="0">
                            <a:solidFill>
                              <a:srgbClr val="0070C0"/>
                            </a:solidFill>
                            <a:latin typeface="Cambria Math" panose="02040503050406030204" pitchFamily="18" charset="0"/>
                          </a:rPr>
                        </m:ctrlPr>
                      </m:sSupPr>
                      <m:e>
                        <m:r>
                          <a:rPr lang="en-US" altLang="zh-CN" sz="2600" i="1" dirty="0">
                            <a:solidFill>
                              <a:srgbClr val="0070C0"/>
                            </a:solidFill>
                            <a:latin typeface="Cambria Math" panose="02040503050406030204" pitchFamily="18" charset="0"/>
                          </a:rPr>
                          <m:t>(</m:t>
                        </m:r>
                        <m:sSubSup>
                          <m:sSubSupPr>
                            <m:ctrlPr>
                              <a:rPr lang="en-US" altLang="zh-CN" sz="2600" i="1" dirty="0">
                                <a:solidFill>
                                  <a:srgbClr val="0070C0"/>
                                </a:solidFill>
                                <a:latin typeface="Cambria Math" panose="02040503050406030204" pitchFamily="18" charset="0"/>
                              </a:rPr>
                            </m:ctrlPr>
                          </m:sSubSupPr>
                          <m:e>
                            <m:r>
                              <a:rPr lang="en-US" altLang="zh-CN" sz="2600" i="1" dirty="0">
                                <a:solidFill>
                                  <a:srgbClr val="0070C0"/>
                                </a:solidFill>
                                <a:latin typeface="Cambria Math" panose="02040503050406030204" pitchFamily="18" charset="0"/>
                              </a:rPr>
                              <m:t>𝑥</m:t>
                            </m:r>
                          </m:e>
                          <m:sub>
                            <m:r>
                              <a:rPr lang="en-US" altLang="zh-CN" sz="2600" i="1">
                                <a:solidFill>
                                  <a:srgbClr val="0070C0"/>
                                </a:solidFill>
                                <a:latin typeface="Cambria Math" panose="02040503050406030204" pitchFamily="18" charset="0"/>
                              </a:rPr>
                              <m:t>1</m:t>
                            </m:r>
                          </m:sub>
                          <m:sup>
                            <m:r>
                              <a:rPr lang="en-US" altLang="zh-CN" sz="2600" i="1">
                                <a:solidFill>
                                  <a:srgbClr val="0070C0"/>
                                </a:solidFill>
                                <a:latin typeface="Cambria Math" panose="02040503050406030204" pitchFamily="18" charset="0"/>
                              </a:rPr>
                              <m:t>2</m:t>
                            </m:r>
                          </m:sup>
                        </m:sSubSup>
                        <m:r>
                          <a:rPr lang="en-US" altLang="zh-CN" sz="2600" i="1" dirty="0">
                            <a:solidFill>
                              <a:srgbClr val="0070C0"/>
                            </a:solidFill>
                            <a:latin typeface="Cambria Math" panose="02040503050406030204" pitchFamily="18" charset="0"/>
                          </a:rPr>
                          <m:t>,</m:t>
                        </m:r>
                        <m:rad>
                          <m:radPr>
                            <m:degHide m:val="on"/>
                            <m:ctrlPr>
                              <a:rPr lang="en-US" altLang="zh-CN" sz="2600" i="1" dirty="0">
                                <a:solidFill>
                                  <a:srgbClr val="0070C0"/>
                                </a:solidFill>
                                <a:latin typeface="Cambria Math" panose="02040503050406030204" pitchFamily="18" charset="0"/>
                              </a:rPr>
                            </m:ctrlPr>
                          </m:radPr>
                          <m:deg/>
                          <m:e>
                            <m:r>
                              <a:rPr lang="en-US" altLang="zh-CN" sz="2600" i="1" dirty="0">
                                <a:solidFill>
                                  <a:srgbClr val="0070C0"/>
                                </a:solidFill>
                                <a:latin typeface="Cambria Math" panose="02040503050406030204" pitchFamily="18" charset="0"/>
                              </a:rPr>
                              <m:t>2</m:t>
                            </m:r>
                          </m:e>
                        </m:rad>
                        <m:sSub>
                          <m:sSubPr>
                            <m:ctrlPr>
                              <a:rPr lang="en-US" altLang="zh-CN" sz="2600" i="1" dirty="0">
                                <a:solidFill>
                                  <a:srgbClr val="0070C0"/>
                                </a:solidFill>
                                <a:latin typeface="Cambria Math" panose="02040503050406030204" pitchFamily="18" charset="0"/>
                              </a:rPr>
                            </m:ctrlPr>
                          </m:sSubPr>
                          <m:e>
                            <m:r>
                              <a:rPr lang="en-US" altLang="zh-CN" sz="2600" i="1" dirty="0">
                                <a:solidFill>
                                  <a:srgbClr val="0070C0"/>
                                </a:solidFill>
                                <a:latin typeface="Cambria Math" panose="02040503050406030204" pitchFamily="18" charset="0"/>
                              </a:rPr>
                              <m:t>𝑥</m:t>
                            </m:r>
                          </m:e>
                          <m:sub>
                            <m:r>
                              <a:rPr lang="en-US" altLang="zh-CN" sz="2600" i="1" dirty="0">
                                <a:solidFill>
                                  <a:srgbClr val="0070C0"/>
                                </a:solidFill>
                                <a:latin typeface="Cambria Math" panose="02040503050406030204" pitchFamily="18" charset="0"/>
                              </a:rPr>
                              <m:t>1</m:t>
                            </m:r>
                          </m:sub>
                        </m:sSub>
                        <m:sSub>
                          <m:sSubPr>
                            <m:ctrlPr>
                              <a:rPr lang="en-US" altLang="zh-CN" sz="2600" i="1" dirty="0">
                                <a:solidFill>
                                  <a:srgbClr val="0070C0"/>
                                </a:solidFill>
                                <a:latin typeface="Cambria Math" panose="02040503050406030204" pitchFamily="18" charset="0"/>
                              </a:rPr>
                            </m:ctrlPr>
                          </m:sSubPr>
                          <m:e>
                            <m:r>
                              <a:rPr lang="en-US" altLang="zh-CN" sz="2600" i="1" dirty="0">
                                <a:solidFill>
                                  <a:srgbClr val="0070C0"/>
                                </a:solidFill>
                                <a:latin typeface="Cambria Math" panose="02040503050406030204" pitchFamily="18" charset="0"/>
                              </a:rPr>
                              <m:t>𝑥</m:t>
                            </m:r>
                          </m:e>
                          <m:sub>
                            <m:r>
                              <a:rPr lang="en-US" altLang="zh-CN" sz="2600" i="1" dirty="0">
                                <a:solidFill>
                                  <a:srgbClr val="0070C0"/>
                                </a:solidFill>
                                <a:latin typeface="Cambria Math" panose="02040503050406030204" pitchFamily="18" charset="0"/>
                              </a:rPr>
                              <m:t>2</m:t>
                            </m:r>
                          </m:sub>
                        </m:sSub>
                        <m:r>
                          <a:rPr lang="en-US" altLang="zh-CN" sz="2600" i="1" dirty="0">
                            <a:solidFill>
                              <a:srgbClr val="0070C0"/>
                            </a:solidFill>
                            <a:latin typeface="Cambria Math" panose="02040503050406030204" pitchFamily="18" charset="0"/>
                          </a:rPr>
                          <m:t>,</m:t>
                        </m:r>
                        <m:sSubSup>
                          <m:sSubSupPr>
                            <m:ctrlPr>
                              <a:rPr lang="en-US" altLang="zh-CN" sz="2600" i="1" dirty="0">
                                <a:solidFill>
                                  <a:srgbClr val="0070C0"/>
                                </a:solidFill>
                                <a:latin typeface="Cambria Math" panose="02040503050406030204" pitchFamily="18" charset="0"/>
                              </a:rPr>
                            </m:ctrlPr>
                          </m:sSubSupPr>
                          <m:e>
                            <m:r>
                              <a:rPr lang="en-US" altLang="zh-CN" sz="2600" i="1" dirty="0">
                                <a:solidFill>
                                  <a:srgbClr val="0070C0"/>
                                </a:solidFill>
                                <a:latin typeface="Cambria Math" panose="02040503050406030204" pitchFamily="18" charset="0"/>
                              </a:rPr>
                              <m:t>𝑥</m:t>
                            </m:r>
                          </m:e>
                          <m:sub>
                            <m:r>
                              <a:rPr lang="en-US" altLang="zh-CN" sz="2600" i="1" dirty="0">
                                <a:solidFill>
                                  <a:srgbClr val="0070C0"/>
                                </a:solidFill>
                                <a:latin typeface="Cambria Math" panose="02040503050406030204" pitchFamily="18" charset="0"/>
                              </a:rPr>
                              <m:t>2</m:t>
                            </m:r>
                          </m:sub>
                          <m:sup>
                            <m:r>
                              <a:rPr lang="en-US" altLang="zh-CN" sz="2600" i="1">
                                <a:solidFill>
                                  <a:srgbClr val="0070C0"/>
                                </a:solidFill>
                                <a:latin typeface="Cambria Math" panose="02040503050406030204" pitchFamily="18" charset="0"/>
                              </a:rPr>
                              <m:t>2</m:t>
                            </m:r>
                          </m:sup>
                        </m:sSubSup>
                        <m:r>
                          <a:rPr lang="en-US" altLang="zh-CN" sz="2600" i="1" dirty="0">
                            <a:solidFill>
                              <a:srgbClr val="0070C0"/>
                            </a:solidFill>
                            <a:latin typeface="Cambria Math" panose="02040503050406030204" pitchFamily="18" charset="0"/>
                          </a:rPr>
                          <m:t>)</m:t>
                        </m:r>
                      </m:e>
                      <m:sup>
                        <m:r>
                          <a:rPr lang="en-US" altLang="zh-CN" sz="2600" i="1" dirty="0">
                            <a:solidFill>
                              <a:srgbClr val="0070C0"/>
                            </a:solidFill>
                            <a:latin typeface="Cambria Math" panose="02040503050406030204" pitchFamily="18" charset="0"/>
                          </a:rPr>
                          <m:t>𝑇</m:t>
                        </m:r>
                      </m:sup>
                    </m:sSup>
                  </m:oMath>
                </a14:m>
                <a:endParaRPr lang="en-US" altLang="zh-CN" sz="2600" i="1" dirty="0">
                  <a:solidFill>
                    <a:srgbClr val="0070C0"/>
                  </a:solidFill>
                  <a:latin typeface="Cambria Math" panose="02040503050406030204" pitchFamily="18" charset="0"/>
                </a:endParaRPr>
              </a:p>
              <a:p>
                <a:pPr lvl="2"/>
                <a14:m>
                  <m:oMath xmlns:m="http://schemas.openxmlformats.org/officeDocument/2006/math">
                    <m:sSup>
                      <m:sSupPr>
                        <m:ctrlPr>
                          <a:rPr lang="en-US" altLang="zh-CN" sz="2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zh-CN" altLang="en-US" sz="26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sz="2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600" b="1"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𝐱</m:t>
                        </m:r>
                        <m:r>
                          <a:rPr lang="en-US" altLang="zh-CN" sz="2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e>
                      <m:sup>
                        <m:r>
                          <a:rPr lang="en-US" altLang="zh-CN" sz="2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𝑇</m:t>
                        </m:r>
                      </m:sup>
                    </m:sSup>
                    <m:r>
                      <a:rPr lang="zh-CN" altLang="en-US" sz="26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sz="26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600" b="1"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sz="2600" b="0" i="0" smtClean="0">
                        <a:solidFill>
                          <a:schemeClr val="tx1"/>
                        </a:solidFill>
                        <a:latin typeface="Cambria Math" panose="02040503050406030204" pitchFamily="18" charset="0"/>
                      </a:rPr>
                      <m:t>=</m:t>
                    </m:r>
                    <m:d>
                      <m:dPr>
                        <m:ctrlPr>
                          <a:rPr lang="en-US" altLang="zh-CN" sz="2600" i="1" dirty="0">
                            <a:solidFill>
                              <a:schemeClr val="tx1"/>
                            </a:solidFill>
                            <a:latin typeface="Cambria Math" panose="02040503050406030204" pitchFamily="18" charset="0"/>
                          </a:rPr>
                        </m:ctrlPr>
                      </m:dPr>
                      <m:e>
                        <m:sSubSup>
                          <m:sSubSupPr>
                            <m:ctrlPr>
                              <a:rPr lang="en-US" altLang="zh-CN" sz="2600" i="1" dirty="0">
                                <a:solidFill>
                                  <a:schemeClr val="tx1"/>
                                </a:solidFill>
                                <a:latin typeface="Cambria Math" panose="02040503050406030204" pitchFamily="18" charset="0"/>
                              </a:rPr>
                            </m:ctrlPr>
                          </m:sSubSupPr>
                          <m:e>
                            <m:r>
                              <a:rPr lang="en-US" altLang="zh-CN" sz="2600" b="0" i="1" dirty="0" smtClean="0">
                                <a:solidFill>
                                  <a:schemeClr val="tx1"/>
                                </a:solidFill>
                                <a:latin typeface="Cambria Math" panose="02040503050406030204" pitchFamily="18" charset="0"/>
                              </a:rPr>
                              <m:t>𝑥</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2</m:t>
                            </m:r>
                          </m:sup>
                        </m:sSubSup>
                        <m:r>
                          <a:rPr lang="en-US" altLang="zh-CN" sz="2600" i="1" dirty="0">
                            <a:solidFill>
                              <a:schemeClr val="tx1"/>
                            </a:solidFill>
                            <a:latin typeface="Cambria Math" panose="02040503050406030204" pitchFamily="18" charset="0"/>
                          </a:rPr>
                          <m:t>,</m:t>
                        </m:r>
                        <m:rad>
                          <m:radPr>
                            <m:degHide m:val="on"/>
                            <m:ctrlPr>
                              <a:rPr lang="en-US" altLang="zh-CN" sz="2600" i="1" dirty="0">
                                <a:solidFill>
                                  <a:schemeClr val="tx1"/>
                                </a:solidFill>
                                <a:latin typeface="Cambria Math" panose="02040503050406030204" pitchFamily="18" charset="0"/>
                              </a:rPr>
                            </m:ctrlPr>
                          </m:radPr>
                          <m:deg/>
                          <m:e>
                            <m:r>
                              <a:rPr lang="en-US" altLang="zh-CN" sz="2600" i="1" dirty="0">
                                <a:solidFill>
                                  <a:schemeClr val="tx1"/>
                                </a:solidFill>
                                <a:latin typeface="Cambria Math" panose="02040503050406030204" pitchFamily="18" charset="0"/>
                              </a:rPr>
                              <m:t>2</m:t>
                            </m:r>
                          </m:e>
                        </m:rad>
                        <m:sSub>
                          <m:sSubPr>
                            <m:ctrlPr>
                              <a:rPr lang="en-US" altLang="zh-CN" sz="2600" i="1" dirty="0">
                                <a:solidFill>
                                  <a:schemeClr val="tx1"/>
                                </a:solidFill>
                                <a:latin typeface="Cambria Math" panose="02040503050406030204" pitchFamily="18" charset="0"/>
                              </a:rPr>
                            </m:ctrlPr>
                          </m:sSubPr>
                          <m:e>
                            <m:r>
                              <a:rPr lang="en-US" altLang="zh-CN" sz="2600" b="0" i="1" dirty="0" smtClean="0">
                                <a:solidFill>
                                  <a:schemeClr val="tx1"/>
                                </a:solidFill>
                                <a:latin typeface="Cambria Math" panose="02040503050406030204" pitchFamily="18" charset="0"/>
                              </a:rPr>
                              <m:t>𝑥</m:t>
                            </m:r>
                          </m:e>
                          <m:sub>
                            <m:r>
                              <a:rPr lang="en-US" altLang="zh-CN" sz="2600" i="1" dirty="0">
                                <a:solidFill>
                                  <a:schemeClr val="tx1"/>
                                </a:solidFill>
                                <a:latin typeface="Cambria Math" panose="02040503050406030204" pitchFamily="18" charset="0"/>
                              </a:rPr>
                              <m:t>1</m:t>
                            </m:r>
                          </m:sub>
                        </m:sSub>
                        <m:sSub>
                          <m:sSubPr>
                            <m:ctrlPr>
                              <a:rPr lang="en-US" altLang="zh-CN" sz="2600" i="1" dirty="0">
                                <a:solidFill>
                                  <a:schemeClr val="tx1"/>
                                </a:solidFill>
                                <a:latin typeface="Cambria Math" panose="02040503050406030204" pitchFamily="18" charset="0"/>
                              </a:rPr>
                            </m:ctrlPr>
                          </m:sSubPr>
                          <m:e>
                            <m:r>
                              <a:rPr lang="en-US" altLang="zh-CN" sz="2600" b="0" i="1" dirty="0" smtClean="0">
                                <a:solidFill>
                                  <a:schemeClr val="tx1"/>
                                </a:solidFill>
                                <a:latin typeface="Cambria Math" panose="02040503050406030204" pitchFamily="18" charset="0"/>
                              </a:rPr>
                              <m:t>𝑥</m:t>
                            </m:r>
                          </m:e>
                          <m:sub>
                            <m:r>
                              <a:rPr lang="en-US" altLang="zh-CN" sz="2600" i="1" dirty="0">
                                <a:solidFill>
                                  <a:schemeClr val="tx1"/>
                                </a:solidFill>
                                <a:latin typeface="Cambria Math" panose="02040503050406030204" pitchFamily="18" charset="0"/>
                              </a:rPr>
                              <m:t>2</m:t>
                            </m:r>
                          </m:sub>
                        </m:sSub>
                        <m:r>
                          <a:rPr lang="en-US" altLang="zh-CN" sz="2600" i="1" dirty="0">
                            <a:solidFill>
                              <a:schemeClr val="tx1"/>
                            </a:solidFill>
                            <a:latin typeface="Cambria Math" panose="02040503050406030204" pitchFamily="18" charset="0"/>
                          </a:rPr>
                          <m:t>,</m:t>
                        </m:r>
                        <m:sSubSup>
                          <m:sSubSupPr>
                            <m:ctrlPr>
                              <a:rPr lang="en-US" altLang="zh-CN" sz="2600" i="1" dirty="0">
                                <a:solidFill>
                                  <a:schemeClr val="tx1"/>
                                </a:solidFill>
                                <a:latin typeface="Cambria Math" panose="02040503050406030204" pitchFamily="18" charset="0"/>
                              </a:rPr>
                            </m:ctrlPr>
                          </m:sSubSupPr>
                          <m:e>
                            <m:r>
                              <a:rPr lang="en-US" altLang="zh-CN" sz="2600" b="0" i="1" dirty="0" smtClean="0">
                                <a:solidFill>
                                  <a:schemeClr val="tx1"/>
                                </a:solidFill>
                                <a:latin typeface="Cambria Math" panose="02040503050406030204" pitchFamily="18" charset="0"/>
                              </a:rPr>
                              <m:t>𝑥</m:t>
                            </m:r>
                          </m:e>
                          <m:sub>
                            <m:r>
                              <a:rPr lang="en-US" altLang="zh-CN" sz="2600" i="1" dirty="0">
                                <a:solidFill>
                                  <a:schemeClr val="tx1"/>
                                </a:solidFill>
                                <a:latin typeface="Cambria Math" panose="02040503050406030204" pitchFamily="18" charset="0"/>
                              </a:rPr>
                              <m:t>2</m:t>
                            </m:r>
                          </m:sub>
                          <m:sup>
                            <m:r>
                              <a:rPr lang="en-US" altLang="zh-CN" sz="2600" i="1">
                                <a:solidFill>
                                  <a:schemeClr val="tx1"/>
                                </a:solidFill>
                                <a:latin typeface="Cambria Math" panose="02040503050406030204" pitchFamily="18" charset="0"/>
                              </a:rPr>
                              <m:t>2</m:t>
                            </m:r>
                          </m:sup>
                        </m:sSubSup>
                      </m:e>
                    </m:d>
                    <m:sSup>
                      <m:sSupPr>
                        <m:ctrlPr>
                          <a:rPr lang="en-US" altLang="zh-CN" sz="2600" b="0" i="1" smtClean="0">
                            <a:solidFill>
                              <a:schemeClr val="tx1"/>
                            </a:solidFill>
                            <a:latin typeface="Cambria Math" panose="02040503050406030204" pitchFamily="18" charset="0"/>
                          </a:rPr>
                        </m:ctrlPr>
                      </m:sSupPr>
                      <m:e>
                        <m:d>
                          <m:dPr>
                            <m:ctrlPr>
                              <a:rPr lang="en-US" altLang="zh-CN" sz="2600" i="1" dirty="0">
                                <a:solidFill>
                                  <a:schemeClr val="tx1"/>
                                </a:solidFill>
                                <a:latin typeface="Cambria Math" panose="02040503050406030204" pitchFamily="18" charset="0"/>
                              </a:rPr>
                            </m:ctrlPr>
                          </m:dPr>
                          <m:e>
                            <m:sSubSup>
                              <m:sSubSupPr>
                                <m:ctrlPr>
                                  <a:rPr lang="en-US" altLang="zh-CN" sz="2600" i="1" dirty="0">
                                    <a:solidFill>
                                      <a:schemeClr val="tx1"/>
                                    </a:solidFill>
                                    <a:latin typeface="Cambria Math" panose="02040503050406030204" pitchFamily="18" charset="0"/>
                                  </a:rPr>
                                </m:ctrlPr>
                              </m:sSubSupPr>
                              <m:e>
                                <m:r>
                                  <a:rPr lang="en-US" altLang="zh-CN" sz="2600" b="0" i="1" dirty="0" smtClean="0">
                                    <a:solidFill>
                                      <a:schemeClr val="tx1"/>
                                    </a:solidFill>
                                    <a:latin typeface="Cambria Math" panose="02040503050406030204" pitchFamily="18" charset="0"/>
                                  </a:rPr>
                                  <m:t>𝑦</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2</m:t>
                                </m:r>
                              </m:sup>
                            </m:sSubSup>
                            <m:r>
                              <a:rPr lang="en-US" altLang="zh-CN" sz="2600" i="1" dirty="0">
                                <a:solidFill>
                                  <a:schemeClr val="tx1"/>
                                </a:solidFill>
                                <a:latin typeface="Cambria Math" panose="02040503050406030204" pitchFamily="18" charset="0"/>
                              </a:rPr>
                              <m:t>,</m:t>
                            </m:r>
                            <m:rad>
                              <m:radPr>
                                <m:degHide m:val="on"/>
                                <m:ctrlPr>
                                  <a:rPr lang="en-US" altLang="zh-CN" sz="2600" i="1" dirty="0">
                                    <a:solidFill>
                                      <a:schemeClr val="tx1"/>
                                    </a:solidFill>
                                    <a:latin typeface="Cambria Math" panose="02040503050406030204" pitchFamily="18" charset="0"/>
                                  </a:rPr>
                                </m:ctrlPr>
                              </m:radPr>
                              <m:deg/>
                              <m:e>
                                <m:r>
                                  <a:rPr lang="en-US" altLang="zh-CN" sz="2600" i="1" dirty="0">
                                    <a:solidFill>
                                      <a:schemeClr val="tx1"/>
                                    </a:solidFill>
                                    <a:latin typeface="Cambria Math" panose="02040503050406030204" pitchFamily="18" charset="0"/>
                                  </a:rPr>
                                  <m:t>2</m:t>
                                </m:r>
                              </m:e>
                            </m:rad>
                            <m:sSub>
                              <m:sSubPr>
                                <m:ctrlPr>
                                  <a:rPr lang="en-US" altLang="zh-CN" sz="2600" i="1" dirty="0">
                                    <a:solidFill>
                                      <a:schemeClr val="tx1"/>
                                    </a:solidFill>
                                    <a:latin typeface="Cambria Math" panose="02040503050406030204" pitchFamily="18" charset="0"/>
                                  </a:rPr>
                                </m:ctrlPr>
                              </m:sSubPr>
                              <m:e>
                                <m:r>
                                  <a:rPr lang="en-US" altLang="zh-CN" sz="2600" b="0" i="1" dirty="0" smtClean="0">
                                    <a:solidFill>
                                      <a:schemeClr val="tx1"/>
                                    </a:solidFill>
                                    <a:latin typeface="Cambria Math" panose="02040503050406030204" pitchFamily="18" charset="0"/>
                                  </a:rPr>
                                  <m:t>𝑦</m:t>
                                </m:r>
                              </m:e>
                              <m:sub>
                                <m:r>
                                  <a:rPr lang="en-US" altLang="zh-CN" sz="2600" i="1" dirty="0">
                                    <a:solidFill>
                                      <a:schemeClr val="tx1"/>
                                    </a:solidFill>
                                    <a:latin typeface="Cambria Math" panose="02040503050406030204" pitchFamily="18" charset="0"/>
                                  </a:rPr>
                                  <m:t>1</m:t>
                                </m:r>
                              </m:sub>
                            </m:sSub>
                            <m:sSub>
                              <m:sSubPr>
                                <m:ctrlPr>
                                  <a:rPr lang="en-US" altLang="zh-CN" sz="2600" i="1" dirty="0">
                                    <a:solidFill>
                                      <a:schemeClr val="tx1"/>
                                    </a:solidFill>
                                    <a:latin typeface="Cambria Math" panose="02040503050406030204" pitchFamily="18" charset="0"/>
                                  </a:rPr>
                                </m:ctrlPr>
                              </m:sSubPr>
                              <m:e>
                                <m:r>
                                  <a:rPr lang="en-US" altLang="zh-CN" sz="2600" b="0" i="1" dirty="0" smtClean="0">
                                    <a:solidFill>
                                      <a:schemeClr val="tx1"/>
                                    </a:solidFill>
                                    <a:latin typeface="Cambria Math" panose="02040503050406030204" pitchFamily="18" charset="0"/>
                                  </a:rPr>
                                  <m:t>𝑦</m:t>
                                </m:r>
                              </m:e>
                              <m:sub>
                                <m:r>
                                  <a:rPr lang="en-US" altLang="zh-CN" sz="2600" i="1" dirty="0">
                                    <a:solidFill>
                                      <a:schemeClr val="tx1"/>
                                    </a:solidFill>
                                    <a:latin typeface="Cambria Math" panose="02040503050406030204" pitchFamily="18" charset="0"/>
                                  </a:rPr>
                                  <m:t>2</m:t>
                                </m:r>
                              </m:sub>
                            </m:sSub>
                            <m:r>
                              <a:rPr lang="en-US" altLang="zh-CN" sz="2600" i="1" dirty="0">
                                <a:solidFill>
                                  <a:schemeClr val="tx1"/>
                                </a:solidFill>
                                <a:latin typeface="Cambria Math" panose="02040503050406030204" pitchFamily="18" charset="0"/>
                              </a:rPr>
                              <m:t>,</m:t>
                            </m:r>
                            <m:sSubSup>
                              <m:sSubSupPr>
                                <m:ctrlPr>
                                  <a:rPr lang="en-US" altLang="zh-CN" sz="2600" i="1" dirty="0">
                                    <a:solidFill>
                                      <a:schemeClr val="tx1"/>
                                    </a:solidFill>
                                    <a:latin typeface="Cambria Math" panose="02040503050406030204" pitchFamily="18" charset="0"/>
                                  </a:rPr>
                                </m:ctrlPr>
                              </m:sSubSupPr>
                              <m:e>
                                <m:r>
                                  <a:rPr lang="en-US" altLang="zh-CN" sz="2600" b="0" i="1" dirty="0" smtClean="0">
                                    <a:solidFill>
                                      <a:schemeClr val="tx1"/>
                                    </a:solidFill>
                                    <a:latin typeface="Cambria Math" panose="02040503050406030204" pitchFamily="18" charset="0"/>
                                  </a:rPr>
                                  <m:t>𝑦</m:t>
                                </m:r>
                              </m:e>
                              <m:sub>
                                <m:r>
                                  <a:rPr lang="en-US" altLang="zh-CN" sz="2600" i="1" dirty="0">
                                    <a:solidFill>
                                      <a:schemeClr val="tx1"/>
                                    </a:solidFill>
                                    <a:latin typeface="Cambria Math" panose="02040503050406030204" pitchFamily="18" charset="0"/>
                                  </a:rPr>
                                  <m:t>2</m:t>
                                </m:r>
                              </m:sub>
                              <m:sup>
                                <m:r>
                                  <a:rPr lang="en-US" altLang="zh-CN" sz="2600" i="1">
                                    <a:solidFill>
                                      <a:schemeClr val="tx1"/>
                                    </a:solidFill>
                                    <a:latin typeface="Cambria Math" panose="02040503050406030204" pitchFamily="18" charset="0"/>
                                  </a:rPr>
                                  <m:t>2</m:t>
                                </m:r>
                              </m:sup>
                            </m:sSubSup>
                          </m:e>
                        </m:d>
                        <m:r>
                          <m:rPr>
                            <m:nor/>
                          </m:rPr>
                          <a:rPr lang="en-US" altLang="zh-CN" sz="2600" dirty="0">
                            <a:solidFill>
                              <a:schemeClr val="tx1"/>
                            </a:solidFill>
                            <a:latin typeface="Cambria Math" panose="02040503050406030204" pitchFamily="18" charset="0"/>
                          </a:rPr>
                          <m:t> </m:t>
                        </m:r>
                      </m:e>
                      <m:sup>
                        <m:r>
                          <a:rPr lang="en-US" altLang="zh-CN" sz="2600" b="0" i="1" smtClean="0">
                            <a:solidFill>
                              <a:schemeClr val="tx1"/>
                            </a:solidFill>
                            <a:latin typeface="Cambria Math" panose="02040503050406030204" pitchFamily="18" charset="0"/>
                          </a:rPr>
                          <m:t>𝑇</m:t>
                        </m:r>
                      </m:sup>
                    </m:sSup>
                  </m:oMath>
                </a14:m>
                <a:endParaRPr lang="en-US" altLang="zh-CN" sz="2600" b="0" i="1" dirty="0">
                  <a:solidFill>
                    <a:schemeClr val="tx1"/>
                  </a:solidFill>
                  <a:latin typeface="Cambria Math" panose="02040503050406030204" pitchFamily="18" charset="0"/>
                </a:endParaRPr>
              </a:p>
              <a:p>
                <a:pPr marL="914400" lvl="2" indent="0">
                  <a:buNone/>
                </a:pPr>
                <a14:m>
                  <m:oMath xmlns:m="http://schemas.openxmlformats.org/officeDocument/2006/math">
                    <m:r>
                      <a:rPr lang="en-US" altLang="zh-CN" sz="2600" b="0" i="1" dirty="0" smtClean="0">
                        <a:solidFill>
                          <a:schemeClr val="tx1"/>
                        </a:solidFill>
                        <a:latin typeface="Cambria Math" panose="02040503050406030204" pitchFamily="18" charset="0"/>
                      </a:rPr>
                      <m:t>=</m:t>
                    </m:r>
                    <m:sSubSup>
                      <m:sSubSupPr>
                        <m:ctrlPr>
                          <a:rPr lang="en-US" altLang="zh-CN" sz="2600" i="1" dirty="0">
                            <a:solidFill>
                              <a:schemeClr val="tx1"/>
                            </a:solidFill>
                            <a:latin typeface="Cambria Math" panose="02040503050406030204" pitchFamily="18" charset="0"/>
                          </a:rPr>
                        </m:ctrlPr>
                      </m:sSubSupPr>
                      <m:e>
                        <m:r>
                          <a:rPr lang="en-US" altLang="zh-CN" sz="2600" i="1" dirty="0">
                            <a:solidFill>
                              <a:schemeClr val="tx1"/>
                            </a:solidFill>
                            <a:latin typeface="Cambria Math" panose="02040503050406030204" pitchFamily="18" charset="0"/>
                          </a:rPr>
                          <m:t>𝑥</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2</m:t>
                        </m:r>
                      </m:sup>
                    </m:sSubSup>
                    <m:sSubSup>
                      <m:sSubSupPr>
                        <m:ctrlPr>
                          <a:rPr lang="en-US" altLang="zh-CN" sz="2600" i="1" dirty="0">
                            <a:solidFill>
                              <a:schemeClr val="tx1"/>
                            </a:solidFill>
                            <a:latin typeface="Cambria Math" panose="02040503050406030204" pitchFamily="18" charset="0"/>
                          </a:rPr>
                        </m:ctrlPr>
                      </m:sSubSupPr>
                      <m:e>
                        <m:r>
                          <a:rPr lang="en-US" altLang="zh-CN" sz="2600" i="1" dirty="0">
                            <a:solidFill>
                              <a:schemeClr val="tx1"/>
                            </a:solidFill>
                            <a:latin typeface="Cambria Math" panose="02040503050406030204" pitchFamily="18" charset="0"/>
                          </a:rPr>
                          <m:t>𝑦</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2</m:t>
                        </m:r>
                      </m:sup>
                    </m:sSubSup>
                    <m:r>
                      <a:rPr lang="en-US" altLang="zh-CN" sz="2600" b="0" i="0" smtClean="0">
                        <a:solidFill>
                          <a:schemeClr val="tx1"/>
                        </a:solidFill>
                        <a:latin typeface="Cambria Math" panose="02040503050406030204" pitchFamily="18" charset="0"/>
                      </a:rPr>
                      <m:t>+2</m:t>
                    </m:r>
                    <m:sSub>
                      <m:sSubPr>
                        <m:ctrlPr>
                          <a:rPr lang="en-US" altLang="zh-CN" sz="2600" i="1" dirty="0">
                            <a:solidFill>
                              <a:schemeClr val="tx1"/>
                            </a:solidFill>
                            <a:latin typeface="Cambria Math" panose="02040503050406030204" pitchFamily="18" charset="0"/>
                          </a:rPr>
                        </m:ctrlPr>
                      </m:sSubPr>
                      <m:e>
                        <m:r>
                          <a:rPr lang="en-US" altLang="zh-CN" sz="2600" i="1" dirty="0">
                            <a:solidFill>
                              <a:schemeClr val="tx1"/>
                            </a:solidFill>
                            <a:latin typeface="Cambria Math" panose="02040503050406030204" pitchFamily="18" charset="0"/>
                          </a:rPr>
                          <m:t>𝑥</m:t>
                        </m:r>
                      </m:e>
                      <m:sub>
                        <m:r>
                          <a:rPr lang="en-US" altLang="zh-CN" sz="2600" i="1" dirty="0">
                            <a:solidFill>
                              <a:schemeClr val="tx1"/>
                            </a:solidFill>
                            <a:latin typeface="Cambria Math" panose="02040503050406030204" pitchFamily="18" charset="0"/>
                          </a:rPr>
                          <m:t>1</m:t>
                        </m:r>
                      </m:sub>
                    </m:sSub>
                    <m:sSub>
                      <m:sSubPr>
                        <m:ctrlPr>
                          <a:rPr lang="en-US" altLang="zh-CN" sz="2600" i="1" dirty="0">
                            <a:solidFill>
                              <a:schemeClr val="tx1"/>
                            </a:solidFill>
                            <a:latin typeface="Cambria Math" panose="02040503050406030204" pitchFamily="18" charset="0"/>
                          </a:rPr>
                        </m:ctrlPr>
                      </m:sSubPr>
                      <m:e>
                        <m:r>
                          <a:rPr lang="en-US" altLang="zh-CN" sz="2600" i="1" dirty="0">
                            <a:solidFill>
                              <a:schemeClr val="tx1"/>
                            </a:solidFill>
                            <a:latin typeface="Cambria Math" panose="02040503050406030204" pitchFamily="18" charset="0"/>
                          </a:rPr>
                          <m:t>𝑥</m:t>
                        </m:r>
                      </m:e>
                      <m:sub>
                        <m:r>
                          <a:rPr lang="en-US" altLang="zh-CN" sz="2600" i="1" dirty="0">
                            <a:solidFill>
                              <a:schemeClr val="tx1"/>
                            </a:solidFill>
                            <a:latin typeface="Cambria Math" panose="02040503050406030204" pitchFamily="18" charset="0"/>
                          </a:rPr>
                          <m:t>2</m:t>
                        </m:r>
                      </m:sub>
                    </m:sSub>
                    <m:sSub>
                      <m:sSubPr>
                        <m:ctrlPr>
                          <a:rPr lang="en-US" altLang="zh-CN" sz="2600" i="1" dirty="0">
                            <a:latin typeface="Cambria Math" panose="02040503050406030204" pitchFamily="18" charset="0"/>
                          </a:rPr>
                        </m:ctrlPr>
                      </m:sSubPr>
                      <m:e>
                        <m:r>
                          <a:rPr lang="en-US" altLang="zh-CN" sz="2600" b="0" i="1" dirty="0" smtClean="0">
                            <a:latin typeface="Cambria Math" panose="02040503050406030204" pitchFamily="18" charset="0"/>
                          </a:rPr>
                          <m:t>𝑦</m:t>
                        </m:r>
                      </m:e>
                      <m:sub>
                        <m:r>
                          <a:rPr lang="en-US" altLang="zh-CN" sz="2600" i="1" dirty="0">
                            <a:latin typeface="Cambria Math" panose="02040503050406030204" pitchFamily="18" charset="0"/>
                          </a:rPr>
                          <m:t>1</m:t>
                        </m:r>
                      </m:sub>
                    </m:sSub>
                    <m:sSub>
                      <m:sSubPr>
                        <m:ctrlPr>
                          <a:rPr lang="en-US" altLang="zh-CN" sz="2600" i="1" dirty="0">
                            <a:latin typeface="Cambria Math" panose="02040503050406030204" pitchFamily="18" charset="0"/>
                          </a:rPr>
                        </m:ctrlPr>
                      </m:sSubPr>
                      <m:e>
                        <m:r>
                          <a:rPr lang="en-US" altLang="zh-CN" sz="2600" b="0" i="1" dirty="0" smtClean="0">
                            <a:latin typeface="Cambria Math" panose="02040503050406030204" pitchFamily="18" charset="0"/>
                          </a:rPr>
                          <m:t>𝑦</m:t>
                        </m:r>
                      </m:e>
                      <m:sub>
                        <m:r>
                          <a:rPr lang="en-US" altLang="zh-CN" sz="2600" i="1" dirty="0">
                            <a:latin typeface="Cambria Math" panose="02040503050406030204" pitchFamily="18" charset="0"/>
                          </a:rPr>
                          <m:t>2</m:t>
                        </m:r>
                      </m:sub>
                    </m:sSub>
                    <m:r>
                      <a:rPr lang="en-US" altLang="zh-CN" sz="2600" b="0" i="1" dirty="0" smtClean="0">
                        <a:solidFill>
                          <a:schemeClr val="tx1"/>
                        </a:solidFill>
                        <a:latin typeface="Cambria Math" panose="02040503050406030204" pitchFamily="18" charset="0"/>
                      </a:rPr>
                      <m:t>+</m:t>
                    </m:r>
                    <m:sSubSup>
                      <m:sSubSupPr>
                        <m:ctrlPr>
                          <a:rPr lang="en-US" altLang="zh-CN" sz="2600" i="1" dirty="0">
                            <a:solidFill>
                              <a:schemeClr val="tx1"/>
                            </a:solidFill>
                            <a:latin typeface="Cambria Math" panose="02040503050406030204" pitchFamily="18" charset="0"/>
                          </a:rPr>
                        </m:ctrlPr>
                      </m:sSubSupPr>
                      <m:e>
                        <m:r>
                          <a:rPr lang="en-US" altLang="zh-CN" sz="2600" i="1" dirty="0">
                            <a:solidFill>
                              <a:schemeClr val="tx1"/>
                            </a:solidFill>
                            <a:latin typeface="Cambria Math" panose="02040503050406030204" pitchFamily="18" charset="0"/>
                          </a:rPr>
                          <m:t>𝑥</m:t>
                        </m:r>
                      </m:e>
                      <m:sub>
                        <m:r>
                          <a:rPr lang="en-US" altLang="zh-CN" sz="2600" b="0" i="1" dirty="0" smtClean="0">
                            <a:solidFill>
                              <a:schemeClr val="tx1"/>
                            </a:solidFill>
                            <a:latin typeface="Cambria Math" panose="02040503050406030204" pitchFamily="18" charset="0"/>
                          </a:rPr>
                          <m:t>2</m:t>
                        </m:r>
                      </m:sub>
                      <m:sup>
                        <m:r>
                          <a:rPr lang="en-US" altLang="zh-CN" sz="2600" i="1">
                            <a:solidFill>
                              <a:schemeClr val="tx1"/>
                            </a:solidFill>
                            <a:latin typeface="Cambria Math" panose="02040503050406030204" pitchFamily="18" charset="0"/>
                          </a:rPr>
                          <m:t>2</m:t>
                        </m:r>
                      </m:sup>
                    </m:sSubSup>
                    <m:sSubSup>
                      <m:sSubSupPr>
                        <m:ctrlPr>
                          <a:rPr lang="en-US" altLang="zh-CN" sz="2600" i="1" dirty="0">
                            <a:solidFill>
                              <a:schemeClr val="tx1"/>
                            </a:solidFill>
                            <a:latin typeface="Cambria Math" panose="02040503050406030204" pitchFamily="18" charset="0"/>
                          </a:rPr>
                        </m:ctrlPr>
                      </m:sSubSupPr>
                      <m:e>
                        <m:r>
                          <a:rPr lang="en-US" altLang="zh-CN" sz="2600" i="1" dirty="0">
                            <a:solidFill>
                              <a:schemeClr val="tx1"/>
                            </a:solidFill>
                            <a:latin typeface="Cambria Math" panose="02040503050406030204" pitchFamily="18" charset="0"/>
                          </a:rPr>
                          <m:t>𝑦</m:t>
                        </m:r>
                      </m:e>
                      <m:sub>
                        <m:r>
                          <a:rPr lang="en-US" altLang="zh-CN" sz="2600" b="0" i="1" dirty="0" smtClean="0">
                            <a:solidFill>
                              <a:schemeClr val="tx1"/>
                            </a:solidFill>
                            <a:latin typeface="Cambria Math" panose="02040503050406030204" pitchFamily="18" charset="0"/>
                          </a:rPr>
                          <m:t>2</m:t>
                        </m:r>
                      </m:sub>
                      <m:sup>
                        <m:r>
                          <a:rPr lang="en-US" altLang="zh-CN" sz="2600" i="1">
                            <a:solidFill>
                              <a:schemeClr val="tx1"/>
                            </a:solidFill>
                            <a:latin typeface="Cambria Math" panose="02040503050406030204" pitchFamily="18" charset="0"/>
                          </a:rPr>
                          <m:t>2</m:t>
                        </m:r>
                      </m:sup>
                    </m:sSubSup>
                    <m:r>
                      <a:rPr lang="en-US" altLang="zh-CN" sz="2600" b="0" i="1" smtClean="0">
                        <a:solidFill>
                          <a:schemeClr val="tx1"/>
                        </a:solidFill>
                        <a:latin typeface="Cambria Math" panose="02040503050406030204" pitchFamily="18" charset="0"/>
                      </a:rPr>
                      <m:t>=</m:t>
                    </m:r>
                    <m:sSup>
                      <m:sSupPr>
                        <m:ctrlPr>
                          <a:rPr lang="en-US" altLang="zh-CN" sz="2600" b="0" i="1" smtClean="0">
                            <a:solidFill>
                              <a:srgbClr val="0070C0"/>
                            </a:solidFill>
                            <a:latin typeface="Cambria Math" panose="02040503050406030204" pitchFamily="18" charset="0"/>
                          </a:rPr>
                        </m:ctrlPr>
                      </m:sSupPr>
                      <m:e>
                        <m:r>
                          <a:rPr lang="en-US" altLang="zh-CN" sz="2600" b="0" i="1" smtClean="0">
                            <a:solidFill>
                              <a:srgbClr val="0070C0"/>
                            </a:solidFill>
                            <a:latin typeface="Cambria Math" panose="02040503050406030204" pitchFamily="18" charset="0"/>
                          </a:rPr>
                          <m:t>(</m:t>
                        </m:r>
                        <m:sSup>
                          <m:sSupPr>
                            <m:ctrlPr>
                              <a:rPr lang="en-US" altLang="zh-CN" sz="2600" b="0" i="1" smtClean="0">
                                <a:solidFill>
                                  <a:srgbClr val="0070C0"/>
                                </a:solidFill>
                                <a:latin typeface="Cambria Math" panose="02040503050406030204" pitchFamily="18" charset="0"/>
                              </a:rPr>
                            </m:ctrlPr>
                          </m:sSupPr>
                          <m:e>
                            <m:r>
                              <a:rPr lang="en-US" altLang="zh-CN" sz="2600" b="1" dirty="0">
                                <a:solidFill>
                                  <a:srgbClr val="0070C0"/>
                                </a:solidFill>
                                <a:latin typeface="Cambria Math" panose="02040503050406030204" pitchFamily="18" charset="0"/>
                              </a:rPr>
                              <m:t>𝐱</m:t>
                            </m:r>
                          </m:e>
                          <m:sup>
                            <m:r>
                              <a:rPr lang="en-US" altLang="zh-CN" sz="2600" b="0" i="1" smtClean="0">
                                <a:solidFill>
                                  <a:srgbClr val="0070C0"/>
                                </a:solidFill>
                                <a:latin typeface="Cambria Math" panose="02040503050406030204" pitchFamily="18" charset="0"/>
                              </a:rPr>
                              <m:t>𝑇</m:t>
                            </m:r>
                          </m:sup>
                        </m:sSup>
                        <m:r>
                          <a:rPr lang="en-US" altLang="zh-CN" sz="2600" b="1" i="0" dirty="0" smtClean="0">
                            <a:solidFill>
                              <a:srgbClr val="0070C0"/>
                            </a:solidFill>
                            <a:latin typeface="Cambria Math" panose="02040503050406030204" pitchFamily="18" charset="0"/>
                          </a:rPr>
                          <m:t>𝐲</m:t>
                        </m:r>
                        <m:r>
                          <a:rPr lang="en-US" altLang="zh-CN" sz="2600" b="0" i="1" smtClean="0">
                            <a:solidFill>
                              <a:srgbClr val="0070C0"/>
                            </a:solidFill>
                            <a:latin typeface="Cambria Math" panose="02040503050406030204" pitchFamily="18" charset="0"/>
                          </a:rPr>
                          <m:t>)</m:t>
                        </m:r>
                      </m:e>
                      <m:sup>
                        <m:r>
                          <a:rPr lang="en-US" altLang="zh-CN" sz="2600" b="0" i="1" smtClean="0">
                            <a:solidFill>
                              <a:srgbClr val="0070C0"/>
                            </a:solidFill>
                            <a:latin typeface="Cambria Math" panose="02040503050406030204" pitchFamily="18" charset="0"/>
                          </a:rPr>
                          <m:t>2</m:t>
                        </m:r>
                      </m:sup>
                    </m:sSup>
                  </m:oMath>
                </a14:m>
                <a:r>
                  <a:rPr lang="zh-CN" altLang="en-US" sz="2600" dirty="0">
                    <a:solidFill>
                      <a:srgbClr val="0070C0"/>
                    </a:solidFill>
                  </a:rPr>
                  <a:t> </a:t>
                </a:r>
                <a:r>
                  <a:rPr lang="en-US" altLang="zh-CN" sz="2600" dirty="0">
                    <a:solidFill>
                      <a:srgbClr val="0070C0"/>
                    </a:solidFill>
                  </a:rPr>
                  <a:t>(shortcut)</a:t>
                </a:r>
              </a:p>
              <a:p>
                <a:pPr lvl="1"/>
                <a:r>
                  <a:rPr lang="en-US" altLang="zh-CN" dirty="0"/>
                  <a:t>Inner</a:t>
                </a:r>
                <a:r>
                  <a:rPr lang="en-US" dirty="0"/>
                  <a:t> product can be computed in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b="0" i="1" dirty="0" smtClean="0">
                            <a:latin typeface="Cambria Math" panose="02040503050406030204" pitchFamily="18" charset="0"/>
                          </a:rPr>
                          <m:t>2</m:t>
                        </m:r>
                      </m:sup>
                    </m:sSup>
                  </m:oMath>
                </a14:m>
                <a:r>
                  <a:rPr lang="en-US" dirty="0"/>
                  <a:t> (without going to </a:t>
                </a:r>
                <a14:m>
                  <m:oMath xmlns:m="http://schemas.openxmlformats.org/officeDocument/2006/math">
                    <m:r>
                      <a:rPr lang="en-US" i="1" smtClean="0">
                        <a:latin typeface="Cambria Math" panose="02040503050406030204" pitchFamily="18" charset="0"/>
                        <a:ea typeface="Cambria Math" panose="02040503050406030204" pitchFamily="18" charset="0"/>
                        <a:cs typeface="Cambria Math" panose="02040503050406030204" pitchFamily="18" charset="0"/>
                      </a:rPr>
                      <m:t>ℋ</m:t>
                    </m:r>
                  </m:oMath>
                </a14:m>
                <a:r>
                  <a:rPr lang="en-US" dirty="0"/>
                  <a:t>)</a:t>
                </a:r>
                <a:r>
                  <a:rPr lang="en-US" altLang="zh-CN" dirty="0"/>
                  <a:t>.</a:t>
                </a:r>
              </a:p>
              <a:p>
                <a:endParaRPr lang="en-US" altLang="zh-CN"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6595" y="1219200"/>
                <a:ext cx="10779760" cy="4938395"/>
              </a:xfrm>
              <a:blipFill>
                <a:blip r:embed="rId3"/>
                <a:stretch>
                  <a:fillRect l="-588" t="-2314" r="-82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EEE6BDDF-0D5D-437D-825C-0A2F32864773}" type="slidenum">
              <a:rPr lang="zh-CN" altLang="en-US" smtClean="0"/>
              <a:t>83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5640" y="1219200"/>
                <a:ext cx="10865485" cy="5257800"/>
              </a:xfrm>
            </p:spPr>
            <p:txBody>
              <a:bodyPr>
                <a:normAutofit/>
              </a:bodyPr>
              <a:lstStyle/>
              <a:p>
                <a:r>
                  <a:rPr lang="en-US" altLang="zh-CN" dirty="0"/>
                  <a:t>Kernel:</a:t>
                </a:r>
                <a:r>
                  <a:rPr lang="zh-CN" altLang="en-US" dirty="0"/>
                  <a:t> </a:t>
                </a:r>
                <a:r>
                  <a:rPr lang="en-US" altLang="zh-CN" dirty="0"/>
                  <a:t>Given</a:t>
                </a:r>
                <a:r>
                  <a:rPr lang="zh-CN" altLang="en-US" dirty="0"/>
                  <a:t> </a:t>
                </a:r>
                <a:r>
                  <a:rPr lang="en-US" altLang="zh-CN" dirty="0"/>
                  <a:t>a</a:t>
                </a:r>
                <a:r>
                  <a:rPr lang="zh-CN" altLang="en-US" dirty="0"/>
                  <a:t> </a:t>
                </a:r>
                <a:r>
                  <a:rPr lang="en-US" altLang="zh-CN" dirty="0"/>
                  <a:t>feature</a:t>
                </a:r>
                <a:r>
                  <a:rPr lang="zh-CN" altLang="en-US" dirty="0"/>
                  <a:t> </a:t>
                </a:r>
                <a:r>
                  <a:rPr lang="en-US" altLang="zh-CN" dirty="0"/>
                  <a:t>mapping</a:t>
                </a:r>
                <a:r>
                  <a:rPr lang="zh-CN" altLang="en-US" dirty="0"/>
                  <a:t> </a:t>
                </a:r>
                <a14:m>
                  <m:oMath xmlns:m="http://schemas.openxmlformats.org/officeDocument/2006/math">
                    <m:r>
                      <a:rPr lang="zh-CN" alt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𝜑</m:t>
                    </m:r>
                  </m:oMath>
                </a14:m>
                <a:r>
                  <a:rPr lang="en-US" altLang="zh-CN" dirty="0"/>
                  <a:t>,</a:t>
                </a:r>
                <a:r>
                  <a:rPr lang="en-US" dirty="0"/>
                  <a:t> we </a:t>
                </a:r>
                <a:r>
                  <a:rPr lang="en-US" altLang="zh-CN" dirty="0"/>
                  <a:t>define</a:t>
                </a:r>
                <a:r>
                  <a:rPr lang="zh-CN" altLang="en-US" dirty="0"/>
                  <a:t> </a:t>
                </a:r>
                <a:r>
                  <a:rPr lang="en-US" dirty="0"/>
                  <a:t>the corresponding </a:t>
                </a:r>
                <a:r>
                  <a:rPr lang="en-US" dirty="0">
                    <a:solidFill>
                      <a:srgbClr val="0070C0"/>
                    </a:solidFill>
                  </a:rPr>
                  <a:t>Kernel</a:t>
                </a:r>
                <a:r>
                  <a:rPr lang="en-US" dirty="0"/>
                  <a:t> to be</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𝐱</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𝜑</m:t>
                      </m:r>
                      <m:r>
                        <a:rPr lang="en-US" altLang="zh-CN"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r>
                        <a:rPr lang="en-US" altLang="zh-CN" i="1">
                          <a:solidFill>
                            <a:schemeClr val="tx1"/>
                          </a:solidFill>
                          <a:latin typeface="Cambria Math" panose="02040503050406030204" pitchFamily="18" charset="0"/>
                        </a:rPr>
                        <m:t>)</m:t>
                      </m:r>
                    </m:oMath>
                  </m:oMathPara>
                </a14:m>
                <a:endParaRPr lang="en-US" altLang="zh-CN" dirty="0"/>
              </a:p>
              <a:p>
                <a:pPr lvl="1"/>
                <a:r>
                  <a:rPr lang="en-US" dirty="0"/>
                  <a:t>we can get SVMs to learn in the high dimensional</a:t>
                </a:r>
                <a:r>
                  <a:rPr lang="zh-CN" altLang="en-US" dirty="0"/>
                  <a:t> </a:t>
                </a:r>
                <a:r>
                  <a:rPr lang="en-US" dirty="0"/>
                  <a:t>feature space given by</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oMath>
                </a14:m>
                <a:r>
                  <a:rPr lang="en-US" dirty="0"/>
                  <a:t>, but without ever having to </a:t>
                </a:r>
                <a:r>
                  <a:rPr lang="en-US" dirty="0">
                    <a:solidFill>
                      <a:srgbClr val="0070C0"/>
                    </a:solidFill>
                  </a:rPr>
                  <a:t>explicitly </a:t>
                </a:r>
                <a:r>
                  <a:rPr lang="en-US" altLang="zh-CN" dirty="0">
                    <a:solidFill>
                      <a:srgbClr val="0070C0"/>
                    </a:solidFill>
                  </a:rPr>
                  <a:t>fi</a:t>
                </a:r>
                <a:r>
                  <a:rPr lang="en-US" dirty="0">
                    <a:solidFill>
                      <a:srgbClr val="0070C0"/>
                    </a:solidFill>
                  </a:rPr>
                  <a:t>nd </a:t>
                </a:r>
                <a:r>
                  <a:rPr lang="en-US" dirty="0"/>
                  <a:t>or</a:t>
                </a:r>
                <a:r>
                  <a:rPr lang="zh-CN" altLang="en-US" dirty="0"/>
                  <a:t> </a:t>
                </a:r>
                <a:r>
                  <a:rPr lang="en-US" dirty="0">
                    <a:solidFill>
                      <a:srgbClr val="0070C0"/>
                    </a:solidFill>
                  </a:rPr>
                  <a:t>represent vectors</a:t>
                </a:r>
                <a:r>
                  <a:rPr lang="zh-CN" altLang="en-US" dirty="0">
                    <a:solidFill>
                      <a:srgbClr val="0070C0"/>
                    </a:solidFill>
                  </a:rPr>
                  <a:t> </a:t>
                </a:r>
                <a14:m>
                  <m:oMath xmlns:m="http://schemas.openxmlformats.org/officeDocument/2006/math">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𝑥</m:t>
                        </m:r>
                      </m:e>
                    </m:d>
                    <m:r>
                      <a:rPr lang="en-US" altLang="zh-CN" b="0" i="0"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oMath>
                </a14:m>
                <a:endParaRPr lang="en-US" dirty="0">
                  <a:solidFill>
                    <a:srgbClr val="0070C0"/>
                  </a:solidFill>
                </a:endParaRPr>
              </a:p>
              <a:p>
                <a:r>
                  <a:rPr lang="en-US" dirty="0"/>
                  <a:t>Then, everywhere we </a:t>
                </a:r>
                <a:r>
                  <a:rPr lang="en-US" altLang="zh-CN" dirty="0"/>
                  <a:t>have</a:t>
                </a:r>
                <a:r>
                  <a:rPr lang="zh-CN" altLang="en-US" dirty="0"/>
                  <a:t> </a:t>
                </a:r>
                <a:r>
                  <a:rPr lang="en-US" altLang="zh-CN" dirty="0"/>
                  <a:t>inner</a:t>
                </a:r>
                <a:r>
                  <a:rPr lang="zh-CN" altLang="en-US" dirty="0"/>
                  <a:t> </a:t>
                </a:r>
                <a:r>
                  <a:rPr lang="en-US" altLang="zh-CN" dirty="0"/>
                  <a:t>product</a:t>
                </a:r>
                <a:r>
                  <a:rPr lang="zh-CN" altLang="en-US" dirty="0"/>
                  <a:t> </a:t>
                </a:r>
                <a:r>
                  <a:rPr lang="en-US" altLang="zh-CN" dirty="0"/>
                  <a:t>of</a:t>
                </a:r>
                <a:r>
                  <a:rPr lang="zh-CN" altLang="en-US" dirty="0"/>
                  <a:t>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b="1"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in our algorithm, we could replace it with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r>
                  <a:rPr lang="en-US" altLang="zh-CN" dirty="0"/>
                  <a:t>O</a:t>
                </a:r>
                <a:r>
                  <a:rPr lang="en-US" dirty="0"/>
                  <a:t>ur algorithm would be learning using the</a:t>
                </a:r>
                <a:r>
                  <a:rPr lang="zh-CN" altLang="en-US" dirty="0"/>
                  <a:t> </a:t>
                </a:r>
                <a:r>
                  <a:rPr lang="en-US" dirty="0"/>
                  <a:t>features</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5640" y="1219200"/>
                <a:ext cx="10865485" cy="5257800"/>
              </a:xfrm>
              <a:blipFill>
                <a:blip r:embed="rId2"/>
                <a:stretch>
                  <a:fillRect l="-584" t="-14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6595" y="1219200"/>
                <a:ext cx="10810875" cy="5257800"/>
              </a:xfrm>
            </p:spPr>
            <p:txBody>
              <a:bodyPr>
                <a:normAutofit/>
              </a:bodyPr>
              <a:lstStyle/>
              <a:p>
                <a:r>
                  <a:rPr lang="en-US" altLang="zh-CN" dirty="0"/>
                  <a:t>Dual</a:t>
                </a:r>
                <a:r>
                  <a:rPr lang="zh-CN" altLang="en-US" dirty="0"/>
                  <a:t> </a:t>
                </a:r>
                <a:r>
                  <a:rPr lang="en-US" altLang="zh-CN" dirty="0"/>
                  <a:t>problem</a:t>
                </a:r>
                <a:r>
                  <a:rPr lang="zh-CN" altLang="en-US" dirty="0"/>
                  <a:t> </a:t>
                </a:r>
                <a:r>
                  <a:rPr lang="en-US" altLang="zh-CN" dirty="0"/>
                  <a:t>can</a:t>
                </a:r>
                <a:r>
                  <a:rPr lang="zh-CN" altLang="en-US" dirty="0"/>
                  <a:t> </a:t>
                </a:r>
                <a:r>
                  <a:rPr lang="en-US" altLang="zh-CN" dirty="0"/>
                  <a:t>be</a:t>
                </a:r>
                <a:r>
                  <a:rPr lang="zh-CN" altLang="en-US" dirty="0"/>
                  <a:t> </a:t>
                </a:r>
                <a:r>
                  <a:rPr lang="en-US" altLang="zh-CN" dirty="0"/>
                  <a:t>re-write</a:t>
                </a:r>
                <a:r>
                  <a:rPr lang="zh-CN" altLang="en-US" dirty="0"/>
                  <a:t> </a:t>
                </a:r>
                <a:r>
                  <a:rPr lang="en-US" altLang="zh-CN" dirty="0"/>
                  <a:t>as:</a:t>
                </a:r>
              </a:p>
              <a:p>
                <a:pPr marL="0" indent="0" algn="ctr">
                  <a:buNone/>
                </a:pPr>
                <a14:m>
                  <m:oMath xmlns:m="http://schemas.openxmlformats.org/officeDocument/2006/math">
                    <m:func>
                      <m:funcPr>
                        <m:ctrlPr>
                          <a:rPr lang="en-US" altLang="zh-CN" sz="2600" i="1">
                            <a:latin typeface="Cambria Math" panose="02040503050406030204" pitchFamily="18" charset="0"/>
                          </a:rPr>
                        </m:ctrlPr>
                      </m:funcPr>
                      <m:fName>
                        <m:limLow>
                          <m:limLowPr>
                            <m:ctrlPr>
                              <a:rPr lang="en-US" altLang="zh-CN" sz="2600" i="1">
                                <a:latin typeface="Cambria Math" panose="02040503050406030204" pitchFamily="18" charset="0"/>
                              </a:rPr>
                            </m:ctrlPr>
                          </m:limLowPr>
                          <m:e>
                            <m:r>
                              <a:rPr lang="en-US" altLang="zh-CN" sz="2600">
                                <a:latin typeface="Cambria Math" panose="02040503050406030204" pitchFamily="18" charset="0"/>
                              </a:rPr>
                              <m:t> </m:t>
                            </m:r>
                            <m:r>
                              <m:rPr>
                                <m:sty m:val="p"/>
                              </m:rPr>
                              <a:rPr lang="en-US" altLang="zh-CN" sz="2600">
                                <a:latin typeface="Cambria Math" panose="02040503050406030204" pitchFamily="18" charset="0"/>
                              </a:rPr>
                              <m:t>max</m:t>
                            </m:r>
                          </m:e>
                          <m:lim>
                            <m:r>
                              <a:rPr lang="zh-CN" altLang="en-US" sz="2600" i="1">
                                <a:latin typeface="Cambria Math" panose="02040503050406030204" pitchFamily="18" charset="0"/>
                              </a:rPr>
                              <m:t>𝛼</m:t>
                            </m:r>
                          </m:lim>
                        </m:limLow>
                      </m:fName>
                      <m:e>
                        <m:r>
                          <a:rPr lang="en-US" altLang="zh-CN" sz="2600" i="1">
                            <a:latin typeface="Cambria Math" panose="02040503050406030204" pitchFamily="18" charset="0"/>
                          </a:rPr>
                          <m:t>𝑊</m:t>
                        </m:r>
                        <m:d>
                          <m:dPr>
                            <m:ctrlPr>
                              <a:rPr lang="en-US" altLang="zh-CN" sz="2600" i="1">
                                <a:latin typeface="Cambria Math" panose="02040503050406030204" pitchFamily="18" charset="0"/>
                              </a:rPr>
                            </m:ctrlPr>
                          </m:dPr>
                          <m:e>
                            <m:r>
                              <a:rPr lang="zh-CN" altLang="en-US" sz="2600" i="1">
                                <a:latin typeface="Cambria Math" panose="02040503050406030204" pitchFamily="18" charset="0"/>
                                <a:ea typeface="Cambria Math" panose="02040503050406030204" pitchFamily="18" charset="0"/>
                              </a:rPr>
                              <m:t>𝛼</m:t>
                            </m:r>
                          </m:e>
                        </m:d>
                        <m:r>
                          <a:rPr lang="en-US" altLang="zh-CN" sz="2600" i="1">
                            <a:latin typeface="Cambria Math" panose="02040503050406030204" pitchFamily="18" charset="0"/>
                          </a:rPr>
                          <m:t>=</m:t>
                        </m:r>
                        <m:nary>
                          <m:naryPr>
                            <m:chr m:val="∑"/>
                            <m:limLoc m:val="subSup"/>
                            <m:ctrlPr>
                              <a:rPr lang="en-US" altLang="zh-CN" sz="2600" i="1">
                                <a:latin typeface="Cambria Math" panose="02040503050406030204" pitchFamily="18" charset="0"/>
                              </a:rPr>
                            </m:ctrlPr>
                          </m:naryPr>
                          <m:sub>
                            <m:r>
                              <m:rPr>
                                <m:brk m:alnAt="25"/>
                              </m:rPr>
                              <a:rPr lang="en-US" altLang="zh-CN" sz="2600" i="1">
                                <a:latin typeface="Cambria Math" panose="02040503050406030204" pitchFamily="18" charset="0"/>
                              </a:rPr>
                              <m:t>𝑖</m:t>
                            </m:r>
                            <m:r>
                              <a:rPr lang="en-US" altLang="zh-CN" sz="2600" i="1">
                                <a:latin typeface="Cambria Math" panose="02040503050406030204" pitchFamily="18" charset="0"/>
                              </a:rPr>
                              <m:t>=1</m:t>
                            </m:r>
                          </m:sub>
                          <m:sup>
                            <m:r>
                              <a:rPr lang="en-US" altLang="zh-CN" sz="2600" i="1">
                                <a:latin typeface="Cambria Math" panose="02040503050406030204" pitchFamily="18" charset="0"/>
                              </a:rPr>
                              <m:t>𝑚</m:t>
                            </m:r>
                          </m:sup>
                          <m:e>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𝛼</m:t>
                                </m:r>
                              </m:e>
                              <m:sub>
                                <m:r>
                                  <a:rPr lang="en-US" altLang="zh-CN" sz="2600" i="1">
                                    <a:latin typeface="Cambria Math" panose="02040503050406030204" pitchFamily="18" charset="0"/>
                                  </a:rPr>
                                  <m:t>𝑖</m:t>
                                </m:r>
                              </m:sub>
                            </m:sSub>
                          </m:e>
                        </m:nary>
                        <m:r>
                          <a:rPr lang="en-US" altLang="zh-CN" sz="2600" i="1">
                            <a:latin typeface="Cambria Math" panose="02040503050406030204" pitchFamily="18" charset="0"/>
                          </a:rPr>
                          <m:t>−</m:t>
                        </m:r>
                        <m:f>
                          <m:fPr>
                            <m:ctrlPr>
                              <a:rPr lang="en-US" altLang="zh-CN" sz="2600" i="1">
                                <a:latin typeface="Cambria Math" panose="02040503050406030204" pitchFamily="18" charset="0"/>
                              </a:rPr>
                            </m:ctrlPr>
                          </m:fPr>
                          <m:num>
                            <m:r>
                              <a:rPr lang="en-US" altLang="zh-CN" sz="2600" i="1">
                                <a:latin typeface="Cambria Math" panose="02040503050406030204" pitchFamily="18" charset="0"/>
                              </a:rPr>
                              <m:t>1</m:t>
                            </m:r>
                          </m:num>
                          <m:den>
                            <m:r>
                              <a:rPr lang="en-US" altLang="zh-CN" sz="2600" i="1">
                                <a:latin typeface="Cambria Math" panose="02040503050406030204" pitchFamily="18" charset="0"/>
                              </a:rPr>
                              <m:t>2</m:t>
                            </m:r>
                          </m:den>
                        </m:f>
                        <m:nary>
                          <m:naryPr>
                            <m:chr m:val="∑"/>
                            <m:limLoc m:val="subSup"/>
                            <m:ctrlPr>
                              <a:rPr lang="en-US" altLang="zh-CN" sz="2600" i="1">
                                <a:latin typeface="Cambria Math" panose="02040503050406030204" pitchFamily="18" charset="0"/>
                              </a:rPr>
                            </m:ctrlPr>
                          </m:naryPr>
                          <m:sub>
                            <m:r>
                              <m:rPr>
                                <m:brk m:alnAt="25"/>
                              </m:rPr>
                              <a:rPr lang="en-US" altLang="zh-CN" sz="2600" i="1">
                                <a:latin typeface="Cambria Math" panose="02040503050406030204" pitchFamily="18" charset="0"/>
                              </a:rPr>
                              <m:t>𝑖</m:t>
                            </m:r>
                            <m:r>
                              <a:rPr lang="en-US" altLang="zh-CN" sz="2600" i="1">
                                <a:latin typeface="Cambria Math" panose="02040503050406030204" pitchFamily="18" charset="0"/>
                              </a:rPr>
                              <m:t>=1</m:t>
                            </m:r>
                          </m:sub>
                          <m:sup>
                            <m:r>
                              <a:rPr lang="en-US" altLang="zh-CN" sz="2600" i="1">
                                <a:latin typeface="Cambria Math" panose="02040503050406030204" pitchFamily="18" charset="0"/>
                              </a:rPr>
                              <m:t>𝑚</m:t>
                            </m:r>
                          </m:sup>
                          <m:e>
                            <m:nary>
                              <m:naryPr>
                                <m:chr m:val="∑"/>
                                <m:limLoc m:val="subSup"/>
                                <m:ctrlPr>
                                  <a:rPr lang="en-US" altLang="zh-CN" sz="2600" i="1">
                                    <a:latin typeface="Cambria Math" panose="02040503050406030204" pitchFamily="18" charset="0"/>
                                  </a:rPr>
                                </m:ctrlPr>
                              </m:naryPr>
                              <m:sub>
                                <m:r>
                                  <m:rPr>
                                    <m:brk m:alnAt="25"/>
                                  </m:rPr>
                                  <a:rPr lang="en-US" altLang="zh-CN" sz="2600" i="1">
                                    <a:latin typeface="Cambria Math" panose="02040503050406030204" pitchFamily="18" charset="0"/>
                                  </a:rPr>
                                  <m:t>𝑗</m:t>
                                </m:r>
                                <m:r>
                                  <a:rPr lang="en-US" altLang="zh-CN" sz="2600" i="1">
                                    <a:latin typeface="Cambria Math" panose="02040503050406030204" pitchFamily="18" charset="0"/>
                                  </a:rPr>
                                  <m:t>=1</m:t>
                                </m:r>
                              </m:sub>
                              <m:sup>
                                <m:r>
                                  <a:rPr lang="en-US" altLang="zh-CN" sz="2600" i="1">
                                    <a:latin typeface="Cambria Math" panose="02040503050406030204" pitchFamily="18" charset="0"/>
                                  </a:rPr>
                                  <m:t>𝑚</m:t>
                                </m:r>
                              </m:sup>
                              <m:e>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𝛼</m:t>
                                    </m:r>
                                  </m:e>
                                  <m:sub>
                                    <m:r>
                                      <a:rPr lang="en-US" altLang="zh-CN" sz="2600" i="1">
                                        <a:latin typeface="Cambria Math" panose="02040503050406030204" pitchFamily="18" charset="0"/>
                                      </a:rPr>
                                      <m:t>𝑖</m:t>
                                    </m:r>
                                  </m:sub>
                                </m:sSub>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𝛼</m:t>
                                    </m:r>
                                  </m:e>
                                  <m:sub>
                                    <m:r>
                                      <a:rPr lang="en-US" altLang="zh-CN" sz="2600" i="1">
                                        <a:latin typeface="Cambria Math" panose="02040503050406030204" pitchFamily="18" charset="0"/>
                                      </a:rPr>
                                      <m:t>𝑗</m:t>
                                    </m:r>
                                  </m:sub>
                                </m:sSub>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𝑖</m:t>
                                    </m:r>
                                  </m:sub>
                                </m:sSub>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𝑗</m:t>
                                    </m:r>
                                  </m:sub>
                                </m:sSub>
                              </m:e>
                            </m:nary>
                            <m:r>
                              <a:rPr lang="en-US" altLang="zh-CN" sz="260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𝜅</m:t>
                            </m:r>
                            <m:r>
                              <a:rPr lang="en-US" altLang="zh-CN" sz="260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600" i="1">
                                    <a:solidFill>
                                      <a:srgbClr val="0070C0"/>
                                    </a:solidFill>
                                    <a:latin typeface="Cambria Math" panose="02040503050406030204" pitchFamily="18" charset="0"/>
                                  </a:rPr>
                                </m:ctrlPr>
                              </m:sSubPr>
                              <m:e>
                                <m:r>
                                  <a:rPr lang="en-US" altLang="zh-CN" sz="2600" b="1">
                                    <a:solidFill>
                                      <a:srgbClr val="0070C0"/>
                                    </a:solidFill>
                                    <a:latin typeface="Cambria Math" panose="02040503050406030204" pitchFamily="18" charset="0"/>
                                  </a:rPr>
                                  <m:t>𝐱</m:t>
                                </m:r>
                              </m:e>
                              <m:sub>
                                <m:r>
                                  <a:rPr lang="en-US" altLang="zh-CN" sz="2600" i="1">
                                    <a:solidFill>
                                      <a:srgbClr val="0070C0"/>
                                    </a:solidFill>
                                    <a:latin typeface="Cambria Math" panose="02040503050406030204" pitchFamily="18" charset="0"/>
                                  </a:rPr>
                                  <m:t>𝑖</m:t>
                                </m:r>
                              </m:sub>
                            </m:sSub>
                            <m:r>
                              <a:rPr lang="en-US" altLang="zh-CN" sz="2600" i="1">
                                <a:solidFill>
                                  <a:srgbClr val="0070C0"/>
                                </a:solidFill>
                                <a:latin typeface="Cambria Math" panose="02040503050406030204" pitchFamily="18" charset="0"/>
                              </a:rPr>
                              <m:t>,</m:t>
                            </m:r>
                            <m:sSub>
                              <m:sSubPr>
                                <m:ctrlPr>
                                  <a:rPr lang="en-US" altLang="zh-CN" sz="2600" i="1">
                                    <a:solidFill>
                                      <a:srgbClr val="0070C0"/>
                                    </a:solidFill>
                                    <a:latin typeface="Cambria Math" panose="02040503050406030204" pitchFamily="18" charset="0"/>
                                  </a:rPr>
                                </m:ctrlPr>
                              </m:sSubPr>
                              <m:e>
                                <m:r>
                                  <a:rPr lang="en-US" altLang="zh-CN" sz="2600" b="1">
                                    <a:solidFill>
                                      <a:srgbClr val="0070C0"/>
                                    </a:solidFill>
                                    <a:latin typeface="Cambria Math" panose="02040503050406030204" pitchFamily="18" charset="0"/>
                                  </a:rPr>
                                  <m:t>𝐱</m:t>
                                </m:r>
                              </m:e>
                              <m:sub>
                                <m:r>
                                  <a:rPr lang="en-US" altLang="zh-CN" sz="2600" i="1">
                                    <a:solidFill>
                                      <a:srgbClr val="0070C0"/>
                                    </a:solidFill>
                                    <a:latin typeface="Cambria Math" panose="02040503050406030204" pitchFamily="18" charset="0"/>
                                  </a:rPr>
                                  <m:t>𝑗</m:t>
                                </m:r>
                              </m:sub>
                            </m:sSub>
                            <m:r>
                              <a:rPr lang="en-US" altLang="zh-CN" sz="2600"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e>
                        </m:nary>
                      </m:e>
                    </m:func>
                  </m:oMath>
                </a14:m>
                <a:r>
                  <a:rPr lang="zh-CN" altLang="en-US" sz="2600" dirty="0"/>
                  <a:t> </a:t>
                </a:r>
                <a:endParaRPr lang="en-US" altLang="zh-CN" sz="2600" dirty="0"/>
              </a:p>
              <a:p>
                <a:pPr marL="0" indent="0" algn="ctr">
                  <a:buNone/>
                </a:pPr>
                <a14:m>
                  <m:oMathPara xmlns:m="http://schemas.openxmlformats.org/officeDocument/2006/math">
                    <m:oMathParaPr>
                      <m:jc m:val="centerGroup"/>
                    </m:oMathParaPr>
                    <m:oMath xmlns:m="http://schemas.openxmlformats.org/officeDocument/2006/math">
                      <m:r>
                        <a:rPr lang="en-US" altLang="zh-CN" sz="2600" i="1">
                          <a:latin typeface="Cambria Math" panose="02040503050406030204" pitchFamily="18" charset="0"/>
                        </a:rPr>
                        <m:t>     </m:t>
                      </m:r>
                      <m:r>
                        <a:rPr lang="en-US" altLang="zh-CN" sz="2600" i="1">
                          <a:latin typeface="Cambria Math" panose="02040503050406030204" pitchFamily="18" charset="0"/>
                        </a:rPr>
                        <m:t>𝑠</m:t>
                      </m:r>
                      <m:r>
                        <a:rPr lang="en-US" altLang="zh-CN" sz="2600" i="1">
                          <a:latin typeface="Cambria Math" panose="02040503050406030204" pitchFamily="18" charset="0"/>
                        </a:rPr>
                        <m:t>.</m:t>
                      </m:r>
                      <m:r>
                        <a:rPr lang="en-US" altLang="zh-CN" sz="2600" i="1">
                          <a:latin typeface="Cambria Math" panose="02040503050406030204" pitchFamily="18" charset="0"/>
                        </a:rPr>
                        <m:t>𝑡</m:t>
                      </m:r>
                      <m:r>
                        <a:rPr lang="en-US" altLang="zh-CN" sz="2600" i="1">
                          <a:latin typeface="Cambria Math" panose="02040503050406030204" pitchFamily="18" charset="0"/>
                        </a:rPr>
                        <m:t>.    </m:t>
                      </m:r>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𝛼</m:t>
                          </m:r>
                        </m:e>
                        <m:sub>
                          <m:r>
                            <a:rPr lang="en-US" altLang="zh-CN" sz="2600" i="1">
                              <a:latin typeface="Cambria Math" panose="02040503050406030204" pitchFamily="18" charset="0"/>
                            </a:rPr>
                            <m:t>𝑖</m:t>
                          </m:r>
                        </m:sub>
                      </m:sSub>
                      <m:r>
                        <a:rPr lang="en-US" altLang="zh-CN" sz="2600" i="1">
                          <a:latin typeface="Cambria Math" panose="02040503050406030204" pitchFamily="18" charset="0"/>
                          <a:ea typeface="Cambria Math" panose="02040503050406030204" pitchFamily="18" charset="0"/>
                        </a:rPr>
                        <m:t>≥0,  </m:t>
                      </m:r>
                      <m:r>
                        <a:rPr lang="en-US" altLang="zh-CN" sz="2600" i="1">
                          <a:latin typeface="Cambria Math" panose="02040503050406030204" pitchFamily="18" charset="0"/>
                          <a:ea typeface="Cambria Math" panose="02040503050406030204" pitchFamily="18" charset="0"/>
                        </a:rPr>
                        <m:t>𝑖</m:t>
                      </m:r>
                      <m:r>
                        <a:rPr lang="en-US" altLang="zh-CN" sz="2600" i="1">
                          <a:latin typeface="Cambria Math" panose="02040503050406030204" pitchFamily="18" charset="0"/>
                          <a:ea typeface="Cambria Math" panose="02040503050406030204" pitchFamily="18" charset="0"/>
                        </a:rPr>
                        <m:t>=1,2,…,</m:t>
                      </m:r>
                      <m:r>
                        <a:rPr lang="en-US" altLang="zh-CN" sz="2600" i="1">
                          <a:latin typeface="Cambria Math" panose="02040503050406030204" pitchFamily="18" charset="0"/>
                          <a:ea typeface="Cambria Math" panose="02040503050406030204" pitchFamily="18" charset="0"/>
                        </a:rPr>
                        <m:t>𝑚</m:t>
                      </m:r>
                      <m:r>
                        <a:rPr lang="en-US" altLang="zh-CN" sz="2600" i="1">
                          <a:latin typeface="Cambria Math" panose="02040503050406030204" pitchFamily="18" charset="0"/>
                          <a:ea typeface="Cambria Math" panose="02040503050406030204" pitchFamily="18" charset="0"/>
                        </a:rPr>
                        <m:t>                                       </m:t>
                      </m:r>
                    </m:oMath>
                  </m:oMathPara>
                </a14:m>
                <a:endParaRPr lang="en-US" altLang="zh-CN" sz="2600" dirty="0"/>
              </a:p>
              <a:p>
                <a:pPr marL="0" indent="0" algn="ctr">
                  <a:buNone/>
                </a:pPr>
                <a:r>
                  <a:rPr lang="en-US" altLang="zh-CN" sz="2600" dirty="0"/>
                  <a:t>    </a:t>
                </a:r>
                <a14:m>
                  <m:oMath xmlns:m="http://schemas.openxmlformats.org/officeDocument/2006/math">
                    <m:nary>
                      <m:naryPr>
                        <m:chr m:val="∑"/>
                        <m:limLoc m:val="subSup"/>
                        <m:ctrlPr>
                          <a:rPr lang="en-US" altLang="zh-CN" sz="2600" i="1">
                            <a:latin typeface="Cambria Math" panose="02040503050406030204" pitchFamily="18" charset="0"/>
                          </a:rPr>
                        </m:ctrlPr>
                      </m:naryPr>
                      <m:sub>
                        <m:r>
                          <m:rPr>
                            <m:brk m:alnAt="25"/>
                          </m:rPr>
                          <a:rPr lang="en-US" altLang="zh-CN" sz="2600" i="1">
                            <a:latin typeface="Cambria Math" panose="02040503050406030204" pitchFamily="18" charset="0"/>
                          </a:rPr>
                          <m:t>𝑖</m:t>
                        </m:r>
                        <m:r>
                          <a:rPr lang="en-US" altLang="zh-CN" sz="2600" i="1">
                            <a:latin typeface="Cambria Math" panose="02040503050406030204" pitchFamily="18" charset="0"/>
                          </a:rPr>
                          <m:t>=1</m:t>
                        </m:r>
                      </m:sub>
                      <m:sup>
                        <m:r>
                          <a:rPr lang="en-US" altLang="zh-CN" sz="2600" i="1">
                            <a:latin typeface="Cambria Math" panose="02040503050406030204" pitchFamily="18" charset="0"/>
                          </a:rPr>
                          <m:t>𝑚</m:t>
                        </m:r>
                      </m:sup>
                      <m:e>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𝛼</m:t>
                            </m:r>
                          </m:e>
                          <m:sub>
                            <m:r>
                              <a:rPr lang="en-US" altLang="zh-CN" sz="2600" i="1">
                                <a:latin typeface="Cambria Math" panose="02040503050406030204" pitchFamily="18" charset="0"/>
                              </a:rPr>
                              <m:t>𝑖</m:t>
                            </m:r>
                          </m:sub>
                        </m:sSub>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𝑖</m:t>
                            </m:r>
                          </m:sub>
                        </m:sSub>
                      </m:e>
                    </m:nary>
                    <m:r>
                      <a:rPr lang="en-US" altLang="zh-CN" sz="2600" i="1">
                        <a:latin typeface="Cambria Math" panose="02040503050406030204" pitchFamily="18" charset="0"/>
                      </a:rPr>
                      <m:t>=0                                                                      </m:t>
                    </m:r>
                  </m:oMath>
                </a14:m>
                <a:endParaRPr lang="en-US" altLang="zh-CN" sz="2600" dirty="0"/>
              </a:p>
              <a:p>
                <a:endParaRPr lang="en-US" dirty="0"/>
              </a:p>
              <a:p>
                <a:r>
                  <a:rPr lang="en-US" altLang="zh-CN" dirty="0"/>
                  <a:t>Solving</a:t>
                </a:r>
                <a:r>
                  <a:rPr lang="zh-CN" altLang="en-US" dirty="0"/>
                  <a:t> </a:t>
                </a:r>
                <a:r>
                  <a:rPr lang="en-US" altLang="zh-CN" dirty="0"/>
                  <a:t>the</a:t>
                </a:r>
                <a:r>
                  <a:rPr lang="zh-CN" altLang="en-US" dirty="0"/>
                  <a:t> </a:t>
                </a:r>
                <a:r>
                  <a:rPr lang="en-US" altLang="zh-CN" dirty="0"/>
                  <a:t>dual</a:t>
                </a:r>
                <a:r>
                  <a:rPr lang="zh-CN" altLang="en-US" dirty="0"/>
                  <a:t> </a:t>
                </a:r>
                <a:r>
                  <a:rPr lang="en-US" altLang="zh-CN" dirty="0"/>
                  <a:t>problem</a:t>
                </a:r>
                <a:r>
                  <a:rPr lang="zh-CN" altLang="en-US" dirty="0"/>
                  <a:t> </a:t>
                </a:r>
                <a:r>
                  <a:rPr lang="en-US" altLang="zh-CN" dirty="0"/>
                  <a:t>and</a:t>
                </a:r>
                <a:r>
                  <a:rPr lang="zh-CN" altLang="en-US" dirty="0"/>
                  <a:t> </a:t>
                </a:r>
                <a:r>
                  <a:rPr lang="en-US" altLang="zh-CN" dirty="0"/>
                  <a:t>the</a:t>
                </a:r>
                <a:r>
                  <a:rPr lang="zh-CN" altLang="en-US" dirty="0"/>
                  <a:t> </a:t>
                </a:r>
                <a:r>
                  <a:rPr lang="en-US" altLang="zh-CN" dirty="0"/>
                  <a:t>classifier</a:t>
                </a:r>
                <a:r>
                  <a:rPr lang="zh-CN" altLang="en-US" dirty="0"/>
                  <a:t> </a:t>
                </a:r>
                <a:r>
                  <a:rPr lang="en-US" altLang="zh-CN" dirty="0"/>
                  <a:t>can</a:t>
                </a:r>
                <a:r>
                  <a:rPr lang="zh-CN" altLang="en-US" dirty="0"/>
                  <a:t> </a:t>
                </a:r>
                <a:r>
                  <a:rPr lang="en-US" altLang="zh-CN" dirty="0"/>
                  <a:t>be</a:t>
                </a:r>
                <a:r>
                  <a:rPr lang="zh-CN" altLang="en-US" dirty="0"/>
                  <a:t> </a:t>
                </a:r>
                <a:r>
                  <a:rPr lang="en-US" altLang="zh-CN" dirty="0"/>
                  <a:t>represented:</a:t>
                </a:r>
                <a:r>
                  <a:rPr lang="zh-CN" altLang="en-US" dirty="0"/>
                  <a:t> </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a:latin typeface="Cambria Math" panose="02040503050406030204" pitchFamily="18" charset="0"/>
                                </a:rPr>
                                <m:t>𝐰</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rPr>
                            <m:t>𝐱</m:t>
                          </m:r>
                          <m:r>
                            <a:rPr lang="en-US" altLang="zh-CN" b="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𝑏</m:t>
                          </m:r>
                        </m:e>
                      </m:d>
                    </m:oMath>
                  </m:oMathPara>
                </a14:m>
                <a:endParaRPr lang="en-US" altLang="zh-CN" i="1" dirty="0">
                  <a:latin typeface="Cambria Math" panose="02040503050406030204" pitchFamily="18" charset="0"/>
                </a:endParaRPr>
              </a:p>
              <a:p>
                <a:pPr marL="457200" lvl="1" indent="0">
                  <a:buNone/>
                </a:pPr>
                <a:r>
                  <a:rPr lang="zh-CN" altLang="en-US" dirty="0"/>
                  <a:t>                                  </a:t>
                </a:r>
                <a14:m>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sSup>
                          <m:sSupPr>
                            <m:ctrlPr>
                              <a:rPr lang="en-US" altLang="zh-CN" i="1">
                                <a:solidFill>
                                  <a:srgbClr val="0070C0"/>
                                </a:solidFill>
                                <a:latin typeface="Cambria Math" panose="02040503050406030204" pitchFamily="18" charset="0"/>
                              </a:rPr>
                            </m:ctrlPr>
                          </m:sSupPr>
                          <m:e>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i="1">
                                        <a:solidFill>
                                          <a:srgbClr val="0070C0"/>
                                        </a:solidFill>
                                        <a:latin typeface="Cambria Math" panose="02040503050406030204" pitchFamily="18" charset="0"/>
                                      </a:rPr>
                                    </m:ctrlPr>
                                  </m:sSubPr>
                                  <m:e>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𝑖</m:t>
                                    </m:r>
                                  </m:sub>
                                </m:sSub>
                              </m:e>
                            </m:d>
                          </m:e>
                          <m:sup>
                            <m:r>
                              <a:rPr lang="en-US" altLang="zh-CN" i="1">
                                <a:solidFill>
                                  <a:srgbClr val="0070C0"/>
                                </a:solidFill>
                                <a:latin typeface="Cambria Math" panose="02040503050406030204" pitchFamily="18" charset="0"/>
                              </a:rPr>
                              <m:t>𝑇</m:t>
                            </m:r>
                          </m:sup>
                        </m:sSup>
                        <m:r>
                          <a:rPr lang="zh-CN" altLang="en-US" i="1">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b="1" i="1">
                                <a:solidFill>
                                  <a:srgbClr val="0070C0"/>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solidFill>
                                  <a:srgbClr val="0070C0"/>
                                </a:solidFill>
                                <a:latin typeface="Cambria Math" panose="02040503050406030204" pitchFamily="18" charset="0"/>
                              </a:rPr>
                              <m:t>𝐱</m:t>
                            </m:r>
                          </m:e>
                        </m:d>
                        <m:r>
                          <a:rPr lang="en-US" altLang="zh-CN">
                            <a:latin typeface="Cambria Math" panose="02040503050406030204" pitchFamily="18" charset="0"/>
                          </a:rPr>
                          <m:t>+</m:t>
                        </m:r>
                        <m:r>
                          <a:rPr lang="en-US" altLang="zh-CN" i="1">
                            <a:latin typeface="Cambria Math" panose="02040503050406030204" pitchFamily="18" charset="0"/>
                          </a:rPr>
                          <m:t>𝑏</m:t>
                        </m:r>
                      </m:e>
                    </m:d>
                  </m:oMath>
                </a14:m>
                <a:r>
                  <a:rPr lang="zh-CN" altLang="en-US" i="1" dirty="0">
                    <a:latin typeface="Cambria Math" panose="02040503050406030204" pitchFamily="18" charset="0"/>
                  </a:rPr>
                  <a:t> </a:t>
                </a:r>
                <a:endParaRPr lang="en-US" altLang="zh-CN" i="1" dirty="0">
                  <a:latin typeface="Cambria Math" panose="02040503050406030204" pitchFamily="18" charset="0"/>
                </a:endParaRPr>
              </a:p>
              <a:p>
                <a:pPr marL="457200" lvl="1" indent="0">
                  <a:buNone/>
                </a:pPr>
                <a:r>
                  <a:rPr lang="zh-CN" altLang="en-US" b="0" dirty="0"/>
                  <a:t>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r>
                          <a:rPr lang="en-US" altLang="zh-CN"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𝜅</m:t>
                        </m:r>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b="1">
                                <a:solidFill>
                                  <a:srgbClr val="0070C0"/>
                                </a:solidFill>
                                <a:latin typeface="Cambria Math" panose="02040503050406030204" pitchFamily="18" charset="0"/>
                              </a:rPr>
                              <m:t>𝐱</m:t>
                            </m:r>
                          </m:e>
                          <m:sub>
                            <m:r>
                              <a:rPr lang="en-US" altLang="zh-CN" i="1">
                                <a:solidFill>
                                  <a:srgbClr val="0070C0"/>
                                </a:solidFill>
                                <a:latin typeface="Cambria Math" panose="02040503050406030204" pitchFamily="18" charset="0"/>
                              </a:rPr>
                              <m:t>𝑖</m:t>
                            </m:r>
                          </m:sub>
                        </m:sSub>
                        <m:r>
                          <a:rPr lang="en-US" altLang="zh-CN" b="0" i="1" smtClean="0">
                            <a:solidFill>
                              <a:srgbClr val="0070C0"/>
                            </a:solidFill>
                            <a:latin typeface="Cambria Math" panose="02040503050406030204" pitchFamily="18" charset="0"/>
                          </a:rPr>
                          <m:t>,</m:t>
                        </m:r>
                        <m:r>
                          <a:rPr lang="en-US" altLang="zh-CN" b="1">
                            <a:solidFill>
                              <a:srgbClr val="0070C0"/>
                            </a:solidFill>
                            <a:latin typeface="Cambria Math" panose="02040503050406030204" pitchFamily="18" charset="0"/>
                          </a:rPr>
                          <m:t>𝐱</m:t>
                        </m:r>
                        <m:r>
                          <a:rPr lang="en-US" altLang="zh-CN" b="0" i="1" smtClean="0">
                            <a:solidFill>
                              <a:srgbClr val="0070C0"/>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𝑏</m:t>
                        </m:r>
                      </m:e>
                    </m:d>
                  </m:oMath>
                </a14:m>
                <a:r>
                  <a:rPr lang="zh-CN" altLang="en-US" sz="2400" dirty="0">
                    <a:solidFill>
                      <a:srgbClr val="0070C0"/>
                    </a:solidFill>
                  </a:rPr>
                  <a:t> </a:t>
                </a:r>
                <a:endParaRPr lang="en-US" sz="2400"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6595" y="1219200"/>
                <a:ext cx="10810875" cy="5257800"/>
              </a:xfrm>
              <a:blipFill>
                <a:blip r:embed="rId2"/>
                <a:stretch>
                  <a:fillRect l="-586" t="-192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r>
              <a:rPr lang="zh-CN" altLang="en-US" dirty="0"/>
              <a:t> </a:t>
            </a:r>
            <a:r>
              <a:rPr lang="en-US" altLang="zh-CN" dirty="0"/>
              <a: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070" y="1219200"/>
                <a:ext cx="10906125" cy="5257800"/>
              </a:xfrm>
            </p:spPr>
            <p:txBody>
              <a:bodyPr>
                <a:normAutofit/>
              </a:bodyPr>
              <a:lstStyle/>
              <a:p>
                <a:r>
                  <a:rPr lang="en-US" altLang="zh-CN" dirty="0"/>
                  <a:t>Example:</a:t>
                </a:r>
              </a:p>
              <a:p>
                <a:pPr lvl="1"/>
                <a:r>
                  <a:rPr lang="en-US" altLang="zh-CN" dirty="0"/>
                  <a:t>Consider</a:t>
                </a:r>
                <a:r>
                  <a:rPr lang="zh-CN" altLang="en-US" dirty="0"/>
                  <a:t> </a:t>
                </a:r>
                <a:r>
                  <a:rPr lang="en-US" altLang="zh-CN" dirty="0"/>
                  <a:t>Kernel</a:t>
                </a:r>
                <a:r>
                  <a:rPr lang="zh-CN" altLang="en-US" dirty="0"/>
                  <a:t> </a:t>
                </a:r>
                <a:r>
                  <a:rPr lang="en-US" altLang="zh-CN" dirty="0"/>
                  <a:t>function:</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e>
                          <m:sup>
                            <m:r>
                              <a:rPr lang="en-US" altLang="zh-CN" i="1">
                                <a:latin typeface="Cambria Math" panose="02040503050406030204" pitchFamily="18" charset="0"/>
                                <a:ea typeface="Cambria Math" panose="02040503050406030204" pitchFamily="18" charset="0"/>
                                <a:cs typeface="Cambria Math" panose="02040503050406030204" pitchFamily="18" charset="0"/>
                              </a:rPr>
                              <m:t>𝑇</m:t>
                            </m:r>
                          </m:sup>
                        </m:sSup>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2</m:t>
                        </m:r>
                      </m:sup>
                    </m:sSup>
                  </m:oMath>
                </a14:m>
                <a:r>
                  <a:rPr lang="zh-CN" altLang="en-US" dirty="0"/>
                  <a:t> </a:t>
                </a:r>
                <a:r>
                  <a:rPr lang="en-US" altLang="zh-CN" dirty="0"/>
                  <a:t>(</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US" altLang="zh-CN" dirty="0"/>
                  <a:t>)</a:t>
                </a:r>
              </a:p>
              <a:p>
                <a:pPr lvl="1"/>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b="1"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e>
                    </m:nary>
                    <m:r>
                      <a:rPr lang="en-US" altLang="zh-CN" b="1" i="1">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b="1" i="1">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i="1">
                            <a:latin typeface="Cambria Math" panose="02040503050406030204" pitchFamily="18" charset="0"/>
                            <a:ea typeface="Cambria Math" panose="02040503050406030204" pitchFamily="18" charset="0"/>
                            <a:cs typeface="Cambria Math" panose="02040503050406030204" pitchFamily="18" charset="0"/>
                          </a:rPr>
                          <m:t>𝑖</m:t>
                        </m:r>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cs typeface="Cambria Math" panose="02040503050406030204" pitchFamily="18" charset="0"/>
                          </a:rPr>
                          <m:t>)</m:t>
                        </m:r>
                      </m:e>
                    </m:nary>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e>
                        <m:nary>
                          <m:naryPr>
                            <m:chr m:val="∑"/>
                            <m:limLoc m:val="subSup"/>
                            <m:ctrlPr>
                              <a:rPr lang="is-IS" altLang="zh-CN"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𝑗</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b="0"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p>
                              <m:e>
                                <m:d>
                                  <m:d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𝑗</m:t>
                                        </m:r>
                                      </m:sub>
                                    </m:sSub>
                                  </m:e>
                                </m:d>
                                <m:d>
                                  <m:d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𝑗</m:t>
                                        </m:r>
                                      </m:sub>
                                    </m:sSub>
                                  </m:e>
                                </m:d>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rPr>
                                  <m:t>)</m:t>
                                </m:r>
                                <m:r>
                                  <m:rPr>
                                    <m:nor/>
                                  </m:rPr>
                                  <a:rPr lang="en-US" altLang="zh-CN" dirty="0">
                                    <a:latin typeface="Cambria Math" panose="02040503050406030204" pitchFamily="18" charset="0"/>
                                  </a:rPr>
                                  <m:t> </m:t>
                                </m:r>
                              </m:e>
                            </m:nary>
                          </m:e>
                        </m:nary>
                      </m:e>
                    </m:nary>
                  </m:oMath>
                </a14:m>
                <a:endParaRPr lang="en-US" dirty="0"/>
              </a:p>
              <a:p>
                <a:pPr lvl="1"/>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e>
                    </m:d>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2</m:t>
                                </m:r>
                              </m:sub>
                            </m:sSub>
                          </m:e>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𝑛</m:t>
                                </m:r>
                              </m:sub>
                            </m:sSub>
                          </m:e>
                        </m:eqArr>
                      </m:e>
                    </m:d>
                  </m:oMath>
                </a14:m>
                <a:r>
                  <a:rPr lang="en-US" altLang="zh-CN" dirty="0"/>
                  <a:t>,</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a:latin typeface="Cambria Math" panose="02040503050406030204" pitchFamily="18" charset="0"/>
                        <a:ea typeface="Cambria Math" panose="02040503050406030204" pitchFamily="18" charset="0"/>
                        <a:cs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2</m:t>
                                </m:r>
                              </m:sub>
                            </m:sSub>
                          </m:e>
                          <m:e>
                            <m:r>
                              <a:rPr lang="en-US" altLang="zh-CN" i="1">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𝑛</m:t>
                                </m:r>
                              </m:sub>
                            </m:s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𝑛</m:t>
                                </m:r>
                              </m:sub>
                            </m:sSub>
                          </m:e>
                        </m:eqArr>
                      </m:e>
                    </m:d>
                  </m:oMath>
                </a14:m>
                <a:endParaRPr lang="en-US" dirty="0"/>
              </a:p>
              <a:p>
                <a:pPr lvl="1"/>
                <a:endParaRPr lang="en-US" dirty="0"/>
              </a:p>
              <a:p>
                <a:pPr lvl="1"/>
                <a:r>
                  <a:rPr lang="en-US" altLang="zh-CN" dirty="0"/>
                  <a:t>Calculate</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rPr>
                      <m:t>)</m:t>
                    </m:r>
                    <m:r>
                      <m:rPr>
                        <m:nor/>
                      </m:rPr>
                      <a:rPr lang="en-US" altLang="zh-CN" dirty="0">
                        <a:latin typeface="Cambria Math" panose="02040503050406030204" pitchFamily="18" charset="0"/>
                      </a:rPr>
                      <m:t> </m:t>
                    </m:r>
                  </m:oMath>
                </a14:m>
                <a:r>
                  <a:rPr lang="en-US" altLang="zh-CN" dirty="0"/>
                  <a:t>requires</a:t>
                </a:r>
                <a:r>
                  <a:rPr lang="zh-CN" altLang="en-US" dirty="0"/>
                  <a: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a:t>,</a:t>
                </a:r>
                <a:r>
                  <a:rPr lang="zh-CN" altLang="en-US" dirty="0"/>
                  <a:t> </a:t>
                </a:r>
                <a:r>
                  <a:rPr lang="en-US" altLang="zh-CN" dirty="0"/>
                  <a:t>whereas</a:t>
                </a:r>
                <a:r>
                  <a:rPr lang="zh-CN" altLang="en-US" dirty="0"/>
                  <a:t> </a:t>
                </a:r>
                <a:r>
                  <a:rPr lang="en-US" altLang="zh-CN" dirty="0"/>
                  <a:t>calculate</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altLang="zh-CN" dirty="0"/>
                  <a:t>requires</a:t>
                </a:r>
                <a:r>
                  <a:rPr lang="zh-CN" altLang="en-US" dirty="0"/>
                  <a: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a:t>.</a:t>
                </a: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87070" y="1219200"/>
                <a:ext cx="10906125" cy="5257800"/>
              </a:xfrm>
              <a:blipFill rotWithShape="1">
                <a:blip r:embed="rId2"/>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r>
              <a:rPr lang="zh-CN" altLang="en-US" dirty="0"/>
              <a:t> </a:t>
            </a:r>
            <a:r>
              <a:rPr lang="en-US" altLang="zh-CN" dirty="0"/>
              <a: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226820"/>
                <a:ext cx="10892155" cy="5250180"/>
              </a:xfrm>
            </p:spPr>
            <p:txBody>
              <a:bodyPr>
                <a:normAutofit/>
              </a:bodyPr>
              <a:lstStyle/>
              <a:p>
                <a:r>
                  <a:rPr lang="en-US" altLang="zh-CN" dirty="0"/>
                  <a:t>Consider</a:t>
                </a:r>
                <a:r>
                  <a:rPr lang="zh-CN" altLang="en-US" dirty="0"/>
                  <a:t> </a:t>
                </a:r>
                <a:r>
                  <a:rPr lang="en-US" altLang="zh-CN" dirty="0"/>
                  <a:t>another</a:t>
                </a:r>
                <a:r>
                  <a:rPr lang="zh-CN" altLang="en-US" dirty="0"/>
                  <a:t> </a:t>
                </a:r>
                <a:r>
                  <a:rPr lang="en-US" altLang="zh-CN" dirty="0"/>
                  <a:t>kernel</a:t>
                </a:r>
                <a:r>
                  <a:rPr lang="zh-CN" altLang="en-US" dirty="0"/>
                  <a:t> </a:t>
                </a:r>
                <a:r>
                  <a:rPr lang="en-US" altLang="zh-CN" dirty="0"/>
                  <a:t>function:</a:t>
                </a:r>
                <a:r>
                  <a:rPr lang="zh-CN" altLang="en-US" dirty="0"/>
                  <a:t> </a:t>
                </a:r>
                <a14:m>
                  <m:oMath xmlns:m="http://schemas.openxmlformats.org/officeDocument/2006/math">
                    <m:r>
                      <a:rPr lang="en-US" altLang="zh-CN" sz="2400"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cs typeface="Cambria Math" panose="02040503050406030204" pitchFamily="18" charset="0"/>
                          </a:rPr>
                          <m:t>𝐱</m:t>
                        </m:r>
                        <m:r>
                          <a:rPr lang="en-US" altLang="zh-CN" sz="2400" b="1">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b="1">
                                <a:latin typeface="Cambria Math" panose="02040503050406030204" pitchFamily="18" charset="0"/>
                                <a:ea typeface="Cambria Math" panose="02040503050406030204" pitchFamily="18" charset="0"/>
                                <a:cs typeface="Cambria Math" panose="02040503050406030204" pitchFamily="18" charset="0"/>
                              </a:rPr>
                              <m:t>𝐱</m:t>
                            </m:r>
                          </m:e>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𝑇</m:t>
                            </m:r>
                          </m:sup>
                        </m:sSup>
                        <m:r>
                          <a:rPr lang="en-US" altLang="zh-CN" sz="2400" b="1">
                            <a:latin typeface="Cambria Math" panose="02040503050406030204" pitchFamily="18" charset="0"/>
                            <a:ea typeface="Cambria Math" panose="02040503050406030204" pitchFamily="18" charset="0"/>
                            <a:cs typeface="Cambria Math" panose="02040503050406030204" pitchFamily="18" charset="0"/>
                          </a:rPr>
                          <m:t>𝐲</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p>
                    </m:sSup>
                  </m:oMath>
                </a14:m>
                <a:r>
                  <a:rPr lang="zh-CN" altLang="en-US" sz="2400" dirty="0"/>
                  <a:t> </a:t>
                </a:r>
                <a:r>
                  <a:rPr lang="en-US" altLang="zh-CN" sz="2400" dirty="0"/>
                  <a:t>(</a:t>
                </a:r>
                <a14:m>
                  <m:oMath xmlns:m="http://schemas.openxmlformats.org/officeDocument/2006/math">
                    <m:r>
                      <a:rPr lang="en-US" altLang="zh-CN" sz="2400" b="1">
                        <a:latin typeface="Cambria Math" panose="02040503050406030204" pitchFamily="18" charset="0"/>
                        <a:ea typeface="Cambria Math" panose="02040503050406030204" pitchFamily="18" charset="0"/>
                        <a:cs typeface="Cambria Math" panose="02040503050406030204" pitchFamily="18" charset="0"/>
                      </a:rPr>
                      <m:t>𝐱</m:t>
                    </m:r>
                    <m:r>
                      <a:rPr lang="en-US" altLang="zh-CN" sz="2400">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a:latin typeface="Cambria Math" panose="02040503050406030204" pitchFamily="18" charset="0"/>
                        <a:ea typeface="Cambria Math" panose="02040503050406030204" pitchFamily="18" charset="0"/>
                        <a:cs typeface="Cambria Math" panose="02040503050406030204" pitchFamily="18" charset="0"/>
                      </a:rPr>
                      <m:t>𝐲</m:t>
                    </m:r>
                    <m:r>
                      <a:rPr lang="en-US" altLang="zh-CN" sz="2400" b="1"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sSup>
                  </m:oMath>
                </a14:m>
                <a:r>
                  <a:rPr lang="en-US" altLang="zh-CN" sz="2400" dirty="0"/>
                  <a:t>)</a:t>
                </a:r>
                <a:endParaRPr lang="en-US" altLang="zh-CN" dirty="0"/>
              </a:p>
              <a:p>
                <a:pPr lvl="1"/>
                <a14:m>
                  <m:oMath xmlns:m="http://schemas.openxmlformats.org/officeDocument/2006/math">
                    <m:r>
                      <a:rPr lang="en-US" altLang="zh-CN" sz="2400"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cs typeface="Cambria Math" panose="02040503050406030204" pitchFamily="18" charset="0"/>
                          </a:rPr>
                          <m:t>𝐱</m:t>
                        </m:r>
                        <m:r>
                          <a:rPr lang="en-US" altLang="zh-CN" sz="2400" b="1">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sz="2400" b="1" i="1">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sz="2400" b="1" i="1">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e>
                    </m:nary>
                    <m:r>
                      <a:rPr lang="en-US" altLang="zh-CN" sz="2400" b="1" i="1">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sz="2400" b="1" i="1">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e>
                    </m:nary>
                  </m:oMath>
                </a14:m>
                <a:endParaRPr lang="en-US" altLang="zh-CN" sz="2400" b="1" i="1" dirty="0">
                  <a:latin typeface="Cambria Math" panose="02040503050406030204" pitchFamily="18" charset="0"/>
                  <a:ea typeface="Cambria Math" panose="02040503050406030204" pitchFamily="18" charset="0"/>
                  <a:cs typeface="Cambria Math" panose="02040503050406030204" pitchFamily="18" charset="0"/>
                </a:endParaRPr>
              </a:p>
              <a:p>
                <a:pPr marL="57150" indent="0">
                  <a:buNone/>
                </a:pPr>
                <a:r>
                  <a:rPr lang="en-US" altLang="zh-CN" sz="2400" b="1" dirty="0">
                    <a:ea typeface="Cambria Math" panose="02040503050406030204" pitchFamily="18" charset="0"/>
                    <a:cs typeface="Cambria Math" panose="02040503050406030204" pitchFamily="18" charset="0"/>
                  </a:rPr>
                  <a:t>	</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sz="2400" i="1">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e>
                        <m:nary>
                          <m:naryPr>
                            <m:chr m:val="∑"/>
                            <m:limLoc m:val="subSup"/>
                            <m:ctrlPr>
                              <a:rPr lang="is-IS" altLang="zh-CN" sz="2400"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sub>
                            </m:s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nary>
                              <m:naryPr>
                                <m:chr m:val="∑"/>
                                <m:limLoc m:val="subSup"/>
                                <m:ctrlPr>
                                  <a:rPr lang="is-IS" altLang="zh-CN" sz="2400" b="0"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𝑖</m:t>
                                    </m:r>
                                  </m:sub>
                                </m:sSub>
                              </m:e>
                            </m:nary>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e>
                              <m:sup>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2</m:t>
                                </m:r>
                              </m:sup>
                            </m:sSup>
                          </m:e>
                        </m:nary>
                      </m:e>
                    </m:nary>
                  </m:oMath>
                </a14:m>
                <a:r>
                  <a:rPr lang="zh-CN" altLang="en-US" sz="2400" dirty="0"/>
                  <a:t> </a:t>
                </a:r>
                <a:endParaRPr lang="en-US" altLang="zh-CN" sz="2400" dirty="0"/>
              </a:p>
              <a:p>
                <a:pPr marL="57150" indent="0">
                  <a:buNone/>
                </a:pPr>
                <a:r>
                  <a:rPr lang="en-US" altLang="zh-CN" sz="2400" dirty="0">
                    <a:ea typeface="Cambria Math" panose="02040503050406030204" pitchFamily="18" charset="0"/>
                    <a:cs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sz="2400" i="1">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p>
                      <m:e>
                        <m:d>
                          <m:d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sub>
                            </m:sSub>
                          </m:e>
                        </m:d>
                        <m:d>
                          <m:d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𝑗</m:t>
                                </m:r>
                              </m:sub>
                            </m:sSub>
                          </m:e>
                        </m:d>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nary>
                          <m:naryPr>
                            <m:chr m:val="∑"/>
                            <m:limLoc m:val="subSup"/>
                            <m:ctrlPr>
                              <a:rPr lang="is-IS" altLang="zh-CN" sz="2400" b="0" i="1" smtClean="0">
                                <a:latin typeface="Cambria Math" panose="02040503050406030204" pitchFamily="18" charset="0"/>
                                <a:ea typeface="Cambria Math" panose="02040503050406030204" pitchFamily="18" charset="0"/>
                                <a:cs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𝑛</m:t>
                            </m:r>
                          </m:sup>
                          <m:e>
                            <m:d>
                              <m:d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dPr>
                              <m:e>
                                <m:rad>
                                  <m:radPr>
                                    <m:degHide m:val="on"/>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radPr>
                                  <m:deg/>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𝑐</m:t>
                                    </m:r>
                                  </m:e>
                                </m:rad>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𝑖</m:t>
                                    </m:r>
                                  </m:sub>
                                </m:sSub>
                              </m:e>
                            </m:d>
                            <m:d>
                              <m:d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dPr>
                              <m:e>
                                <m:rad>
                                  <m:radPr>
                                    <m:degHide m:val="on"/>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e>
                                </m:rad>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𝑖</m:t>
                                    </m:r>
                                  </m:sub>
                                </m:sSub>
                              </m:e>
                            </m:d>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e>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p>
                            </m:sSup>
                          </m:e>
                        </m:nary>
                      </m:e>
                    </m:nary>
                  </m:oMath>
                </a14:m>
                <a:endParaRPr lang="en-US" altLang="zh-CN" sz="2400" dirty="0"/>
              </a:p>
              <a:p>
                <a:r>
                  <a:rPr lang="en-US" altLang="zh-CN" dirty="0"/>
                  <a:t>Corresponding</a:t>
                </a:r>
                <a:r>
                  <a:rPr lang="zh-CN" altLang="en-US" dirty="0"/>
                  <a:t> </a:t>
                </a:r>
                <a:r>
                  <a:rPr lang="en-US" altLang="zh-CN" dirty="0"/>
                  <a:t>to</a:t>
                </a:r>
                <a:r>
                  <a:rPr lang="zh-CN" altLang="en-US" dirty="0"/>
                  <a:t> </a:t>
                </a:r>
                <a:r>
                  <a:rPr lang="en-US" altLang="zh-CN" dirty="0"/>
                  <a:t>the</a:t>
                </a:r>
                <a:r>
                  <a:rPr lang="zh-CN" altLang="en-US" dirty="0"/>
                  <a:t> </a:t>
                </a:r>
                <a:r>
                  <a:rPr lang="en-US" altLang="zh-CN" dirty="0"/>
                  <a:t>feature</a:t>
                </a:r>
                <a:r>
                  <a:rPr lang="zh-CN" altLang="en-US" dirty="0"/>
                  <a:t> </a:t>
                </a:r>
                <a:r>
                  <a:rPr lang="en-US" altLang="zh-CN" dirty="0"/>
                  <a:t>mapping:</a:t>
                </a:r>
              </a:p>
              <a:p>
                <a:pPr marL="11430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cs typeface="Cambria Math" panose="02040503050406030204" pitchFamily="18" charset="0"/>
                            </a:rPr>
                            <m:t>𝐱</m:t>
                          </m:r>
                        </m:e>
                      </m:d>
                      <m:r>
                        <a:rPr lang="en-US" altLang="zh-CN" sz="240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b>
                          </m:sSub>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ad>
                            <m:radPr>
                              <m:degHide m:val="on"/>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e>
                          </m:rad>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ad>
                            <m:radPr>
                              <m:degHide m:val="on"/>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e>
                          </m:rad>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ad>
                            <m:radPr>
                              <m:degHide m:val="on"/>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e>
                          </m:rad>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𝑛</m:t>
                              </m:r>
                            </m:sub>
                          </m:sSub>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cs typeface="Cambria Math" panose="02040503050406030204" pitchFamily="18" charset="0"/>
                            </a:rPr>
                            <m:t>𝑇</m:t>
                          </m:r>
                        </m:sup>
                      </m:sSup>
                    </m:oMath>
                  </m:oMathPara>
                </a14:m>
                <a:endParaRPr lang="en-US" dirty="0"/>
              </a:p>
              <a:p>
                <a:pPr marL="114300"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28650" y="1226820"/>
                <a:ext cx="10892155" cy="5250180"/>
              </a:xfrm>
              <a:blipFill rotWithShape="1">
                <a:blip r:embed="rId2"/>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r>
              <a:rPr lang="zh-CN" altLang="en-US" dirty="0"/>
              <a:t> </a:t>
            </a:r>
            <a:r>
              <a:rPr lang="en-US" altLang="zh-CN" dirty="0"/>
              <a:t>-</a:t>
            </a:r>
            <a:r>
              <a:rPr lang="zh-CN" altLang="en-US" dirty="0"/>
              <a:t> </a:t>
            </a:r>
            <a:r>
              <a:rPr lang="en-US" altLang="zh-CN" dirty="0"/>
              <a:t>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5485" y="1313815"/>
                <a:ext cx="10811510" cy="5163185"/>
              </a:xfrm>
            </p:spPr>
            <p:txBody>
              <a:bodyPr>
                <a:normAutofit/>
              </a:bodyPr>
              <a:lstStyle/>
              <a:p>
                <a:r>
                  <a:rPr lang="en-US" dirty="0"/>
                  <a:t>More broadly, the kernel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e>
                          <m:sup>
                            <m:r>
                              <a:rPr lang="en-US" altLang="zh-CN" i="1">
                                <a:latin typeface="Cambria Math" panose="02040503050406030204" pitchFamily="18" charset="0"/>
                                <a:ea typeface="Cambria Math" panose="02040503050406030204" pitchFamily="18" charset="0"/>
                                <a:cs typeface="Cambria Math" panose="02040503050406030204" pitchFamily="18" charset="0"/>
                              </a:rPr>
                              <m:t>𝑇</m:t>
                            </m:r>
                          </m:sup>
                        </m:sSup>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𝑐</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𝑑</m:t>
                        </m:r>
                      </m:sup>
                    </m:sSup>
                  </m:oMath>
                </a14:m>
                <a:r>
                  <a:rPr lang="zh-CN" altLang="en-US" dirty="0"/>
                  <a:t> </a:t>
                </a:r>
                <a:r>
                  <a:rPr lang="en-US" dirty="0"/>
                  <a:t>corresponds to a feature</a:t>
                </a:r>
                <a:r>
                  <a:rPr lang="zh-CN" altLang="en-US" dirty="0"/>
                  <a:t> </a:t>
                </a:r>
                <a:r>
                  <a:rPr lang="en-US" dirty="0"/>
                  <a:t>mapping to an</a:t>
                </a:r>
                <a:r>
                  <a:rPr lang="zh-CN" alt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𝑑</m:t>
                        </m:r>
                      </m:sup>
                    </m:sSup>
                    <m:r>
                      <a:rPr lang="en-US" i="1" dirty="0">
                        <a:latin typeface="Cambria Math" panose="02040503050406030204" pitchFamily="18" charset="0"/>
                      </a:rPr>
                      <m:t>)</m:t>
                    </m:r>
                  </m:oMath>
                </a14:m>
                <a:r>
                  <a:rPr lang="zh-CN" altLang="en-US" dirty="0"/>
                  <a:t> </a:t>
                </a:r>
                <a:r>
                  <a:rPr lang="en-US" altLang="zh-CN" dirty="0"/>
                  <a:t>feature</a:t>
                </a:r>
                <a:r>
                  <a:rPr lang="zh-CN" altLang="en-US" dirty="0"/>
                  <a:t> </a:t>
                </a:r>
                <a:r>
                  <a:rPr lang="en-US" altLang="zh-CN" dirty="0"/>
                  <a:t>space</a:t>
                </a:r>
                <a:r>
                  <a:rPr lang="zh-CN" altLang="en-US" dirty="0"/>
                  <a:t> </a:t>
                </a:r>
                <a:r>
                  <a:rPr lang="en-US" altLang="zh-CN" dirty="0"/>
                  <a:t>(all</a:t>
                </a:r>
                <a:r>
                  <a:rPr lang="zh-CN" altLang="en-US" dirty="0"/>
                  <a:t> </a:t>
                </a:r>
                <a:r>
                  <a:rPr lang="en-US" altLang="zh-CN" dirty="0"/>
                  <a:t>terms</a:t>
                </a:r>
                <a:r>
                  <a:rPr lang="zh-CN" altLang="en-US" dirty="0"/>
                  <a:t> </a:t>
                </a:r>
                <a:r>
                  <a:rPr lang="en-US" altLang="zh-CN" dirty="0"/>
                  <a:t>are</a:t>
                </a:r>
                <a:r>
                  <a:rPr lang="zh-CN" altLang="en-US" dirty="0"/>
                  <a:t> </a:t>
                </a:r>
                <a:r>
                  <a:rPr lang="en-US" altLang="zh-CN" dirty="0"/>
                  <a:t>up</a:t>
                </a:r>
                <a:r>
                  <a:rPr lang="zh-CN" altLang="en-US" dirty="0"/>
                  <a:t> </a:t>
                </a:r>
                <a:r>
                  <a:rPr lang="en-US" altLang="zh-CN" dirty="0"/>
                  <a:t>to</a:t>
                </a:r>
                <a:r>
                  <a:rPr lang="zh-CN" altLang="en-US" dirty="0"/>
                  <a:t> </a:t>
                </a:r>
                <a:r>
                  <a:rPr lang="en-US" altLang="zh-CN" dirty="0"/>
                  <a:t>order</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𝑑</m:t>
                    </m:r>
                  </m:oMath>
                </a14:m>
                <a:r>
                  <a:rPr lang="en-US" altLang="zh-CN" dirty="0"/>
                  <a:t>).</a:t>
                </a:r>
              </a:p>
              <a:p>
                <a:r>
                  <a:rPr lang="en-US" dirty="0"/>
                  <a:t>However, despite working in this</a:t>
                </a:r>
                <a:r>
                  <a:rPr lang="zh-CN" alt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𝑑</m:t>
                        </m:r>
                      </m:sup>
                    </m:sSup>
                    <m:r>
                      <a:rPr lang="en-US" i="1" dirty="0">
                        <a:latin typeface="Cambria Math" panose="02040503050406030204" pitchFamily="18" charset="0"/>
                      </a:rPr>
                      <m:t>)</m:t>
                    </m:r>
                  </m:oMath>
                </a14:m>
                <a:r>
                  <a:rPr lang="en-US" dirty="0"/>
                  <a:t>-dimensional space,</a:t>
                </a:r>
                <a:r>
                  <a:rPr lang="zh-CN" altLang="en-US" dirty="0"/>
                  <a:t> </a:t>
                </a:r>
                <a:r>
                  <a:rPr lang="en-US" dirty="0"/>
                  <a:t>computing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dirty="0"/>
                  <a:t>still takes only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time, and</a:t>
                </a:r>
                <a:r>
                  <a:rPr lang="zh-CN" altLang="en-US" dirty="0"/>
                  <a:t> </a:t>
                </a:r>
                <a:r>
                  <a:rPr lang="en-US" dirty="0"/>
                  <a:t>hence we never need to explicitly represent feature vectors in this very high</a:t>
                </a:r>
                <a:r>
                  <a:rPr lang="zh-CN" altLang="en-US" dirty="0"/>
                  <a:t> </a:t>
                </a:r>
                <a:r>
                  <a:rPr lang="en-US" dirty="0"/>
                  <a:t>dimensional feature space.</a:t>
                </a:r>
              </a:p>
              <a:p>
                <a:pPr marL="114300"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705485" y="1313815"/>
                <a:ext cx="10811510" cy="5163185"/>
              </a:xfrm>
              <a:blipFill rotWithShape="1">
                <a:blip r:embed="rId3"/>
                <a:stretch>
                  <a:fillRect/>
                </a:stretch>
              </a:blipFill>
            </p:spPr>
            <p:txBody>
              <a:bodyPr/>
              <a:lstStyle/>
              <a:p>
                <a:r>
                  <a:rPr lang="en-US"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Trick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799"/>
                <a:ext cx="10972800" cy="5410197"/>
              </a:xfrm>
            </p:spPr>
            <p:txBody>
              <a:bodyPr>
                <a:normAutofit/>
              </a:bodyPr>
              <a:lstStyle/>
              <a:p>
                <a:r>
                  <a:rPr lang="en-US" dirty="0"/>
                  <a:t>Now, lets talk about a slightly di</a:t>
                </a:r>
                <a:r>
                  <a:rPr lang="en-US" altLang="zh-CN" dirty="0"/>
                  <a:t>ff</a:t>
                </a:r>
                <a:r>
                  <a:rPr lang="en-US" dirty="0"/>
                  <a:t>erent view of kernels.</a:t>
                </a:r>
              </a:p>
              <a:p>
                <a:pPr lvl="1"/>
                <a:r>
                  <a:rPr lang="en-US" dirty="0"/>
                  <a:t>Intuitively, if</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dirty="0"/>
                  <a:t>are close together, then we might expect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rPr>
                      <m:t>)</m:t>
                    </m:r>
                  </m:oMath>
                </a14:m>
                <a:r>
                  <a:rPr lang="zh-CN" altLang="en-US" dirty="0"/>
                  <a:t> </a:t>
                </a:r>
                <a:r>
                  <a:rPr lang="en-US" dirty="0"/>
                  <a:t>to be large.</a:t>
                </a:r>
              </a:p>
              <a:p>
                <a:pPr lvl="1"/>
                <a:r>
                  <a:rPr lang="en-US" dirty="0"/>
                  <a:t>Conversely, if</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dirty="0"/>
                  <a:t>are far </a:t>
                </a:r>
                <a:r>
                  <a:rPr lang="en-US" altLang="zh-CN" dirty="0"/>
                  <a:t>apart,</a:t>
                </a:r>
                <a:r>
                  <a:rPr lang="zh-CN" altLang="en-US" dirty="0"/>
                  <a:t> </a:t>
                </a:r>
                <a:r>
                  <a:rPr lang="en-US" altLang="zh-CN" dirty="0"/>
                  <a:t>say</a:t>
                </a:r>
                <a:r>
                  <a:rPr lang="zh-CN" altLang="en-US" dirty="0"/>
                  <a:t> </a:t>
                </a:r>
                <a:r>
                  <a:rPr lang="en-US" dirty="0"/>
                  <a:t>nearly orthogonal to each</a:t>
                </a:r>
                <a:r>
                  <a:rPr lang="zh-CN" altLang="en-US" dirty="0"/>
                  <a:t> </a:t>
                </a:r>
                <a:r>
                  <a:rPr lang="en-US" dirty="0"/>
                  <a:t>other</a:t>
                </a:r>
                <a:r>
                  <a:rPr lang="en-US" altLang="zh-CN" dirty="0"/>
                  <a:t>,</a:t>
                </a:r>
                <a:r>
                  <a:rPr lang="zh-CN" altLang="en-US" dirty="0"/>
                  <a:t> </a:t>
                </a:r>
                <a:r>
                  <a:rPr lang="en-US" dirty="0"/>
                  <a:t>then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rPr>
                      <m:t>)</m:t>
                    </m:r>
                  </m:oMath>
                </a14:m>
                <a:r>
                  <a:rPr lang="zh-CN" altLang="en-US" dirty="0"/>
                  <a:t> </a:t>
                </a:r>
                <a:r>
                  <a:rPr lang="en-US" dirty="0"/>
                  <a:t>will be small. </a:t>
                </a:r>
              </a:p>
              <a:p>
                <a:r>
                  <a:rPr lang="en-US" dirty="0"/>
                  <a:t>So, we can think of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dirty="0"/>
                  <a:t>as some measurement of how similar are</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and</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 or of how similar are</a:t>
                </a:r>
                <a:r>
                  <a:rPr lang="zh-CN" altLang="en-US" dirty="0"/>
                  <a:t>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oMath>
                </a14:m>
                <a:r>
                  <a:rPr lang="en-US" dirty="0"/>
                  <a:t> and </a:t>
                </a:r>
                <a14:m>
                  <m:oMath xmlns:m="http://schemas.openxmlformats.org/officeDocument/2006/math">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oMath>
                </a14:m>
                <a:r>
                  <a:rPr lang="en-US" dirty="0"/>
                  <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09600" y="1066799"/>
                <a:ext cx="10972800" cy="5410197"/>
              </a:xfrm>
              <a:blipFill rotWithShape="1">
                <a:blip r:embed="rId2"/>
                <a:stretch>
                  <a:fillRect t="-12" b="12"/>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Hypothesis Representation</a:t>
            </a:r>
            <a:endParaRPr lang="en-US"/>
          </a:p>
        </p:txBody>
      </p:sp>
      <p:sp>
        <p:nvSpPr>
          <p:cNvPr id="13" name="TextBox 12"/>
          <p:cNvSpPr txBox="1"/>
          <p:nvPr>
            <p:custDataLst>
              <p:tags r:id="rId1"/>
            </p:custDataLst>
          </p:nvPr>
        </p:nvSpPr>
        <p:spPr>
          <a:xfrm>
            <a:off x="2169822" y="5290392"/>
            <a:ext cx="5638800" cy="830997"/>
          </a:xfrm>
          <a:prstGeom prst="rect">
            <a:avLst/>
          </a:prstGeom>
          <a:noFill/>
        </p:spPr>
        <p:txBody>
          <a:bodyPr wrap="square" rtlCol="0">
            <a:spAutoFit/>
          </a:bodyPr>
          <a:lstStyle/>
          <a:p>
            <a:r>
              <a:rPr lang="en-US" sz="2400" b="1" dirty="0">
                <a:latin typeface="+mj-lt"/>
              </a:rPr>
              <a:t>Sigmoid function</a:t>
            </a:r>
          </a:p>
          <a:p>
            <a:r>
              <a:rPr lang="en-US" sz="2400" b="1" dirty="0">
                <a:latin typeface="+mj-lt"/>
              </a:rPr>
              <a:t>Logistic function</a:t>
            </a:r>
          </a:p>
        </p:txBody>
      </p:sp>
      <p:sp>
        <p:nvSpPr>
          <p:cNvPr id="14" name="TextBox 13"/>
          <p:cNvSpPr txBox="1"/>
          <p:nvPr>
            <p:custDataLst>
              <p:tags r:id="rId2"/>
            </p:custDataLst>
          </p:nvPr>
        </p:nvSpPr>
        <p:spPr>
          <a:xfrm>
            <a:off x="1920875" y="1318067"/>
            <a:ext cx="5410200" cy="461665"/>
          </a:xfrm>
          <a:prstGeom prst="rect">
            <a:avLst/>
          </a:prstGeom>
          <a:noFill/>
        </p:spPr>
        <p:txBody>
          <a:bodyPr wrap="square" rtlCol="0">
            <a:spAutoFit/>
          </a:bodyPr>
          <a:lstStyle/>
          <a:p>
            <a:r>
              <a:rPr lang="en-US" sz="2400" b="1" dirty="0">
                <a:latin typeface="+mj-lt"/>
              </a:rPr>
              <a:t>Logistic Regression Model</a:t>
            </a:r>
          </a:p>
        </p:txBody>
      </p:sp>
      <mc:AlternateContent xmlns:mc="http://schemas.openxmlformats.org/markup-compatibility/2006" xmlns:a14="http://schemas.microsoft.com/office/drawing/2010/main">
        <mc:Choice Requires="a14">
          <p:sp>
            <p:nvSpPr>
              <p:cNvPr id="15" name="TextBox 14"/>
              <p:cNvSpPr txBox="1"/>
              <p:nvPr>
                <p:custDataLst>
                  <p:tags r:id="rId3"/>
                </p:custDataLst>
              </p:nvPr>
            </p:nvSpPr>
            <p:spPr>
              <a:xfrm>
                <a:off x="1981200" y="2049145"/>
                <a:ext cx="3165475" cy="460375"/>
              </a:xfrm>
              <a:prstGeom prst="rect">
                <a:avLst/>
              </a:prstGeom>
              <a:noFill/>
            </p:spPr>
            <p:txBody>
              <a:bodyPr wrap="square" rtlCol="0">
                <a:spAutoFit/>
              </a:bodyPr>
              <a:lstStyle/>
              <a:p>
                <a:r>
                  <a:rPr lang="en-US" sz="2400" b="1" dirty="0">
                    <a:latin typeface="+mj-lt"/>
                  </a:rPr>
                  <a:t>Want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≤1</m:t>
                    </m:r>
                  </m:oMath>
                </a14:m>
                <a:r>
                  <a:rPr lang="en-US" altLang="zh-CN" sz="2400" dirty="0"/>
                  <a:t> </a:t>
                </a:r>
                <a:endParaRPr lang="en-US" sz="2400" b="1"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custDataLst>
                  <p:tags r:id="rId10"/>
                </p:custDataLst>
              </p:nvPr>
            </p:nvSpPr>
            <p:spPr>
              <a:xfrm>
                <a:off x="1981200" y="2049145"/>
                <a:ext cx="3165475" cy="460375"/>
              </a:xfrm>
              <a:prstGeom prst="rect">
                <a:avLst/>
              </a:prstGeom>
              <a:blipFill rotWithShape="1">
                <a:blip r:embed="rId11"/>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Rectangle 2"/>
              <p:cNvSpPr/>
              <p:nvPr>
                <p:custDataLst>
                  <p:tags r:id="rId4"/>
                </p:custDataLst>
              </p:nvPr>
            </p:nvSpPr>
            <p:spPr>
              <a:xfrm>
                <a:off x="2438484" y="3639615"/>
                <a:ext cx="2167255" cy="485775"/>
              </a:xfrm>
              <a:prstGeom prst="rect">
                <a:avLst/>
              </a:prstGeom>
            </p:spPr>
            <p:txBody>
              <a:bodyPr wrap="none">
                <a:spAutoFit/>
              </a:bodyPr>
              <a:lstStyle/>
              <a:p>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h</m:t>
                        </m:r>
                      </m:e>
                      <m:sub>
                        <m:r>
                          <a:rPr lang="zh-CN" altLang="en-US" sz="2400" i="1">
                            <a:solidFill>
                              <a:schemeClr val="tx1"/>
                            </a:solidFill>
                            <a:latin typeface="Cambria Math" panose="02040503050406030204" pitchFamily="18" charset="0"/>
                          </a:rPr>
                          <m:t>𝜃</m:t>
                        </m:r>
                      </m:sub>
                    </m:sSub>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oMath>
                </a14:m>
                <a:r>
                  <a:rPr lang="zh-CN" altLang="en-US" sz="2400" dirty="0">
                    <a:solidFill>
                      <a:schemeClr val="tx1"/>
                    </a:solidFill>
                  </a:rPr>
                  <a:t> </a:t>
                </a:r>
                <a:r>
                  <a:rPr lang="en-US" altLang="zh-CN" sz="2400" dirty="0">
                    <a:solidFill>
                      <a:schemeClr val="tx1"/>
                    </a:solidFill>
                  </a:rPr>
                  <a:t>= </a:t>
                </a:r>
                <a14:m>
                  <m:oMath xmlns:m="http://schemas.openxmlformats.org/officeDocument/2006/math">
                    <m:r>
                      <a:rPr lang="en-US" altLang="zh-CN" sz="2400" b="0" i="1" smtClean="0">
                        <a:solidFill>
                          <a:schemeClr val="tx1"/>
                        </a:solidFill>
                        <a:latin typeface="Cambria Math" panose="02040503050406030204" pitchFamily="18" charset="0"/>
                      </a:rPr>
                      <m:t>𝑔</m:t>
                    </m:r>
                    <m:r>
                      <a:rPr lang="en-US" altLang="zh-CN" sz="2400" b="0" i="0" smtClean="0">
                        <a:solidFill>
                          <a:schemeClr val="tx1"/>
                        </a:solidFill>
                        <a:latin typeface="Cambria Math" panose="02040503050406030204" pitchFamily="18" charset="0"/>
                      </a:rPr>
                      <m:t>(</m:t>
                    </m:r>
                    <m:sSup>
                      <m:sSupPr>
                        <m:ctrlPr>
                          <a:rPr lang="en-US" altLang="zh-CN" sz="2400" i="1" smtClean="0">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𝜃</m:t>
                        </m:r>
                      </m:e>
                      <m:sup>
                        <m:r>
                          <a:rPr lang="en-US" altLang="zh-CN" sz="2400" b="0" i="1" smtClean="0">
                            <a:solidFill>
                              <a:schemeClr val="tx1"/>
                            </a:solidFill>
                            <a:latin typeface="Cambria Math" panose="02040503050406030204" pitchFamily="18" charset="0"/>
                          </a:rPr>
                          <m:t>𝑇</m:t>
                        </m:r>
                      </m:sup>
                    </m:sSup>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SimSun" panose="02010600030101010101" pitchFamily="2" charset="-122"/>
                        <a:cs typeface="Cambria Math" panose="02040503050406030204" pitchFamily="18" charset="0"/>
                      </a:rPr>
                      <m:t>)</m:t>
                    </m:r>
                  </m:oMath>
                </a14:m>
                <a:endParaRPr lang="en-US" altLang="zh-CN" sz="2400" b="0" i="1" dirty="0">
                  <a:solidFill>
                    <a:schemeClr val="tx1"/>
                  </a:solidFill>
                  <a:latin typeface="Cambria Math" panose="02040503050406030204" pitchFamily="18" charset="0"/>
                  <a:ea typeface="SimSun" panose="02010600030101010101" pitchFamily="2" charset="-122"/>
                  <a:cs typeface="Cambria Math" panose="02040503050406030204" pitchFamily="18" charset="0"/>
                </a:endParaRPr>
              </a:p>
            </p:txBody>
          </p:sp>
        </mc:Choice>
        <mc:Fallback xmlns="">
          <p:sp>
            <p:nvSpPr>
              <p:cNvPr id="4" name="Rectangle 2"/>
              <p:cNvSpPr>
                <a:spLocks noRot="1" noChangeAspect="1" noMove="1" noResize="1" noEditPoints="1" noAdjustHandles="1" noChangeArrowheads="1" noChangeShapeType="1" noTextEdit="1"/>
              </p:cNvSpPr>
              <p:nvPr>
                <p:custDataLst>
                  <p:tags r:id="rId12"/>
                </p:custDataLst>
              </p:nvPr>
            </p:nvSpPr>
            <p:spPr>
              <a:xfrm>
                <a:off x="2438484" y="3639615"/>
                <a:ext cx="2167255" cy="485775"/>
              </a:xfrm>
              <a:prstGeom prst="rect">
                <a:avLst/>
              </a:prstGeom>
              <a:blipFill rotWithShape="1">
                <a:blip r:embed="rId13"/>
                <a:stretch>
                  <a:fillRect l="-4" t="-89" r="4" b="89"/>
                </a:stretch>
              </a:blipFill>
            </p:spPr>
            <p:txBody>
              <a:bodyPr/>
              <a:lstStyle/>
              <a:p>
                <a:r>
                  <a:rPr lang="en-US" altLang="en-US">
                    <a:noFill/>
                  </a:rPr>
                  <a:t> </a:t>
                </a:r>
              </a:p>
            </p:txBody>
          </p:sp>
        </mc:Fallback>
      </mc:AlternateContent>
      <p:sp>
        <p:nvSpPr>
          <p:cNvPr id="5" name="Down Arrow 4"/>
          <p:cNvSpPr/>
          <p:nvPr>
            <p:custDataLst>
              <p:tags r:id="rId5"/>
            </p:custDataLst>
          </p:nvPr>
        </p:nvSpPr>
        <p:spPr>
          <a:xfrm>
            <a:off x="3326251" y="3296233"/>
            <a:ext cx="236366" cy="3284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6"/>
              <p:cNvSpPr txBox="1"/>
              <p:nvPr>
                <p:custDataLst>
                  <p:tags r:id="rId6"/>
                </p:custDataLst>
              </p:nvPr>
            </p:nvSpPr>
            <p:spPr>
              <a:xfrm>
                <a:off x="2105955" y="4370272"/>
                <a:ext cx="2780030" cy="532130"/>
              </a:xfrm>
              <a:prstGeom prst="rect">
                <a:avLst/>
              </a:prstGeom>
              <a:noFill/>
            </p:spPr>
            <p:txBody>
              <a:bodyPr wrap="none" lIns="0" tIns="0" rIns="0" bIns="0" rtlCol="0">
                <a:spAutoFit/>
              </a:bodyPr>
              <a:lstStyle/>
              <a:p>
                <a:r>
                  <a:rPr lang="en-US" altLang="zh-CN" sz="2400" b="1" dirty="0">
                    <a:latin typeface="+mj-lt"/>
                  </a:rPr>
                  <a:t>Where,</a:t>
                </a:r>
                <a:r>
                  <a:rPr lang="en-US" altLang="zh-CN" b="0" dirty="0"/>
                  <a:t> </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i="1">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sup>
                        </m:sSup>
                      </m:den>
                    </m:f>
                    <m:r>
                      <a:rPr lang="en-US" altLang="zh-CN" sz="2400" b="0" i="1" smtClean="0">
                        <a:latin typeface="Cambria Math" panose="02040503050406030204" pitchFamily="18" charset="0"/>
                      </a:rPr>
                      <m:t> </m:t>
                    </m:r>
                  </m:oMath>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custDataLst>
                  <p:tags r:id="rId14"/>
                </p:custDataLst>
              </p:nvPr>
            </p:nvSpPr>
            <p:spPr>
              <a:xfrm>
                <a:off x="2105955" y="4370272"/>
                <a:ext cx="2780030" cy="532130"/>
              </a:xfrm>
              <a:prstGeom prst="rect">
                <a:avLst/>
              </a:prstGeom>
              <a:blipFill rotWithShape="1">
                <a:blip r:embed="rId15"/>
                <a:stretch>
                  <a:fillRect l="-11" t="-38" r="-1817" b="38"/>
                </a:stretch>
              </a:blipFill>
            </p:spPr>
            <p:txBody>
              <a:bodyPr/>
              <a:lstStyle/>
              <a:p>
                <a:r>
                  <a:rPr lang="en-US" altLang="en-US">
                    <a:noFill/>
                  </a:rPr>
                  <a:t> </a:t>
                </a:r>
              </a:p>
            </p:txBody>
          </p:sp>
        </mc:Fallback>
      </mc:AlternateContent>
      <p:pic>
        <p:nvPicPr>
          <p:cNvPr id="9" name="Picture 8"/>
          <p:cNvPicPr>
            <a:picLocks noChangeAspect="1"/>
          </p:cNvPicPr>
          <p:nvPr>
            <p:custDataLst>
              <p:tags r:id="rId7"/>
            </p:custDataLst>
          </p:nvPr>
        </p:nvPicPr>
        <p:blipFill>
          <a:blip r:embed="rId16"/>
          <a:stretch>
            <a:fillRect/>
          </a:stretch>
        </p:blipFill>
        <p:spPr>
          <a:xfrm>
            <a:off x="5562732" y="2238159"/>
            <a:ext cx="4762500" cy="3171825"/>
          </a:xfrm>
          <a:prstGeom prst="rect">
            <a:avLst/>
          </a:prstGeom>
        </p:spPr>
      </p:pic>
      <mc:AlternateContent xmlns:mc="http://schemas.openxmlformats.org/markup-compatibility/2006" xmlns:a14="http://schemas.microsoft.com/office/drawing/2010/main">
        <mc:Choice Requires="a14">
          <p:sp>
            <p:nvSpPr>
              <p:cNvPr id="6" name="TextBox 5"/>
              <p:cNvSpPr txBox="1"/>
              <p:nvPr>
                <p:custDataLst>
                  <p:tags r:id="rId8"/>
                </p:custDataLst>
              </p:nvPr>
            </p:nvSpPr>
            <p:spPr>
              <a:xfrm>
                <a:off x="2438484" y="2737478"/>
                <a:ext cx="2357671" cy="480695"/>
              </a:xfrm>
              <a:prstGeom prst="rect">
                <a:avLst/>
              </a:prstGeom>
              <a:noFill/>
            </p:spPr>
            <p:txBody>
              <a:bodyPr wrap="squar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h</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zh-CN" altLang="en-US" sz="2400" b="0" i="1" smtClean="0">
                            <a:latin typeface="Cambria Math" panose="02040503050406030204" pitchFamily="18" charset="0"/>
                            <a:ea typeface="Cambria Math" panose="02040503050406030204" pitchFamily="18" charset="0"/>
                          </a:rPr>
                          <m:t>𝜃</m:t>
                        </m:r>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𝑥</m:t>
                    </m:r>
                  </m:oMath>
                </a14:m>
                <a:r>
                  <a:rPr lang="en-US" altLang="zh-CN" sz="2400" dirty="0"/>
                  <a:t> </a:t>
                </a:r>
              </a:p>
            </p:txBody>
          </p:sp>
        </mc:Choice>
        <mc:Fallback xmlns="">
          <p:sp>
            <p:nvSpPr>
              <p:cNvPr id="6" name="TextBox 5"/>
              <p:cNvSpPr txBox="1">
                <a:spLocks noRot="1" noChangeAspect="1" noMove="1" noResize="1" noEditPoints="1" noAdjustHandles="1" noChangeArrowheads="1" noChangeShapeType="1" noTextEdit="1"/>
              </p:cNvSpPr>
              <p:nvPr>
                <p:custDataLst>
                  <p:tags r:id="rId17"/>
                </p:custDataLst>
              </p:nvPr>
            </p:nvSpPr>
            <p:spPr>
              <a:xfrm>
                <a:off x="2438484" y="2737478"/>
                <a:ext cx="2357671" cy="480695"/>
              </a:xfrm>
              <a:prstGeom prst="rect">
                <a:avLst/>
              </a:prstGeom>
              <a:blipFill rotWithShape="1">
                <a:blip r:embed="rId18"/>
                <a:stretch>
                  <a:fillRect l="-4" t="-131" b="13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Trick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Given this intuition, suppose that for some learning problem that you</a:t>
                </a:r>
                <a:r>
                  <a:rPr lang="en-US" altLang="zh-CN" dirty="0"/>
                  <a:t>’</a:t>
                </a:r>
                <a:r>
                  <a:rPr lang="en-US" dirty="0"/>
                  <a:t>re</a:t>
                </a:r>
                <a:r>
                  <a:rPr lang="zh-CN" altLang="en-US" dirty="0"/>
                  <a:t> </a:t>
                </a:r>
                <a:r>
                  <a:rPr lang="en-US" dirty="0"/>
                  <a:t>working on, you</a:t>
                </a:r>
                <a:r>
                  <a:rPr lang="zh-CN" altLang="en-US" dirty="0"/>
                  <a:t>’</a:t>
                </a:r>
                <a:r>
                  <a:rPr lang="en-US" dirty="0" err="1"/>
                  <a:t>ve</a:t>
                </a:r>
                <a:r>
                  <a:rPr lang="en-US" dirty="0"/>
                  <a:t> come up with some function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oMath>
                </a14:m>
                <a:r>
                  <a:rPr lang="zh-CN" altLang="en-US" dirty="0"/>
                  <a:t> </a:t>
                </a:r>
                <a:r>
                  <a:rPr lang="en-US" dirty="0"/>
                  <a:t>that you think might</a:t>
                </a:r>
                <a:r>
                  <a:rPr lang="zh-CN" altLang="en-US" dirty="0"/>
                  <a:t> </a:t>
                </a:r>
                <a:r>
                  <a:rPr lang="en-US" dirty="0"/>
                  <a:t>be a reasonable measure of how similar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oMath>
                </a14:m>
                <a:r>
                  <a:rPr lang="en-US" dirty="0"/>
                  <a:t> and </a:t>
                </a:r>
                <a14:m>
                  <m:oMath xmlns:m="http://schemas.openxmlformats.org/officeDocument/2006/math">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oMath>
                </a14:m>
                <a:r>
                  <a:rPr lang="en-US" dirty="0"/>
                  <a:t> are. </a:t>
                </a:r>
              </a:p>
              <a:p>
                <a:r>
                  <a:rPr lang="en-US" dirty="0"/>
                  <a:t>For instance, cho</a:t>
                </a:r>
                <a:r>
                  <a:rPr lang="en-US" altLang="zh-CN" dirty="0"/>
                  <a:t>o</a:t>
                </a:r>
                <a:r>
                  <a:rPr lang="en-US" dirty="0"/>
                  <a:t>se</a:t>
                </a:r>
                <a:r>
                  <a:rPr lang="en-US" altLang="zh-CN" dirty="0"/>
                  <a:t>:</a:t>
                </a:r>
                <a:endParaRPr lang="en-US" dirty="0"/>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cs typeface="Cambria Math" panose="02040503050406030204" pitchFamily="18" charset="0"/>
                        </a:rPr>
                        <m:t>exp</m:t>
                      </m:r>
                      <m:r>
                        <a:rPr lang="en-US" altLang="zh-CN">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fPr>
                        <m:num>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d>
                                <m:dPr>
                                  <m:begChr m:val="‖"/>
                                  <m:endChr m:val="‖"/>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e>
                            <m:sup>
                              <m:r>
                                <a:rPr lang="en-US" altLang="zh-CN" i="1">
                                  <a:latin typeface="Cambria Math" panose="02040503050406030204" pitchFamily="18" charset="0"/>
                                  <a:ea typeface="Cambria Math" panose="02040503050406030204" pitchFamily="18" charset="0"/>
                                  <a:cs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cs typeface="Cambria Math" panose="02040503050406030204" pitchFamily="18" charset="0"/>
                            </a:rPr>
                            <m:t>2</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𝜎</m:t>
                              </m:r>
                            </m:e>
                            <m:sup>
                              <m:r>
                                <a:rPr lang="en-US" altLang="zh-CN" i="1">
                                  <a:latin typeface="Cambria Math" panose="02040503050406030204" pitchFamily="18" charset="0"/>
                                  <a:ea typeface="Cambria Math" panose="02040503050406030204" pitchFamily="18" charset="0"/>
                                  <a:cs typeface="Cambria Math" panose="02040503050406030204" pitchFamily="18" charset="0"/>
                                </a:rPr>
                                <m:t>2</m:t>
                              </m:r>
                            </m:sup>
                          </m:sSup>
                        </m:den>
                      </m:f>
                      <m:r>
                        <a:rPr lang="en-US" altLang="zh-CN">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dirty="0"/>
              </a:p>
              <a:p>
                <a:pPr lvl="1"/>
                <a:r>
                  <a:rPr lang="en-US" dirty="0"/>
                  <a:t>This is a </a:t>
                </a:r>
                <a:r>
                  <a:rPr lang="en-US" altLang="zh-CN" dirty="0"/>
                  <a:t>reasonable</a:t>
                </a:r>
                <a:r>
                  <a:rPr lang="zh-CN" altLang="en-US" dirty="0"/>
                  <a:t> </a:t>
                </a:r>
                <a:r>
                  <a:rPr lang="en-US" dirty="0"/>
                  <a:t>measure of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oMath>
                </a14:m>
                <a:r>
                  <a:rPr lang="en-US" dirty="0"/>
                  <a:t> and</a:t>
                </a:r>
                <a:r>
                  <a:rPr lang="zh-CN" altLang="en-US" dirty="0"/>
                  <a:t>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𝐲</m:t>
                    </m:r>
                  </m:oMath>
                </a14:m>
                <a:r>
                  <a:rPr lang="en-US" altLang="zh-CN" dirty="0"/>
                  <a:t>’</a:t>
                </a:r>
                <a:r>
                  <a:rPr lang="en-US" dirty="0"/>
                  <a:t>s similarity, and is close to 1 when</a:t>
                </a:r>
                <a:r>
                  <a:rPr lang="zh-CN" altLang="en-US" dirty="0"/>
                  <a:t> </a:t>
                </a:r>
                <a14:m>
                  <m:oMath xmlns:m="http://schemas.openxmlformats.org/officeDocument/2006/math">
                    <m:r>
                      <a:rPr lang="en-US" altLang="zh-CN" b="1" smtClean="0">
                        <a:latin typeface="Cambria Math" panose="02040503050406030204" pitchFamily="18" charset="0"/>
                        <a:ea typeface="Cambria Math" panose="02040503050406030204" pitchFamily="18" charset="0"/>
                        <a:cs typeface="Cambria Math" panose="02040503050406030204" pitchFamily="18" charset="0"/>
                      </a:rPr>
                      <m:t>𝐱</m:t>
                    </m:r>
                    <m:r>
                      <a:rPr lang="en-US" altLang="zh-CN" b="1" i="1">
                        <a:latin typeface="Cambria Math" panose="02040503050406030204" pitchFamily="18" charset="0"/>
                        <a:ea typeface="Cambria Math" panose="02040503050406030204" pitchFamily="18" charset="0"/>
                        <a:cs typeface="Cambria Math" panose="02040503050406030204" pitchFamily="18" charset="0"/>
                      </a:rPr>
                      <m:t> </m:t>
                    </m:r>
                  </m:oMath>
                </a14:m>
                <a:r>
                  <a:rPr lang="zh-CN" altLang="en-US" dirty="0"/>
                  <a:t> </a:t>
                </a:r>
                <a:r>
                  <a:rPr lang="en-US" altLang="zh-CN" dirty="0"/>
                  <a:t>and</a:t>
                </a:r>
                <a:r>
                  <a:rPr lang="zh-CN" altLang="en-US" dirty="0"/>
                  <a:t>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b="1"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are close, and near 0 when </a:t>
                </a:r>
                <a:r>
                  <a:rPr lang="en-US" altLang="zh-CN" dirty="0"/>
                  <a:t>they</a:t>
                </a:r>
                <a:r>
                  <a:rPr lang="zh-CN" altLang="en-US" dirty="0"/>
                  <a:t> </a:t>
                </a:r>
                <a:r>
                  <a:rPr lang="en-US" dirty="0"/>
                  <a:t>are far apart.</a:t>
                </a:r>
              </a:p>
              <a:p>
                <a:r>
                  <a:rPr lang="en-US" altLang="zh-CN" dirty="0"/>
                  <a:t>Gaussian</a:t>
                </a:r>
                <a:r>
                  <a:rPr lang="zh-CN" altLang="en-US" dirty="0"/>
                  <a:t> </a:t>
                </a:r>
                <a:r>
                  <a:rPr lang="en-US" altLang="zh-CN" dirty="0"/>
                  <a:t>kernel,</a:t>
                </a:r>
                <a:r>
                  <a:rPr lang="zh-CN" altLang="en-US" dirty="0"/>
                  <a:t> </a:t>
                </a:r>
                <a:r>
                  <a:rPr lang="en-US" dirty="0"/>
                  <a:t>corresponds</a:t>
                </a:r>
                <a:r>
                  <a:rPr lang="zh-CN" altLang="en-US" dirty="0"/>
                  <a:t> </a:t>
                </a:r>
                <a:r>
                  <a:rPr lang="en-US" dirty="0"/>
                  <a:t>to an in</a:t>
                </a:r>
                <a:r>
                  <a:rPr lang="en-US" altLang="zh-CN" dirty="0"/>
                  <a:t>fi</a:t>
                </a:r>
                <a:r>
                  <a:rPr lang="en-US" dirty="0"/>
                  <a:t>nite dimensional feature mapping</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oMath>
                </a14:m>
                <a:r>
                  <a:rPr lang="en-US" dirty="0"/>
                  <a:t>.</a:t>
                </a: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12" b="12"/>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Trick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985" y="1219200"/>
                <a:ext cx="10855960" cy="4756150"/>
              </a:xfrm>
            </p:spPr>
            <p:txBody>
              <a:bodyPr>
                <a:normAutofit lnSpcReduction="10000"/>
              </a:bodyPr>
              <a:lstStyle/>
              <a:p>
                <a:r>
                  <a:rPr lang="en-US" dirty="0"/>
                  <a:t>But more broadly, given some</a:t>
                </a:r>
                <a:r>
                  <a:rPr lang="zh-CN" altLang="en-US" dirty="0"/>
                  <a:t> </a:t>
                </a:r>
                <a:r>
                  <a:rPr lang="en-US" dirty="0"/>
                  <a:t>function</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oMath>
                </a14:m>
                <a:r>
                  <a:rPr lang="en-US" dirty="0"/>
                  <a:t>, how can we tell if it's a valid kernel</a:t>
                </a:r>
              </a:p>
              <a:p>
                <a:pPr lvl="1"/>
                <a:r>
                  <a:rPr lang="en-US" altLang="zh-CN" dirty="0"/>
                  <a:t>C</a:t>
                </a:r>
                <a:r>
                  <a:rPr lang="en-US" dirty="0"/>
                  <a:t>an we tell if there is</a:t>
                </a:r>
                <a:r>
                  <a:rPr lang="zh-CN" altLang="en-US" dirty="0"/>
                  <a:t> </a:t>
                </a:r>
                <a:r>
                  <a:rPr lang="en-US" dirty="0"/>
                  <a:t>some feature mapping</a:t>
                </a:r>
                <a:r>
                  <a:rPr lang="zh-CN" altLang="en-US" dirty="0"/>
                  <a:t> </a:t>
                </a:r>
                <a14:m>
                  <m:oMath xmlns:m="http://schemas.openxmlformats.org/officeDocument/2006/math">
                    <m:r>
                      <a:rPr lang="zh-CN" altLang="en-US" i="1">
                        <a:latin typeface="Cambria Math" panose="02040503050406030204" pitchFamily="18" charset="0"/>
                        <a:ea typeface="Cambria Math" panose="02040503050406030204" pitchFamily="18" charset="0"/>
                        <a:cs typeface="Cambria Math" panose="02040503050406030204" pitchFamily="18" charset="0"/>
                      </a:rPr>
                      <m:t>𝜑</m:t>
                    </m:r>
                  </m:oMath>
                </a14:m>
                <a:r>
                  <a:rPr lang="zh-CN" altLang="en-US" dirty="0"/>
                  <a:t> </a:t>
                </a:r>
                <a:r>
                  <a:rPr lang="en-US" dirty="0"/>
                  <a:t>so that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cs typeface="Cambria Math" panose="02040503050406030204" pitchFamily="18" charset="0"/>
                      </a:rPr>
                      <m:t>𝜑</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i="1">
                        <a:latin typeface="Cambria Math" panose="02040503050406030204" pitchFamily="18" charset="0"/>
                      </a:rPr>
                      <m:t>)</m:t>
                    </m:r>
                  </m:oMath>
                </a14:m>
                <a:r>
                  <a:rPr lang="en-US" dirty="0"/>
                  <a:t> for all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𝐱</m:t>
                    </m:r>
                  </m:oMath>
                </a14:m>
                <a:r>
                  <a:rPr lang="en-US" dirty="0"/>
                  <a:t>, </a:t>
                </a:r>
                <a14:m>
                  <m:oMath xmlns:m="http://schemas.openxmlformats.org/officeDocument/2006/math">
                    <m:r>
                      <a:rPr lang="en-US" altLang="zh-CN" b="1">
                        <a:latin typeface="Cambria Math" panose="02040503050406030204" pitchFamily="18" charset="0"/>
                        <a:ea typeface="Cambria Math" panose="02040503050406030204" pitchFamily="18" charset="0"/>
                        <a:cs typeface="Cambria Math" panose="02040503050406030204" pitchFamily="18" charset="0"/>
                      </a:rPr>
                      <m:t>𝐲</m:t>
                    </m:r>
                  </m:oMath>
                </a14:m>
                <a:r>
                  <a:rPr lang="en-US" dirty="0"/>
                  <a:t>?</a:t>
                </a:r>
              </a:p>
              <a:p>
                <a:r>
                  <a:rPr lang="en-US" altLang="zh-CN" dirty="0"/>
                  <a:t>Theorem</a:t>
                </a:r>
                <a:r>
                  <a:rPr lang="zh-CN" altLang="en-US" dirty="0"/>
                  <a:t> </a:t>
                </a:r>
                <a:r>
                  <a:rPr lang="en-US" altLang="zh-CN" dirty="0"/>
                  <a:t>(Mercer):</a:t>
                </a:r>
              </a:p>
              <a:p>
                <a:pPr lvl="1"/>
                <a:r>
                  <a:rPr lang="en-US" altLang="zh-CN" dirty="0"/>
                  <a:t>Let</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oMath>
                </a14:m>
                <a:r>
                  <a:rPr lang="en-US" altLang="zh-CN" dirty="0"/>
                  <a:t>:</a:t>
                </a:r>
                <a14:m>
                  <m:oMath xmlns:m="http://schemas.openxmlformats.org/officeDocument/2006/math">
                    <m:sSup>
                      <m:sSupPr>
                        <m:ctrlPr>
                          <a:rPr lang="en-US" altLang="zh-CN" i="1" dirty="0" smtClean="0">
                            <a:latin typeface="Cambria Math" panose="02040503050406030204" pitchFamily="18" charset="0"/>
                            <a:ea typeface="Cambria Math" panose="02040503050406030204" pitchFamily="18" charset="0"/>
                            <a:cs typeface="Cambria Math" panose="02040503050406030204" pitchFamily="18" charset="0"/>
                          </a:rPr>
                        </m:ctrlPr>
                      </m:sSupPr>
                      <m:e>
                        <m:r>
                          <a:rPr lang="zh-CN" altLang="en-US" b="0" i="1" dirty="0" smtClean="0">
                            <a:latin typeface="Cambria Math" panose="02040503050406030204" pitchFamily="18" charset="0"/>
                            <a:ea typeface="Cambria Math" panose="02040503050406030204" pitchFamily="18" charset="0"/>
                            <a:cs typeface="Cambria Math" panose="02040503050406030204" pitchFamily="18" charset="0"/>
                          </a:rPr>
                          <m:t> </m:t>
                        </m:r>
                        <m:r>
                          <a:rPr lang="en-US" altLang="zh-CN" i="1" dirty="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b="0" i="1" dirty="0" smtClean="0">
                            <a:latin typeface="Cambria Math" panose="02040503050406030204" pitchFamily="18" charset="0"/>
                            <a:ea typeface="Cambria Math" panose="02040503050406030204" pitchFamily="18" charset="0"/>
                            <a:cs typeface="Cambria Math" panose="02040503050406030204" pitchFamily="18" charset="0"/>
                          </a:rPr>
                          <m:t>𝑛</m:t>
                        </m:r>
                      </m:sup>
                    </m:sSup>
                    <m:r>
                      <a:rPr lang="en-US" altLang="zh-CN" i="1" dirty="0"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cs typeface="Cambria Math" panose="02040503050406030204" pitchFamily="18" charset="0"/>
                          </a:rPr>
                          <m:t>ℝ</m:t>
                        </m:r>
                      </m:e>
                      <m:sup>
                        <m:r>
                          <a:rPr lang="en-US" altLang="zh-CN" i="1" dirty="0">
                            <a:latin typeface="Cambria Math" panose="02040503050406030204" pitchFamily="18" charset="0"/>
                            <a:ea typeface="Cambria Math" panose="02040503050406030204" pitchFamily="18" charset="0"/>
                            <a:cs typeface="Cambria Math" panose="02040503050406030204" pitchFamily="18" charset="0"/>
                          </a:rPr>
                          <m:t>𝑛</m:t>
                        </m:r>
                      </m:sup>
                    </m:sSup>
                    <m:r>
                      <a:rPr lang="en-US" altLang="zh-CN" i="1" dirty="0" smtClean="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Cambria Math" panose="02040503050406030204" pitchFamily="18" charset="0"/>
                      </a:rPr>
                      <m:t>ℝ</m:t>
                    </m:r>
                  </m:oMath>
                </a14:m>
                <a:r>
                  <a:rPr lang="zh-CN" altLang="en-US" dirty="0"/>
                  <a:t> </a:t>
                </a:r>
                <a:r>
                  <a:rPr lang="en-US" altLang="zh-CN" dirty="0"/>
                  <a:t>be</a:t>
                </a:r>
                <a:r>
                  <a:rPr lang="zh-CN" altLang="en-US" dirty="0"/>
                  <a:t> </a:t>
                </a:r>
                <a:r>
                  <a:rPr lang="en-US" altLang="zh-CN" dirty="0"/>
                  <a:t>given.</a:t>
                </a:r>
                <a:r>
                  <a:rPr lang="zh-CN" altLang="en-US" dirty="0"/>
                  <a:t> </a:t>
                </a:r>
                <a:r>
                  <a:rPr lang="en-US" altLang="zh-CN" dirty="0"/>
                  <a:t>Then</a:t>
                </a:r>
                <a:r>
                  <a:rPr lang="zh-CN" altLang="en-US" dirty="0"/>
                  <a:t> </a:t>
                </a:r>
                <a:r>
                  <a:rPr lang="en-US" altLang="zh-CN" dirty="0"/>
                  <a:t>for</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oMath>
                </a14:m>
                <a:r>
                  <a:rPr lang="zh-CN" altLang="en-US" dirty="0"/>
                  <a:t> </a:t>
                </a:r>
                <a:r>
                  <a:rPr lang="en-US" altLang="zh-CN" dirty="0"/>
                  <a:t>to</a:t>
                </a:r>
                <a:r>
                  <a:rPr lang="zh-CN" altLang="en-US" dirty="0"/>
                  <a:t> </a:t>
                </a:r>
                <a:r>
                  <a:rPr lang="en-US" altLang="zh-CN" dirty="0"/>
                  <a:t>be</a:t>
                </a:r>
                <a:r>
                  <a:rPr lang="zh-CN" altLang="en-US" dirty="0"/>
                  <a:t> </a:t>
                </a:r>
                <a:r>
                  <a:rPr lang="en-US" altLang="zh-CN" dirty="0"/>
                  <a:t>a</a:t>
                </a:r>
                <a:r>
                  <a:rPr lang="zh-CN" altLang="en-US" dirty="0"/>
                  <a:t> </a:t>
                </a:r>
                <a:r>
                  <a:rPr lang="en-US" altLang="zh-CN" dirty="0"/>
                  <a:t>valid</a:t>
                </a:r>
                <a:r>
                  <a:rPr lang="zh-CN" altLang="en-US" dirty="0"/>
                  <a:t> </a:t>
                </a:r>
                <a:r>
                  <a:rPr lang="en-US" altLang="zh-CN" dirty="0"/>
                  <a:t>kernel,</a:t>
                </a:r>
                <a:r>
                  <a:rPr lang="zh-CN" altLang="en-US" dirty="0"/>
                  <a:t> </a:t>
                </a:r>
                <a:r>
                  <a:rPr lang="en-US" altLang="zh-CN" dirty="0"/>
                  <a:t>it</a:t>
                </a:r>
                <a:r>
                  <a:rPr lang="zh-CN" altLang="en-US" dirty="0"/>
                  <a:t> </a:t>
                </a:r>
                <a:r>
                  <a:rPr lang="en-US" altLang="zh-CN" dirty="0"/>
                  <a:t>is</a:t>
                </a:r>
                <a:r>
                  <a:rPr lang="zh-CN" altLang="en-US" dirty="0"/>
                  <a:t> </a:t>
                </a:r>
                <a:r>
                  <a:rPr lang="en-US" altLang="zh-CN" dirty="0"/>
                  <a:t>necessary</a:t>
                </a:r>
                <a:r>
                  <a:rPr lang="zh-CN" altLang="en-US" dirty="0"/>
                  <a:t> </a:t>
                </a:r>
                <a:r>
                  <a:rPr lang="en-US" altLang="zh-CN" dirty="0"/>
                  <a:t>and</a:t>
                </a:r>
                <a:r>
                  <a:rPr lang="zh-CN" altLang="en-US" dirty="0"/>
                  <a:t> </a:t>
                </a:r>
                <a:r>
                  <a:rPr lang="en-US" altLang="zh-CN" dirty="0"/>
                  <a:t>sufficient</a:t>
                </a:r>
                <a:r>
                  <a:rPr lang="zh-CN" altLang="en-US" dirty="0"/>
                  <a:t> </a:t>
                </a:r>
                <a:r>
                  <a:rPr lang="en-US" altLang="zh-CN" dirty="0"/>
                  <a:t>that</a:t>
                </a:r>
                <a:r>
                  <a:rPr lang="zh-CN" altLang="en-US" dirty="0"/>
                  <a:t> </a:t>
                </a:r>
                <a:r>
                  <a:rPr lang="en-US" altLang="zh-CN" dirty="0"/>
                  <a:t>for</a:t>
                </a:r>
                <a:r>
                  <a:rPr lang="zh-CN" altLang="en-US" dirty="0"/>
                  <a:t> </a:t>
                </a:r>
                <a:r>
                  <a:rPr lang="en-US" altLang="zh-CN" dirty="0"/>
                  <a:t>finite</a:t>
                </a:r>
                <a:r>
                  <a:rPr lang="zh-CN" altLang="en-US" dirty="0"/>
                  <a:t> </a:t>
                </a:r>
                <a:r>
                  <a:rPr lang="en-US" altLang="zh-CN" dirty="0"/>
                  <a:t>number</a:t>
                </a:r>
                <a:r>
                  <a:rPr lang="zh-CN" altLang="en-US" dirty="0"/>
                  <a:t> </a:t>
                </a:r>
                <a:r>
                  <a:rPr lang="en-US" altLang="zh-CN" dirty="0"/>
                  <a:t>of</a:t>
                </a:r>
                <a:r>
                  <a:rPr lang="zh-CN" altLang="en-US" dirty="0"/>
                  <a:t> </a:t>
                </a:r>
                <a:r>
                  <a:rPr lang="en-US" altLang="zh-CN" dirty="0"/>
                  <a:t>points</a:t>
                </a:r>
                <a:r>
                  <a:rPr lang="zh-CN" altLang="en-US" dirty="0"/>
                  <a:t> </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𝑚</m:t>
                            </m:r>
                          </m:sub>
                        </m:sSub>
                      </m:e>
                    </m:d>
                  </m:oMath>
                </a14:m>
                <a:r>
                  <a:rPr lang="en-US" altLang="zh-CN" dirty="0"/>
                  <a:t>,</a:t>
                </a:r>
                <a:r>
                  <a:rPr lang="zh-CN" altLang="en-US" dirty="0"/>
                  <a:t> </a:t>
                </a:r>
                <a:r>
                  <a:rPr lang="en-US" dirty="0"/>
                  <a:t>the corresponding kernel matrix is symmetric</a:t>
                </a:r>
                <a:r>
                  <a:rPr lang="zh-CN" altLang="en-US" dirty="0"/>
                  <a:t> </a:t>
                </a:r>
                <a:r>
                  <a:rPr lang="en-US" dirty="0"/>
                  <a:t>positive semi-de</a:t>
                </a:r>
                <a:r>
                  <a:rPr lang="en-US" altLang="zh-CN" dirty="0"/>
                  <a:t>finite.</a:t>
                </a:r>
              </a:p>
              <a:p>
                <a:pPr lvl="1"/>
                <a:r>
                  <a:rPr lang="en-US" altLang="zh-CN" dirty="0"/>
                  <a:t>Kernel</a:t>
                </a:r>
                <a:r>
                  <a:rPr lang="zh-CN" altLang="en-US" dirty="0"/>
                  <a:t> </a:t>
                </a:r>
                <a:r>
                  <a:rPr lang="en-US" altLang="zh-CN" dirty="0"/>
                  <a:t>matrix</a:t>
                </a:r>
                <a:r>
                  <a:rPr lang="zh-CN" altLang="en-US" dirty="0"/>
                  <a:t> </a:t>
                </a:r>
                <a:r>
                  <a:rPr lang="en-US" altLang="zh-CN" dirty="0"/>
                  <a:t>for</a:t>
                </a:r>
                <a:r>
                  <a:rPr lang="zh-CN" altLang="en-US" dirty="0"/>
                  <a:t> </a:t>
                </a:r>
                <a:r>
                  <a:rPr lang="en-US" altLang="zh-CN" dirty="0"/>
                  <a:t>m</a:t>
                </a:r>
                <a:r>
                  <a:rPr lang="zh-CN" altLang="en-US" dirty="0"/>
                  <a:t> </a:t>
                </a:r>
                <a:r>
                  <a:rPr lang="en-US" altLang="zh-CN" dirty="0"/>
                  <a:t>points</a:t>
                </a:r>
                <a:r>
                  <a:rPr lang="zh-CN" altLang="en-US" dirty="0"/>
                  <a:t> </a:t>
                </a:r>
                <a:r>
                  <a:rPr lang="en-US" altLang="zh-CN" dirty="0"/>
                  <a:t>are</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𝑚</m:t>
                    </m:r>
                  </m:oMath>
                </a14:m>
                <a:r>
                  <a:rPr lang="zh-CN" altLang="en-US" dirty="0"/>
                  <a:t> </a:t>
                </a:r>
                <a:r>
                  <a:rPr lang="en-US" altLang="zh-CN" dirty="0"/>
                  <a:t>matrix</a:t>
                </a:r>
                <a:r>
                  <a:rPr lang="zh-CN" altLang="en-US" dirty="0"/>
                  <a:t> </a:t>
                </a:r>
                <a14:m>
                  <m:oMath xmlns:m="http://schemas.openxmlformats.org/officeDocument/2006/math">
                    <m:r>
                      <a:rPr lang="en-US" altLang="zh-CN" b="0" i="1" smtClean="0">
                        <a:latin typeface="Cambria Math" panose="02040503050406030204" pitchFamily="18" charset="0"/>
                      </a:rPr>
                      <m:t>𝐾</m:t>
                    </m:r>
                  </m:oMath>
                </a14:m>
                <a:r>
                  <a:rPr lang="en-US" altLang="zh-CN" dirty="0"/>
                  <a:t>,</a:t>
                </a:r>
                <a:r>
                  <a:rPr lang="zh-CN" altLang="en-US" dirty="0"/>
                  <a:t> </a:t>
                </a:r>
                <a:r>
                  <a:rPr lang="en-US" altLang="zh-CN" dirty="0"/>
                  <a:t>and</a:t>
                </a:r>
                <a:r>
                  <a:rPr lang="zh-CN" altLang="en-US" dirty="0"/>
                  <a:t> </a:t>
                </a:r>
                <a:r>
                  <a:rPr lang="en-US" altLang="zh-CN" dirty="0"/>
                  <a:t>the</a:t>
                </a:r>
                <a:r>
                  <a:rPr lang="zh-CN" altLang="en-US" dirty="0"/>
                  <a:t> </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𝑗</m:t>
                        </m:r>
                      </m:e>
                    </m:d>
                  </m:oMath>
                </a14:m>
                <a:r>
                  <a:rPr lang="en-US" altLang="zh-CN" dirty="0"/>
                  <a:t>-entry</a:t>
                </a:r>
                <a:r>
                  <a:rPr lang="zh-CN" altLang="en-US" dirty="0"/>
                  <a:t> </a:t>
                </a:r>
                <a:r>
                  <a:rPr lang="en-US" altLang="zh-CN" dirty="0"/>
                  <a:t>is</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oMath>
                </a14:m>
                <a:r>
                  <a:rPr lang="en-US" altLang="zh-CN" dirty="0">
                    <a:ea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altLang="zh-CN" dirty="0"/>
                  <a:t>.</a:t>
                </a:r>
              </a:p>
              <a:p>
                <a:r>
                  <a:rPr lang="en-US" altLang="zh-CN" dirty="0"/>
                  <a:t>In</a:t>
                </a:r>
                <a:r>
                  <a:rPr lang="zh-CN" altLang="en-US" dirty="0"/>
                  <a:t> </a:t>
                </a:r>
                <a:r>
                  <a:rPr lang="en-US" altLang="zh-CN" dirty="0"/>
                  <a:t>real</a:t>
                </a:r>
                <a:r>
                  <a:rPr lang="zh-CN" altLang="en-US" dirty="0"/>
                  <a:t> </a:t>
                </a:r>
                <a:r>
                  <a:rPr lang="en-US" altLang="zh-CN" dirty="0"/>
                  <a:t>application,</a:t>
                </a:r>
                <a:r>
                  <a:rPr lang="zh-CN" altLang="en-US" dirty="0"/>
                  <a:t> </a:t>
                </a:r>
                <a:r>
                  <a:rPr lang="en-US" altLang="zh-CN" dirty="0"/>
                  <a:t>usually</a:t>
                </a:r>
                <a:r>
                  <a:rPr lang="zh-CN" altLang="en-US" dirty="0"/>
                  <a:t> </a:t>
                </a:r>
                <a:r>
                  <a:rPr lang="en-US" altLang="zh-CN" dirty="0"/>
                  <a:t>use</a:t>
                </a:r>
                <a:r>
                  <a:rPr lang="zh-CN" altLang="en-US" dirty="0"/>
                  <a:t> </a:t>
                </a:r>
                <a:r>
                  <a:rPr lang="en-US" altLang="zh-CN" dirty="0"/>
                  <a:t>the</a:t>
                </a:r>
                <a:r>
                  <a:rPr lang="zh-CN" altLang="en-US" dirty="0"/>
                  <a:t> </a:t>
                </a:r>
                <a:r>
                  <a:rPr lang="en-US" altLang="zh-CN" dirty="0"/>
                  <a:t>existing</a:t>
                </a:r>
                <a:r>
                  <a:rPr lang="zh-CN" altLang="en-US" dirty="0"/>
                  <a:t> </a:t>
                </a:r>
                <a:r>
                  <a:rPr lang="en-US" altLang="zh-CN" dirty="0"/>
                  <a:t>kernel</a:t>
                </a:r>
                <a:r>
                  <a:rPr lang="zh-CN" altLang="en-US" dirty="0"/>
                  <a:t> </a:t>
                </a:r>
                <a:r>
                  <a:rPr lang="en-US" altLang="zh-CN" dirty="0"/>
                  <a:t>functions.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985" y="1219200"/>
                <a:ext cx="10855960" cy="4756150"/>
              </a:xfrm>
              <a:blipFill>
                <a:blip r:embed="rId2"/>
                <a:stretch>
                  <a:fillRect l="-584" t="-240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395" y="1235075"/>
                <a:ext cx="10950575" cy="5121275"/>
              </a:xfrm>
            </p:spPr>
            <p:txBody>
              <a:bodyPr>
                <a:normAutofit/>
              </a:bodyPr>
              <a:lstStyle/>
              <a:p>
                <a:r>
                  <a:rPr lang="en-US" altLang="zh-CN" dirty="0"/>
                  <a:t>Common</a:t>
                </a:r>
                <a:r>
                  <a:rPr lang="zh-CN" altLang="en-US" dirty="0"/>
                  <a:t> </a:t>
                </a:r>
                <a:r>
                  <a:rPr lang="en-US" altLang="zh-CN" dirty="0"/>
                  <a:t>kernels:</a:t>
                </a:r>
              </a:p>
              <a:p>
                <a:pPr lvl="1"/>
                <a:r>
                  <a:rPr lang="en-US" altLang="zh-CN" dirty="0"/>
                  <a:t>Linear:</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e>
                      <m:sup>
                        <m:r>
                          <a:rPr lang="en-US" altLang="zh-CN" i="1">
                            <a:latin typeface="Cambria Math" panose="02040503050406030204" pitchFamily="18" charset="0"/>
                            <a:ea typeface="Cambria Math" panose="02040503050406030204" pitchFamily="18" charset="0"/>
                            <a:cs typeface="Cambria Math" panose="02040503050406030204" pitchFamily="18" charset="0"/>
                          </a:rPr>
                          <m:t>𝑇</m:t>
                        </m:r>
                      </m:sup>
                    </m:sSup>
                    <m:r>
                      <a:rPr lang="en-US" altLang="zh-CN" b="1">
                        <a:latin typeface="Cambria Math" panose="02040503050406030204" pitchFamily="18" charset="0"/>
                        <a:ea typeface="Cambria Math" panose="02040503050406030204" pitchFamily="18" charset="0"/>
                        <a:cs typeface="Cambria Math" panose="02040503050406030204" pitchFamily="18" charset="0"/>
                      </a:rPr>
                      <m:t>𝐲</m:t>
                    </m:r>
                  </m:oMath>
                </a14:m>
                <a:endParaRPr lang="en-US" altLang="zh-CN" dirty="0"/>
              </a:p>
              <a:p>
                <a:pPr lvl="1"/>
                <a:r>
                  <a:rPr lang="en-US" altLang="zh-CN" dirty="0"/>
                  <a:t>P</a:t>
                </a:r>
                <a:r>
                  <a:rPr lang="en-US" dirty="0"/>
                  <a:t>olynomial</a:t>
                </a:r>
                <a:r>
                  <a:rPr lang="en-US" altLang="zh-CN" dirty="0"/>
                  <a:t>:</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e>
                          <m:sup>
                            <m:r>
                              <a:rPr lang="en-US" altLang="zh-CN" i="1">
                                <a:latin typeface="Cambria Math" panose="02040503050406030204" pitchFamily="18" charset="0"/>
                                <a:ea typeface="Cambria Math" panose="02040503050406030204" pitchFamily="18" charset="0"/>
                                <a:cs typeface="Cambria Math" panose="02040503050406030204" pitchFamily="18" charset="0"/>
                              </a:rPr>
                              <m:t>𝑇</m:t>
                            </m:r>
                          </m:sup>
                        </m:sSup>
                        <m:r>
                          <a:rPr lang="en-US" altLang="zh-CN" b="1">
                            <a:latin typeface="Cambria Math" panose="02040503050406030204" pitchFamily="18" charset="0"/>
                            <a:ea typeface="Cambria Math" panose="02040503050406030204" pitchFamily="18" charset="0"/>
                            <a:cs typeface="Cambria Math" panose="02040503050406030204" pitchFamily="18" charset="0"/>
                          </a:rPr>
                          <m:t>𝐲</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𝑐</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𝑑</m:t>
                        </m:r>
                      </m:sup>
                    </m:sSup>
                  </m:oMath>
                </a14:m>
                <a:endParaRPr lang="en-US" dirty="0"/>
              </a:p>
              <a:p>
                <a:pPr lvl="2"/>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𝑑</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degree</a:t>
                </a:r>
                <a:r>
                  <a:rPr lang="zh-CN" altLang="en-US" dirty="0"/>
                  <a:t> </a:t>
                </a:r>
                <a:r>
                  <a:rPr lang="en-US" altLang="zh-CN" dirty="0"/>
                  <a:t>of</a:t>
                </a:r>
                <a:r>
                  <a:rPr lang="zh-CN" altLang="en-US" dirty="0"/>
                  <a:t> </a:t>
                </a:r>
                <a:r>
                  <a:rPr lang="en-US" altLang="zh-CN" dirty="0"/>
                  <a:t>the</a:t>
                </a:r>
                <a:r>
                  <a:rPr lang="zh-CN" altLang="en-US" dirty="0"/>
                  <a:t> </a:t>
                </a:r>
                <a:r>
                  <a:rPr lang="en-US" altLang="zh-CN" dirty="0"/>
                  <a:t>polynomial</a:t>
                </a:r>
                <a:endParaRPr lang="en-US" dirty="0"/>
              </a:p>
              <a:p>
                <a:pPr lvl="1"/>
                <a:r>
                  <a:rPr lang="en-US" altLang="zh-CN" dirty="0"/>
                  <a:t>Gaussian:</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smtClean="0">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cs typeface="Cambria Math" panose="02040503050406030204" pitchFamily="18" charset="0"/>
                      </a:rPr>
                      <m:t>exp</m:t>
                    </m:r>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sSupPr>
                          <m:e>
                            <m:d>
                              <m:dPr>
                                <m:begChr m:val="‖"/>
                                <m:endChr m:val="‖"/>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cs typeface="Cambria Math" panose="02040503050406030204" pitchFamily="18" charset="0"/>
                                  </a:rPr>
                                  <m:t>𝐲</m:t>
                                </m:r>
                              </m:e>
                            </m:d>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2</m:t>
                        </m:r>
                        <m:sSup>
                          <m:sSupPr>
                            <m:ctrlPr>
                              <a:rPr lang="en-US" altLang="zh-CN" b="0" i="1" smtClean="0">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𝜎</m:t>
                            </m:r>
                          </m:e>
                          <m:sup>
                            <m:r>
                              <a:rPr lang="en-US" altLang="zh-CN" b="0" i="1" smtClean="0">
                                <a:latin typeface="Cambria Math" panose="02040503050406030204" pitchFamily="18" charset="0"/>
                                <a:ea typeface="Cambria Math" panose="02040503050406030204" pitchFamily="18" charset="0"/>
                                <a:cs typeface="Cambria Math" panose="02040503050406030204" pitchFamily="18" charset="0"/>
                              </a:rPr>
                              <m:t>2</m:t>
                            </m:r>
                          </m:sup>
                        </m:sSup>
                      </m:den>
                    </m:f>
                    <m:r>
                      <a:rPr lang="en-US" altLang="zh-CN" b="0" i="0" smtClean="0">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r>
                  <a:rPr lang="en-US" altLang="zh-CN" dirty="0"/>
                  <a:t>(or</a:t>
                </a:r>
                <a:r>
                  <a:rPr lang="zh-CN" altLang="en-US" dirty="0"/>
                  <a:t> </a:t>
                </a:r>
                <a14:m>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rPr>
                      <m:t>𝜅</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b="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r>
                      <a:rPr lang="en-US" altLang="zh-CN" b="1" i="1">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cs typeface="Cambria Math" panose="02040503050406030204" pitchFamily="18" charset="0"/>
                      </a:rPr>
                      <m:t>exp</m:t>
                    </m:r>
                    <m:r>
                      <a:rPr lang="en-US" altLang="zh-CN">
                        <a:latin typeface="Cambria Math" panose="02040503050406030204" pitchFamily="18" charset="0"/>
                        <a:ea typeface="Cambria Math" panose="02040503050406030204" pitchFamily="18" charset="0"/>
                        <a:cs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cs typeface="Cambria Math" panose="02040503050406030204" pitchFamily="18" charset="0"/>
                      </a:rPr>
                      <m:t>𝛾</m:t>
                    </m:r>
                    <m:sSup>
                      <m:sSup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pPr>
                      <m:e>
                        <m:d>
                          <m:dPr>
                            <m:begChr m:val="‖"/>
                            <m:endChr m:val="‖"/>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dPr>
                          <m:e>
                            <m:r>
                              <a:rPr lang="en-US" altLang="zh-CN" b="1">
                                <a:latin typeface="Cambria Math" panose="02040503050406030204" pitchFamily="18" charset="0"/>
                                <a:ea typeface="Cambria Math" panose="02040503050406030204" pitchFamily="18" charset="0"/>
                                <a:cs typeface="Cambria Math" panose="02040503050406030204" pitchFamily="18" charset="0"/>
                              </a:rPr>
                              <m:t>𝐱</m:t>
                            </m:r>
                            <m:r>
                              <a:rPr lang="en-US" altLang="zh-CN" i="1">
                                <a:latin typeface="Cambria Math" panose="02040503050406030204" pitchFamily="18" charset="0"/>
                                <a:ea typeface="Cambria Math" panose="02040503050406030204" pitchFamily="18" charset="0"/>
                                <a:cs typeface="Cambria Math" panose="02040503050406030204" pitchFamily="18" charset="0"/>
                              </a:rPr>
                              <m:t>−</m:t>
                            </m:r>
                            <m:r>
                              <a:rPr lang="en-US" altLang="zh-CN" b="1">
                                <a:latin typeface="Cambria Math" panose="02040503050406030204" pitchFamily="18" charset="0"/>
                                <a:ea typeface="Cambria Math" panose="02040503050406030204" pitchFamily="18" charset="0"/>
                                <a:cs typeface="Cambria Math" panose="02040503050406030204" pitchFamily="18" charset="0"/>
                              </a:rPr>
                              <m:t>𝐲</m:t>
                            </m:r>
                          </m:e>
                        </m:d>
                      </m:e>
                      <m:sup>
                        <m:r>
                          <a:rPr lang="en-US" altLang="zh-CN" i="1">
                            <a:latin typeface="Cambria Math" panose="02040503050406030204" pitchFamily="18" charset="0"/>
                            <a:ea typeface="Cambria Math" panose="02040503050406030204" pitchFamily="18" charset="0"/>
                            <a:cs typeface="Cambria Math" panose="02040503050406030204" pitchFamily="18" charset="0"/>
                          </a:rPr>
                          <m:t>2</m:t>
                        </m:r>
                      </m:sup>
                    </m:sSup>
                    <m:r>
                      <a:rPr lang="en-US" altLang="zh-CN">
                        <a:latin typeface="Cambria Math" panose="02040503050406030204" pitchFamily="18" charset="0"/>
                        <a:ea typeface="Cambria Math" panose="02040503050406030204" pitchFamily="18" charset="0"/>
                        <a:cs typeface="Cambria Math" panose="02040503050406030204" pitchFamily="18" charset="0"/>
                      </a:rPr>
                      <m:t>)</m:t>
                    </m:r>
                  </m:oMath>
                </a14:m>
                <a:r>
                  <a:rPr lang="zh-CN" altLang="en-US" dirty="0"/>
                  <a:t> </a:t>
                </a:r>
                <a:r>
                  <a:rPr lang="en-US" altLang="zh-CN" dirty="0"/>
                  <a:t>)</a:t>
                </a:r>
                <a:endParaRPr lang="en-US" dirty="0"/>
              </a:p>
              <a:p>
                <a:pPr lvl="2"/>
                <a:r>
                  <a:rPr lang="en-US" altLang="zh-CN" dirty="0"/>
                  <a:t>Corresponds</a:t>
                </a:r>
                <a:r>
                  <a:rPr lang="zh-CN" altLang="en-US" dirty="0"/>
                  <a:t> </a:t>
                </a:r>
                <a:r>
                  <a:rPr lang="en-US" altLang="zh-CN" dirty="0"/>
                  <a:t>to</a:t>
                </a:r>
                <a:r>
                  <a:rPr lang="zh-CN" altLang="en-US" dirty="0"/>
                  <a:t> </a:t>
                </a:r>
                <a:r>
                  <a:rPr lang="en-US" altLang="zh-CN" dirty="0"/>
                  <a:t>an</a:t>
                </a:r>
                <a:r>
                  <a:rPr lang="zh-CN" altLang="en-US" dirty="0"/>
                  <a:t> </a:t>
                </a:r>
                <a:r>
                  <a:rPr lang="en-US" altLang="zh-CN" dirty="0"/>
                  <a:t>infinite</a:t>
                </a:r>
                <a:r>
                  <a:rPr lang="zh-CN" altLang="en-US" dirty="0"/>
                  <a:t> </a:t>
                </a:r>
                <a:r>
                  <a:rPr lang="en-US" altLang="zh-CN" dirty="0"/>
                  <a:t>dimensional</a:t>
                </a:r>
                <a:r>
                  <a:rPr lang="zh-CN" altLang="en-US" dirty="0"/>
                  <a:t> </a:t>
                </a:r>
                <a:r>
                  <a:rPr lang="en-US" altLang="zh-CN" dirty="0"/>
                  <a:t>feature</a:t>
                </a:r>
                <a:r>
                  <a:rPr lang="zh-CN" altLang="en-US" dirty="0"/>
                  <a:t> </a:t>
                </a:r>
                <a:r>
                  <a:rPr lang="en-US" altLang="zh-CN" dirty="0"/>
                  <a:t>space</a:t>
                </a:r>
                <a:r>
                  <a:rPr lang="zh-CN" altLang="en-US" dirty="0"/>
                  <a:t> </a:t>
                </a:r>
                <a:endParaRPr lang="en-US" altLang="zh-CN" dirty="0"/>
              </a:p>
              <a:p>
                <a:pPr lvl="2"/>
                <a:r>
                  <a:rPr lang="en-US" altLang="zh-CN" dirty="0"/>
                  <a:t>Usually</a:t>
                </a:r>
                <a:r>
                  <a:rPr lang="zh-CN" altLang="en-US" dirty="0"/>
                  <a:t> </a:t>
                </a:r>
                <a:r>
                  <a:rPr lang="en-US" altLang="zh-CN" dirty="0"/>
                  <a:t>the</a:t>
                </a:r>
                <a:r>
                  <a:rPr lang="zh-CN" altLang="en-US" dirty="0"/>
                  <a:t> </a:t>
                </a:r>
                <a:r>
                  <a:rPr lang="en-US" altLang="zh-CN" dirty="0"/>
                  <a:t>first</a:t>
                </a:r>
                <a:r>
                  <a:rPr lang="zh-CN" altLang="en-US" dirty="0"/>
                  <a:t> </a:t>
                </a:r>
                <a:r>
                  <a:rPr lang="en-US" altLang="zh-CN" dirty="0"/>
                  <a:t>choice.</a:t>
                </a:r>
                <a:r>
                  <a:rPr lang="zh-CN" altLang="en-US" dirty="0"/>
                  <a:t> </a:t>
                </a:r>
                <a:endParaRPr lang="en-US" altLang="zh-CN" dirty="0"/>
              </a:p>
              <a:p>
                <a:pPr lvl="2"/>
                <a:r>
                  <a:rPr lang="en-US" dirty="0"/>
                  <a:t>radial basis function (RBF)</a:t>
                </a:r>
              </a:p>
              <a:p>
                <a:pPr lvl="2"/>
                <a:r>
                  <a:rPr lang="en-US" dirty="0">
                    <a:hlinkClick r:id="rId3"/>
                  </a:rPr>
                  <a:t>https://scikit-learn.org/stable/auto_examples/svm/plot_rbf_parameters.html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395" y="1235075"/>
                <a:ext cx="10950575" cy="5121275"/>
              </a:xfrm>
              <a:blipFill>
                <a:blip r:embed="rId4"/>
                <a:stretch>
                  <a:fillRect l="-579" t="-123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Kernel</a:t>
            </a:r>
            <a:r>
              <a:rPr lang="zh-CN" altLang="en-US" dirty="0"/>
              <a:t> </a:t>
            </a:r>
            <a:r>
              <a:rPr lang="en-US" altLang="zh-CN" dirty="0"/>
              <a:t>Functions</a:t>
            </a:r>
            <a:endParaRPr lang="en-US" dirty="0"/>
          </a:p>
        </p:txBody>
      </p:sp>
      <p:sp>
        <p:nvSpPr>
          <p:cNvPr id="3" name="Content Placeholder 2"/>
          <p:cNvSpPr>
            <a:spLocks noGrp="1"/>
          </p:cNvSpPr>
          <p:nvPr>
            <p:ph idx="1"/>
          </p:nvPr>
        </p:nvSpPr>
        <p:spPr>
          <a:xfrm>
            <a:off x="675640" y="1292225"/>
            <a:ext cx="10907395" cy="4974590"/>
          </a:xfrm>
        </p:spPr>
        <p:txBody>
          <a:bodyPr>
            <a:normAutofit/>
          </a:bodyPr>
          <a:lstStyle/>
          <a:p>
            <a:r>
              <a:rPr lang="en-US" dirty="0"/>
              <a:t>Kernel: substitutes the </a:t>
            </a:r>
            <a:r>
              <a:rPr lang="en-US" altLang="zh-CN" dirty="0">
                <a:solidFill>
                  <a:srgbClr val="0070C0"/>
                </a:solidFill>
              </a:rPr>
              <a:t>inner</a:t>
            </a:r>
            <a:r>
              <a:rPr lang="en-US" dirty="0">
                <a:solidFill>
                  <a:srgbClr val="0070C0"/>
                </a:solidFill>
              </a:rPr>
              <a:t> product </a:t>
            </a:r>
            <a:r>
              <a:rPr lang="en-US" dirty="0"/>
              <a:t>and act as a nonlinear</a:t>
            </a:r>
            <a:r>
              <a:rPr lang="zh-CN" altLang="en-US" dirty="0"/>
              <a:t> </a:t>
            </a:r>
            <a:r>
              <a:rPr lang="en-US" dirty="0"/>
              <a:t>similarity measure</a:t>
            </a:r>
          </a:p>
          <a:p>
            <a:pPr lvl="1"/>
            <a:r>
              <a:rPr lang="en-US" altLang="zh-CN" dirty="0"/>
              <a:t>Kernel</a:t>
            </a:r>
            <a:r>
              <a:rPr lang="zh-CN" altLang="en-US" dirty="0"/>
              <a:t> </a:t>
            </a:r>
            <a:r>
              <a:rPr lang="en-US" altLang="zh-CN" dirty="0"/>
              <a:t>implicitly</a:t>
            </a:r>
            <a:r>
              <a:rPr lang="zh-CN" altLang="en-US" dirty="0"/>
              <a:t> </a:t>
            </a:r>
            <a:r>
              <a:rPr lang="en-US" altLang="zh-CN" dirty="0"/>
              <a:t>defines</a:t>
            </a:r>
            <a:r>
              <a:rPr lang="zh-CN" altLang="en-US" dirty="0"/>
              <a:t> </a:t>
            </a:r>
            <a:r>
              <a:rPr lang="en-US" altLang="zh-CN" dirty="0"/>
              <a:t>the</a:t>
            </a:r>
            <a:r>
              <a:rPr lang="zh-CN" altLang="en-US" dirty="0"/>
              <a:t> </a:t>
            </a:r>
            <a:r>
              <a:rPr lang="en-US" altLang="zh-CN" dirty="0"/>
              <a:t>feature</a:t>
            </a:r>
            <a:r>
              <a:rPr lang="zh-CN" altLang="en-US" dirty="0"/>
              <a:t> </a:t>
            </a:r>
            <a:r>
              <a:rPr lang="en-US" altLang="zh-CN" dirty="0"/>
              <a:t>space</a:t>
            </a:r>
            <a:endParaRPr lang="en-US" dirty="0"/>
          </a:p>
          <a:p>
            <a:pPr lvl="1"/>
            <a:r>
              <a:rPr lang="en-US" dirty="0"/>
              <a:t>Any algorithm that depends only on </a:t>
            </a:r>
            <a:r>
              <a:rPr lang="en-US" altLang="zh-CN" dirty="0"/>
              <a:t>inner</a:t>
            </a:r>
            <a:r>
              <a:rPr lang="en-US" dirty="0"/>
              <a:t> products can use the</a:t>
            </a:r>
            <a:r>
              <a:rPr lang="zh-CN" altLang="en-US" dirty="0"/>
              <a:t> </a:t>
            </a:r>
            <a:r>
              <a:rPr lang="en-US" dirty="0">
                <a:solidFill>
                  <a:srgbClr val="C00000"/>
                </a:solidFill>
              </a:rPr>
              <a:t>kernel trick</a:t>
            </a:r>
            <a:r>
              <a:rPr lang="en-US" dirty="0"/>
              <a:t>!</a:t>
            </a:r>
          </a:p>
          <a:p>
            <a:pPr lvl="1"/>
            <a:r>
              <a:rPr lang="en-US" altLang="zh-CN" dirty="0"/>
              <a:t>Perform</a:t>
            </a:r>
            <a:r>
              <a:rPr lang="zh-CN" altLang="en-US" dirty="0"/>
              <a:t> </a:t>
            </a:r>
            <a:r>
              <a:rPr lang="en-US" altLang="zh-CN" dirty="0"/>
              <a:t>feature</a:t>
            </a:r>
            <a:r>
              <a:rPr lang="zh-CN" altLang="en-US" dirty="0"/>
              <a:t> </a:t>
            </a:r>
            <a:r>
              <a:rPr lang="en-US" altLang="zh-CN" dirty="0"/>
              <a:t>scaling</a:t>
            </a:r>
            <a:r>
              <a:rPr lang="zh-CN" altLang="en-US" dirty="0"/>
              <a:t> </a:t>
            </a:r>
            <a:r>
              <a:rPr lang="en-US" altLang="zh-CN" dirty="0"/>
              <a:t>before</a:t>
            </a:r>
            <a:r>
              <a:rPr lang="zh-CN" altLang="en-US" dirty="0"/>
              <a:t> </a:t>
            </a:r>
            <a:r>
              <a:rPr lang="en-US" altLang="zh-CN" dirty="0"/>
              <a:t>applying</a:t>
            </a:r>
            <a:r>
              <a:rPr lang="zh-CN" altLang="en-US" dirty="0"/>
              <a:t> </a:t>
            </a:r>
            <a:r>
              <a:rPr lang="en-US" altLang="zh-CN" dirty="0"/>
              <a:t>kernel</a:t>
            </a:r>
            <a:r>
              <a:rPr lang="zh-CN" altLang="en-US" dirty="0"/>
              <a:t> </a:t>
            </a:r>
            <a:r>
              <a:rPr lang="en-US" altLang="zh-CN" dirty="0"/>
              <a:t>trick.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Choose</a:t>
            </a:r>
            <a:r>
              <a:rPr lang="zh-CN" altLang="en-US" dirty="0"/>
              <a:t> </a:t>
            </a:r>
            <a:r>
              <a:rPr lang="en-US" altLang="zh-CN" dirty="0"/>
              <a:t>Kernel</a:t>
            </a:r>
            <a:r>
              <a:rPr lang="zh-CN" altLang="en-US" dirty="0"/>
              <a:t> </a:t>
            </a:r>
            <a:r>
              <a:rPr lang="en-US" altLang="zh-CN" dirty="0"/>
              <a:t>Function</a:t>
            </a:r>
            <a:endParaRPr lang="en-US" dirty="0"/>
          </a:p>
        </p:txBody>
      </p:sp>
      <p:sp>
        <p:nvSpPr>
          <p:cNvPr id="3" name="Content Placeholder 2"/>
          <p:cNvSpPr>
            <a:spLocks noGrp="1"/>
          </p:cNvSpPr>
          <p:nvPr>
            <p:ph idx="1"/>
          </p:nvPr>
        </p:nvSpPr>
        <p:spPr>
          <a:xfrm>
            <a:off x="621665" y="1219200"/>
            <a:ext cx="10960735" cy="4526280"/>
          </a:xfrm>
        </p:spPr>
        <p:txBody>
          <a:bodyPr>
            <a:normAutofit/>
          </a:bodyPr>
          <a:lstStyle/>
          <a:p>
            <a:r>
              <a:rPr lang="en-US" altLang="zh-CN" dirty="0"/>
              <a:t>Select</a:t>
            </a:r>
            <a:r>
              <a:rPr lang="zh-CN" altLang="en-US" dirty="0"/>
              <a:t> </a:t>
            </a:r>
            <a:r>
              <a:rPr lang="en-US" altLang="zh-CN" dirty="0"/>
              <a:t>kernel</a:t>
            </a:r>
            <a:r>
              <a:rPr lang="zh-CN" altLang="en-US" dirty="0"/>
              <a:t> </a:t>
            </a:r>
            <a:r>
              <a:rPr lang="en-US" altLang="zh-CN" dirty="0"/>
              <a:t>function</a:t>
            </a:r>
            <a:r>
              <a:rPr lang="zh-CN" altLang="en-US" dirty="0"/>
              <a:t> </a:t>
            </a:r>
            <a:r>
              <a:rPr lang="en-US" altLang="zh-CN" dirty="0"/>
              <a:t>based</a:t>
            </a:r>
            <a:r>
              <a:rPr lang="zh-CN" altLang="en-US" dirty="0"/>
              <a:t> </a:t>
            </a:r>
            <a:r>
              <a:rPr lang="en-US" altLang="zh-CN" dirty="0"/>
              <a:t>on</a:t>
            </a:r>
            <a:r>
              <a:rPr lang="zh-CN" altLang="en-US" dirty="0"/>
              <a:t> </a:t>
            </a:r>
            <a:r>
              <a:rPr lang="en-US" dirty="0"/>
              <a:t>expert</a:t>
            </a:r>
            <a:r>
              <a:rPr lang="zh-CN" altLang="en-US" dirty="0"/>
              <a:t> </a:t>
            </a:r>
            <a:r>
              <a:rPr lang="en-US" altLang="zh-CN" dirty="0"/>
              <a:t>or</a:t>
            </a:r>
            <a:r>
              <a:rPr lang="zh-CN" altLang="en-US" dirty="0"/>
              <a:t> </a:t>
            </a:r>
            <a:r>
              <a:rPr lang="en-US" altLang="zh-CN" dirty="0"/>
              <a:t>prior</a:t>
            </a:r>
            <a:r>
              <a:rPr lang="en-US" dirty="0"/>
              <a:t> knowledge</a:t>
            </a:r>
            <a:r>
              <a:rPr lang="zh-CN" altLang="en-US" dirty="0"/>
              <a:t> </a:t>
            </a:r>
            <a:r>
              <a:rPr lang="en-US" altLang="zh-CN" dirty="0"/>
              <a:t>of</a:t>
            </a:r>
            <a:r>
              <a:rPr lang="zh-CN" altLang="en-US" dirty="0"/>
              <a:t> </a:t>
            </a:r>
            <a:r>
              <a:rPr lang="en-US" altLang="zh-CN" dirty="0"/>
              <a:t>the</a:t>
            </a:r>
            <a:r>
              <a:rPr lang="zh-CN" altLang="en-US" dirty="0"/>
              <a:t> </a:t>
            </a:r>
            <a:r>
              <a:rPr lang="en-US" altLang="zh-CN" dirty="0"/>
              <a:t>data;</a:t>
            </a:r>
            <a:r>
              <a:rPr lang="zh-CN" altLang="en-US" dirty="0"/>
              <a:t> </a:t>
            </a:r>
            <a:r>
              <a:rPr lang="en-US" altLang="zh-CN" dirty="0"/>
              <a:t>if</a:t>
            </a:r>
            <a:r>
              <a:rPr lang="zh-CN" altLang="en-US" dirty="0"/>
              <a:t> </a:t>
            </a:r>
            <a:r>
              <a:rPr lang="en-US" altLang="zh-CN" dirty="0"/>
              <a:t>no</a:t>
            </a:r>
            <a:r>
              <a:rPr lang="zh-CN" altLang="en-US" dirty="0"/>
              <a:t> </a:t>
            </a:r>
            <a:r>
              <a:rPr lang="en-US" altLang="zh-CN" dirty="0"/>
              <a:t>prior</a:t>
            </a:r>
            <a:r>
              <a:rPr lang="zh-CN" altLang="en-US" dirty="0"/>
              <a:t> </a:t>
            </a:r>
            <a:r>
              <a:rPr lang="en-US" altLang="zh-CN" dirty="0"/>
              <a:t>knowledge,</a:t>
            </a:r>
            <a:r>
              <a:rPr lang="zh-CN" altLang="en-US" dirty="0"/>
              <a:t> </a:t>
            </a:r>
            <a:r>
              <a:rPr lang="en-US" altLang="zh-CN" dirty="0"/>
              <a:t>try</a:t>
            </a:r>
            <a:r>
              <a:rPr lang="zh-CN" altLang="en-US" dirty="0"/>
              <a:t> </a:t>
            </a:r>
            <a:r>
              <a:rPr lang="en-US" altLang="zh-CN" dirty="0"/>
              <a:t>cross</a:t>
            </a:r>
            <a:r>
              <a:rPr lang="zh-CN" altLang="en-US" dirty="0"/>
              <a:t> </a:t>
            </a:r>
            <a:r>
              <a:rPr lang="en-US" altLang="zh-CN" dirty="0"/>
              <a:t>validation.</a:t>
            </a:r>
          </a:p>
          <a:p>
            <a:pPr lvl="1"/>
            <a:r>
              <a:rPr lang="en-US" altLang="zh-CN" dirty="0"/>
              <a:t>Grid</a:t>
            </a:r>
            <a:r>
              <a:rPr lang="zh-CN" altLang="en-US" dirty="0"/>
              <a:t> </a:t>
            </a:r>
            <a:r>
              <a:rPr lang="en-US" altLang="zh-CN" dirty="0"/>
              <a:t>search</a:t>
            </a:r>
            <a:r>
              <a:rPr lang="zh-CN" altLang="en-US" dirty="0"/>
              <a:t> </a:t>
            </a:r>
            <a:r>
              <a:rPr lang="en-US" altLang="zh-CN" dirty="0"/>
              <a:t>for</a:t>
            </a:r>
            <a:r>
              <a:rPr lang="zh-CN" altLang="en-US" dirty="0"/>
              <a:t> </a:t>
            </a:r>
            <a:r>
              <a:rPr lang="en-US" altLang="zh-CN" dirty="0"/>
              <a:t>hyper-parameter/parameter</a:t>
            </a:r>
            <a:r>
              <a:rPr lang="zh-CN" altLang="en-US" dirty="0"/>
              <a:t> </a:t>
            </a:r>
            <a:r>
              <a:rPr lang="en-US" altLang="zh-CN" dirty="0"/>
              <a:t>setting.</a:t>
            </a:r>
          </a:p>
          <a:p>
            <a:pPr lvl="1"/>
            <a:r>
              <a:rPr lang="en-US" dirty="0">
                <a:hlinkClick r:id="rId3"/>
              </a:rPr>
              <a:t>https://www.csie.ntu.edu.tw/~cjlin/papers/guide/guide.pdf</a:t>
            </a:r>
            <a:endParaRPr lang="en-US" altLang="zh-CN" dirty="0"/>
          </a:p>
          <a:p>
            <a:r>
              <a:rPr lang="en-US" altLang="zh-CN" dirty="0"/>
              <a:t>Suppose</a:t>
            </a:r>
            <a:r>
              <a:rPr lang="zh-CN" altLang="en-US" dirty="0"/>
              <a:t> </a:t>
            </a:r>
            <a:r>
              <a:rPr lang="en-US" altLang="zh-CN" dirty="0"/>
              <a:t>n</a:t>
            </a:r>
            <a:r>
              <a:rPr lang="zh-CN" altLang="en-US" dirty="0"/>
              <a:t> </a:t>
            </a:r>
            <a:r>
              <a:rPr lang="en-US" altLang="zh-CN" dirty="0"/>
              <a:t>is</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features,</a:t>
            </a:r>
            <a:r>
              <a:rPr lang="zh-CN" altLang="en-US" dirty="0"/>
              <a:t> </a:t>
            </a:r>
            <a:r>
              <a:rPr lang="en-US" altLang="zh-CN" dirty="0"/>
              <a:t>m</a:t>
            </a:r>
            <a:r>
              <a:rPr lang="zh-CN" altLang="en-US" dirty="0"/>
              <a:t> </a:t>
            </a:r>
            <a:r>
              <a:rPr lang="en-US" altLang="zh-CN" dirty="0"/>
              <a:t>is</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samples</a:t>
            </a:r>
          </a:p>
          <a:p>
            <a:pPr lvl="1"/>
            <a:r>
              <a:rPr lang="en-US" altLang="zh-CN" dirty="0"/>
              <a:t>If</a:t>
            </a:r>
            <a:r>
              <a:rPr lang="zh-CN" altLang="en-US" dirty="0"/>
              <a:t> </a:t>
            </a:r>
            <a:r>
              <a:rPr lang="en-US" altLang="zh-CN" dirty="0"/>
              <a:t>n</a:t>
            </a:r>
            <a:r>
              <a:rPr lang="zh-CN" altLang="en-US" dirty="0"/>
              <a:t> </a:t>
            </a:r>
            <a:r>
              <a:rPr lang="en-US" altLang="zh-CN" dirty="0"/>
              <a:t>is</a:t>
            </a:r>
            <a:r>
              <a:rPr lang="zh-CN" altLang="en-US" dirty="0"/>
              <a:t> </a:t>
            </a:r>
            <a:r>
              <a:rPr lang="en-US" altLang="zh-CN" dirty="0"/>
              <a:t>large</a:t>
            </a:r>
            <a:r>
              <a:rPr lang="zh-CN" altLang="en-US" dirty="0"/>
              <a:t> </a:t>
            </a:r>
            <a:r>
              <a:rPr lang="en-US" altLang="zh-CN" dirty="0"/>
              <a:t>(compare</a:t>
            </a:r>
            <a:r>
              <a:rPr lang="zh-CN" altLang="en-US" dirty="0"/>
              <a:t> </a:t>
            </a:r>
            <a:r>
              <a:rPr lang="en-US" altLang="zh-CN" dirty="0"/>
              <a:t>to</a:t>
            </a:r>
            <a:r>
              <a:rPr lang="zh-CN" altLang="en-US" dirty="0"/>
              <a:t> </a:t>
            </a:r>
            <a:r>
              <a:rPr lang="en-US" altLang="zh-CN" dirty="0"/>
              <a:t>m):</a:t>
            </a:r>
            <a:r>
              <a:rPr lang="zh-CN" altLang="en-US" dirty="0"/>
              <a:t> </a:t>
            </a:r>
            <a:r>
              <a:rPr lang="en-US" altLang="zh-CN" dirty="0"/>
              <a:t>linear</a:t>
            </a:r>
            <a:r>
              <a:rPr lang="zh-CN" altLang="en-US" dirty="0"/>
              <a:t> </a:t>
            </a:r>
            <a:r>
              <a:rPr lang="en-US" altLang="zh-CN" dirty="0"/>
              <a:t>kernel.</a:t>
            </a:r>
          </a:p>
          <a:p>
            <a:pPr lvl="1"/>
            <a:r>
              <a:rPr lang="en-US" dirty="0"/>
              <a:t>If </a:t>
            </a:r>
            <a:r>
              <a:rPr lang="en-US" altLang="zh-CN" dirty="0"/>
              <a:t>n</a:t>
            </a:r>
            <a:r>
              <a:rPr lang="en-US" dirty="0"/>
              <a:t> is small, </a:t>
            </a:r>
            <a:r>
              <a:rPr lang="en-US" altLang="zh-CN" dirty="0"/>
              <a:t>m</a:t>
            </a:r>
            <a:r>
              <a:rPr lang="en-US" dirty="0"/>
              <a:t> is intermediate:</a:t>
            </a:r>
            <a:r>
              <a:rPr lang="zh-CN" altLang="en-US" dirty="0"/>
              <a:t> </a:t>
            </a:r>
            <a:r>
              <a:rPr lang="en-US" altLang="zh-CN" dirty="0"/>
              <a:t>RBF</a:t>
            </a:r>
            <a:r>
              <a:rPr lang="zh-CN" altLang="en-US" dirty="0"/>
              <a:t> </a:t>
            </a:r>
            <a:r>
              <a:rPr lang="en-US" altLang="zh-CN" dirty="0"/>
              <a:t>kernel</a:t>
            </a:r>
          </a:p>
          <a:p>
            <a:pPr lvl="1"/>
            <a:r>
              <a:rPr lang="en-US" altLang="zh-CN" dirty="0"/>
              <a:t>If</a:t>
            </a:r>
            <a:r>
              <a:rPr lang="zh-CN" altLang="en-US" dirty="0"/>
              <a:t> </a:t>
            </a:r>
            <a:r>
              <a:rPr lang="en-US" altLang="zh-CN" dirty="0"/>
              <a:t>n</a:t>
            </a:r>
            <a:r>
              <a:rPr lang="zh-CN" altLang="en-US" dirty="0"/>
              <a:t> </a:t>
            </a:r>
            <a:r>
              <a:rPr lang="en-US" altLang="zh-CN" dirty="0"/>
              <a:t>is</a:t>
            </a:r>
            <a:r>
              <a:rPr lang="zh-CN" altLang="en-US" dirty="0"/>
              <a:t> </a:t>
            </a:r>
            <a:r>
              <a:rPr lang="en-US" altLang="zh-CN" dirty="0"/>
              <a:t>small,</a:t>
            </a:r>
            <a:r>
              <a:rPr lang="zh-CN" altLang="en-US" dirty="0"/>
              <a:t> </a:t>
            </a:r>
            <a:r>
              <a:rPr lang="en-US" altLang="zh-CN" dirty="0"/>
              <a:t>m</a:t>
            </a:r>
            <a:r>
              <a:rPr lang="zh-CN" altLang="en-US" dirty="0"/>
              <a:t> </a:t>
            </a:r>
            <a:r>
              <a:rPr lang="en-US" altLang="zh-CN" dirty="0"/>
              <a:t>is</a:t>
            </a:r>
            <a:r>
              <a:rPr lang="zh-CN" altLang="en-US" dirty="0"/>
              <a:t> </a:t>
            </a:r>
            <a:r>
              <a:rPr lang="en-US" altLang="zh-CN" dirty="0"/>
              <a:t>large:</a:t>
            </a:r>
            <a:r>
              <a:rPr lang="zh-CN" altLang="en-US" dirty="0"/>
              <a:t> </a:t>
            </a:r>
            <a:r>
              <a:rPr lang="en-US" altLang="zh-CN" dirty="0"/>
              <a:t>create/add</a:t>
            </a:r>
            <a:r>
              <a:rPr lang="zh-CN" altLang="en-US" dirty="0"/>
              <a:t> </a:t>
            </a:r>
            <a:r>
              <a:rPr lang="en-US" altLang="zh-CN" dirty="0"/>
              <a:t>more</a:t>
            </a:r>
            <a:r>
              <a:rPr lang="zh-CN" altLang="en-US" dirty="0"/>
              <a:t> </a:t>
            </a:r>
            <a:r>
              <a:rPr lang="en-US" altLang="zh-CN" dirty="0"/>
              <a:t>features</a:t>
            </a:r>
            <a:r>
              <a:rPr lang="zh-CN" altLang="en-US" dirty="0"/>
              <a:t> </a:t>
            </a:r>
            <a:r>
              <a:rPr lang="en-US" altLang="zh-CN" dirty="0"/>
              <a:t>and</a:t>
            </a:r>
            <a:r>
              <a:rPr lang="zh-CN" altLang="en-US" dirty="0"/>
              <a:t> </a:t>
            </a:r>
            <a:r>
              <a:rPr lang="en-US" altLang="zh-CN" dirty="0"/>
              <a:t>use</a:t>
            </a:r>
            <a:r>
              <a:rPr lang="zh-CN" altLang="en-US" dirty="0"/>
              <a:t> </a:t>
            </a:r>
            <a:r>
              <a:rPr lang="en-US" altLang="zh-CN" dirty="0"/>
              <a:t>linear</a:t>
            </a:r>
            <a:r>
              <a:rPr lang="zh-CN" altLang="en-US" dirty="0"/>
              <a:t> </a:t>
            </a:r>
            <a:r>
              <a:rPr lang="en-US" altLang="zh-CN" dirty="0"/>
              <a:t>model.</a:t>
            </a:r>
            <a:endParaRPr lang="en-US" dirty="0"/>
          </a:p>
          <a:p>
            <a:pPr lvl="1"/>
            <a:endParaRPr lang="en-US" altLang="zh-C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3.4: Emsemble Learning</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Ensemble</a:t>
            </a:r>
            <a:r>
              <a:rPr lang="zh-CN" altLang="en-US" dirty="0">
                <a:sym typeface="+mn-ea"/>
              </a:rPr>
              <a:t> </a:t>
            </a:r>
            <a:r>
              <a:rPr lang="en-US" altLang="zh-CN" dirty="0">
                <a:sym typeface="+mn-ea"/>
              </a:rPr>
              <a:t>Learning</a:t>
            </a:r>
            <a:endParaRPr lang="en-US"/>
          </a:p>
        </p:txBody>
      </p:sp>
      <p:sp>
        <p:nvSpPr>
          <p:cNvPr id="5" name="Content Placeholder 2"/>
          <p:cNvSpPr>
            <a:spLocks noGrp="1"/>
          </p:cNvSpPr>
          <p:nvPr>
            <p:custDataLst>
              <p:tags r:id="rId1"/>
            </p:custDataLst>
          </p:nvPr>
        </p:nvSpPr>
        <p:spPr>
          <a:xfrm>
            <a:off x="671195" y="1369060"/>
            <a:ext cx="10908030" cy="4574540"/>
          </a:xfrm>
          <a:prstGeom prst="rect">
            <a:avLst/>
          </a:prstGeom>
          <a:noFill/>
          <a:ln>
            <a:noFill/>
          </a:ln>
        </p:spPr>
        <p:txBody>
          <a:bodyPr vert="horz" wrap="square" lIns="91440" tIns="45720" rIns="91440" bIns="45720" numCol="1" anchor="t" anchorCtr="0" compatLnSpc="1">
            <a:normAutofit/>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2800" kern="1200" baseline="0" dirty="0" smtClean="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6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Calibri" panose="020F0702030404030204" pitchFamily="34" charset="0"/>
                <a:ea typeface="Calibri" panose="020F0702030404030204" pitchFamily="34" charset="0"/>
                <a:cs typeface="Calibri" panose="020F0702030404030204" pitchFamily="34" charset="0"/>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r>
              <a:rPr lang="en-US" dirty="0"/>
              <a:t>An ensemble</a:t>
            </a:r>
            <a:r>
              <a:rPr lang="zh-CN" altLang="en-US" dirty="0"/>
              <a:t> </a:t>
            </a:r>
            <a:r>
              <a:rPr lang="en-US" altLang="zh-CN" dirty="0"/>
              <a:t>learning</a:t>
            </a:r>
            <a:r>
              <a:rPr lang="zh-CN" altLang="en-US" dirty="0"/>
              <a:t> </a:t>
            </a:r>
            <a:r>
              <a:rPr lang="en-US" dirty="0"/>
              <a:t>system is obtained by combining diverse models (henceforth classifiers).</a:t>
            </a:r>
          </a:p>
          <a:p>
            <a:pPr lvl="1"/>
            <a:r>
              <a:rPr lang="en-US" altLang="zh-CN" dirty="0"/>
              <a:t>A</a:t>
            </a:r>
            <a:r>
              <a:rPr lang="en-US" dirty="0"/>
              <a:t>lso known as </a:t>
            </a:r>
            <a:r>
              <a:rPr lang="en-US" altLang="zh-CN" dirty="0"/>
              <a:t>multi-classifier</a:t>
            </a:r>
            <a:r>
              <a:rPr lang="zh-CN" altLang="en-US" dirty="0"/>
              <a:t> </a:t>
            </a:r>
            <a:r>
              <a:rPr lang="en-US" dirty="0"/>
              <a:t>system, </a:t>
            </a:r>
            <a:r>
              <a:rPr lang="en-US" altLang="zh-CN" dirty="0"/>
              <a:t>committee-based</a:t>
            </a:r>
            <a:r>
              <a:rPr lang="zh-CN" altLang="en-US" dirty="0"/>
              <a:t> </a:t>
            </a:r>
            <a:r>
              <a:rPr lang="en-US" altLang="zh-CN" dirty="0"/>
              <a:t>learning</a:t>
            </a:r>
            <a:r>
              <a:rPr lang="zh-CN" altLang="en-US" dirty="0"/>
              <a:t> </a:t>
            </a:r>
            <a:r>
              <a:rPr lang="en-US" dirty="0"/>
              <a:t>or just ensemble systems. </a:t>
            </a:r>
          </a:p>
          <a:p>
            <a:r>
              <a:rPr lang="en-US" altLang="zh-CN" dirty="0"/>
              <a:t>We</a:t>
            </a:r>
            <a:r>
              <a:rPr lang="zh-CN" altLang="en-US" dirty="0"/>
              <a:t> </a:t>
            </a:r>
            <a:r>
              <a:rPr lang="en-US" altLang="zh-CN" dirty="0"/>
              <a:t>use</a:t>
            </a:r>
            <a:r>
              <a:rPr lang="zh-CN" altLang="en-US" dirty="0"/>
              <a:t> </a:t>
            </a:r>
            <a:r>
              <a:rPr lang="en-US" altLang="zh-CN" dirty="0"/>
              <a:t>such</a:t>
            </a:r>
            <a:r>
              <a:rPr lang="zh-CN" altLang="en-US" dirty="0"/>
              <a:t> </a:t>
            </a:r>
            <a:r>
              <a:rPr lang="en-US" altLang="zh-CN" dirty="0"/>
              <a:t>approach</a:t>
            </a:r>
            <a:r>
              <a:rPr lang="zh-CN" altLang="en-US" dirty="0"/>
              <a:t> </a:t>
            </a:r>
            <a:r>
              <a:rPr lang="en-US" altLang="zh-CN" dirty="0"/>
              <a:t>routinely</a:t>
            </a:r>
            <a:r>
              <a:rPr lang="zh-CN" altLang="en-US" dirty="0"/>
              <a:t> </a:t>
            </a:r>
            <a:r>
              <a:rPr lang="en-US" altLang="zh-CN" dirty="0"/>
              <a:t>in</a:t>
            </a:r>
            <a:r>
              <a:rPr lang="zh-CN" altLang="en-US" dirty="0"/>
              <a:t> </a:t>
            </a:r>
            <a:r>
              <a:rPr lang="en-US" altLang="zh-CN" dirty="0"/>
              <a:t>our</a:t>
            </a:r>
            <a:r>
              <a:rPr lang="zh-CN" altLang="en-US" dirty="0"/>
              <a:t> </a:t>
            </a:r>
            <a:r>
              <a:rPr lang="en-US" altLang="zh-CN" dirty="0"/>
              <a:t>daily</a:t>
            </a:r>
            <a:r>
              <a:rPr lang="zh-CN" altLang="en-US" dirty="0"/>
              <a:t> </a:t>
            </a:r>
            <a:r>
              <a:rPr lang="en-US" altLang="zh-CN" dirty="0"/>
              <a:t>life</a:t>
            </a:r>
            <a:r>
              <a:rPr lang="zh-CN" altLang="en-US" dirty="0"/>
              <a:t> </a:t>
            </a:r>
            <a:r>
              <a:rPr lang="en-US" altLang="zh-CN" dirty="0"/>
              <a:t>by</a:t>
            </a:r>
            <a:r>
              <a:rPr lang="zh-CN" altLang="en-US" dirty="0"/>
              <a:t> </a:t>
            </a:r>
            <a:r>
              <a:rPr lang="en-US" altLang="zh-CN" dirty="0"/>
              <a:t>asking</a:t>
            </a:r>
            <a:r>
              <a:rPr lang="zh-CN" altLang="en-US" dirty="0"/>
              <a:t> </a:t>
            </a:r>
            <a:r>
              <a:rPr lang="en-US" altLang="zh-CN" dirty="0"/>
              <a:t>the</a:t>
            </a:r>
            <a:r>
              <a:rPr lang="zh-CN" altLang="en-US" dirty="0"/>
              <a:t> </a:t>
            </a:r>
            <a:r>
              <a:rPr lang="en-US" altLang="zh-CN" dirty="0"/>
              <a:t>opinions</a:t>
            </a:r>
            <a:r>
              <a:rPr lang="zh-CN" altLang="en-US" dirty="0"/>
              <a:t> </a:t>
            </a:r>
            <a:r>
              <a:rPr lang="en-US" altLang="zh-CN" dirty="0"/>
              <a:t>of</a:t>
            </a:r>
            <a:r>
              <a:rPr lang="zh-CN" altLang="en-US" dirty="0"/>
              <a:t> </a:t>
            </a:r>
            <a:r>
              <a:rPr lang="en-US" altLang="zh-CN" dirty="0"/>
              <a:t>several</a:t>
            </a:r>
            <a:r>
              <a:rPr lang="zh-CN" altLang="en-US" dirty="0"/>
              <a:t> </a:t>
            </a:r>
            <a:r>
              <a:rPr lang="en-US" altLang="zh-CN" dirty="0"/>
              <a:t>experts</a:t>
            </a:r>
            <a:r>
              <a:rPr lang="zh-CN" altLang="en-US" dirty="0"/>
              <a:t> </a:t>
            </a:r>
            <a:r>
              <a:rPr lang="en-US" altLang="zh-CN" dirty="0"/>
              <a:t>before</a:t>
            </a:r>
            <a:r>
              <a:rPr lang="zh-CN" altLang="en-US" dirty="0"/>
              <a:t> </a:t>
            </a:r>
            <a:r>
              <a:rPr lang="en-US" altLang="zh-CN" dirty="0"/>
              <a:t>making</a:t>
            </a:r>
            <a:r>
              <a:rPr lang="zh-CN" altLang="en-US" dirty="0"/>
              <a:t> </a:t>
            </a:r>
            <a:r>
              <a:rPr lang="en-US" altLang="zh-CN" dirty="0"/>
              <a:t>a</a:t>
            </a:r>
            <a:r>
              <a:rPr lang="zh-CN" altLang="en-US" dirty="0"/>
              <a:t> </a:t>
            </a:r>
            <a:r>
              <a:rPr lang="en-US" altLang="zh-CN" dirty="0"/>
              <a:t>decision:</a:t>
            </a:r>
          </a:p>
          <a:p>
            <a:pPr lvl="1"/>
            <a:r>
              <a:rPr lang="en-US" altLang="zh-CN" dirty="0"/>
              <a:t>A</a:t>
            </a:r>
            <a:r>
              <a:rPr lang="en-US" dirty="0"/>
              <a:t>sk the opinions of several doctors before agreeing to a medical procedure</a:t>
            </a:r>
            <a:r>
              <a:rPr lang="en-US" altLang="zh-CN" dirty="0"/>
              <a:t>;</a:t>
            </a:r>
            <a:endParaRPr lang="en-US" dirty="0"/>
          </a:p>
          <a:p>
            <a:pPr lvl="1"/>
            <a:r>
              <a:rPr lang="en-US" altLang="zh-CN" dirty="0"/>
              <a:t>R</a:t>
            </a:r>
            <a:r>
              <a:rPr lang="en-US" dirty="0"/>
              <a:t>ead user reviews before purchasing an item (particularly big ticket items)</a:t>
            </a:r>
            <a:r>
              <a:rPr lang="en-US" altLang="zh-CN" dirty="0"/>
              <a:t>;</a:t>
            </a:r>
            <a:endParaRPr lang="en-US" dirty="0"/>
          </a:p>
          <a:p>
            <a:pPr lvl="1"/>
            <a:r>
              <a:rPr lang="en-US" altLang="zh-CN" dirty="0"/>
              <a:t>E</a:t>
            </a:r>
            <a:r>
              <a:rPr lang="en-US" dirty="0"/>
              <a:t>valuate future employees by checking their references</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Ensemble</a:t>
            </a:r>
            <a:r>
              <a:rPr lang="zh-CN" altLang="en-US" dirty="0"/>
              <a:t> </a:t>
            </a:r>
            <a:r>
              <a:rPr lang="en-US" altLang="zh-CN" dirty="0"/>
              <a:t>Learning</a:t>
            </a:r>
            <a:endParaRPr lang="en-US" dirty="0"/>
          </a:p>
        </p:txBody>
      </p:sp>
      <p:sp>
        <p:nvSpPr>
          <p:cNvPr id="3" name="Content Placeholder 2"/>
          <p:cNvSpPr>
            <a:spLocks noGrp="1"/>
          </p:cNvSpPr>
          <p:nvPr>
            <p:ph idx="1"/>
          </p:nvPr>
        </p:nvSpPr>
        <p:spPr/>
        <p:txBody>
          <a:bodyPr/>
          <a:lstStyle/>
          <a:p>
            <a:r>
              <a:rPr lang="en-US" dirty="0"/>
              <a:t>An ensemble contains a number of learners which are usually called </a:t>
            </a:r>
            <a:r>
              <a:rPr lang="en-US" dirty="0">
                <a:solidFill>
                  <a:srgbClr val="0070C0"/>
                </a:solidFill>
              </a:rPr>
              <a:t>base learners</a:t>
            </a:r>
            <a:r>
              <a:rPr lang="en-US" dirty="0"/>
              <a:t>. The generalization ability of an ensemble is usually much stronger than that of base learners.</a:t>
            </a:r>
          </a:p>
          <a:p>
            <a:r>
              <a:rPr lang="en-US" dirty="0"/>
              <a:t>Actually, ensemble learning is appealing because that it is able to </a:t>
            </a:r>
            <a:r>
              <a:rPr lang="en-US" dirty="0">
                <a:solidFill>
                  <a:srgbClr val="C00000"/>
                </a:solidFill>
              </a:rPr>
              <a:t>boost</a:t>
            </a:r>
            <a:r>
              <a:rPr lang="en-US" dirty="0"/>
              <a:t> </a:t>
            </a:r>
            <a:r>
              <a:rPr lang="en-US" dirty="0">
                <a:solidFill>
                  <a:srgbClr val="0070C0"/>
                </a:solidFill>
              </a:rPr>
              <a:t>weak learners </a:t>
            </a:r>
            <a:r>
              <a:rPr lang="en-US" dirty="0"/>
              <a:t>which are slightly better than random guess to </a:t>
            </a:r>
            <a:r>
              <a:rPr lang="en-US" dirty="0">
                <a:solidFill>
                  <a:srgbClr val="0070C0"/>
                </a:solidFill>
              </a:rPr>
              <a:t>strong learners </a:t>
            </a:r>
            <a:r>
              <a:rPr lang="en-US" dirty="0"/>
              <a:t>which can make very accurate predictions. </a:t>
            </a:r>
          </a:p>
          <a:p>
            <a:pPr lvl="1"/>
            <a:r>
              <a:rPr lang="en-US" altLang="zh-CN" dirty="0"/>
              <a:t>Base</a:t>
            </a:r>
            <a:r>
              <a:rPr lang="zh-CN" altLang="en-US" dirty="0"/>
              <a:t> </a:t>
            </a:r>
            <a:r>
              <a:rPr lang="en-US" altLang="zh-CN" dirty="0"/>
              <a:t>learners</a:t>
            </a:r>
            <a:r>
              <a:rPr lang="zh-CN" altLang="en-US" dirty="0"/>
              <a:t> </a:t>
            </a:r>
            <a:r>
              <a:rPr lang="en-US" altLang="zh-CN" dirty="0"/>
              <a:t>are</a:t>
            </a:r>
            <a:r>
              <a:rPr lang="zh-CN" altLang="en-US" dirty="0"/>
              <a:t> </a:t>
            </a:r>
            <a:r>
              <a:rPr lang="en-US" altLang="zh-CN" dirty="0"/>
              <a:t>also</a:t>
            </a:r>
            <a:r>
              <a:rPr lang="zh-CN" altLang="en-US" dirty="0"/>
              <a:t> </a:t>
            </a:r>
            <a:r>
              <a:rPr lang="en-US" altLang="zh-CN" dirty="0"/>
              <a:t>referred</a:t>
            </a:r>
            <a:r>
              <a:rPr lang="zh-CN" altLang="en-US" dirty="0"/>
              <a:t> </a:t>
            </a:r>
            <a:r>
              <a:rPr lang="en-US" altLang="zh-CN" dirty="0"/>
              <a:t>as</a:t>
            </a:r>
            <a:r>
              <a:rPr lang="zh-CN" altLang="en-US" dirty="0"/>
              <a:t> </a:t>
            </a:r>
            <a:r>
              <a:rPr lang="en-US" altLang="zh-CN" dirty="0"/>
              <a:t>weak</a:t>
            </a:r>
            <a:r>
              <a:rPr lang="zh-CN" altLang="en-US" dirty="0"/>
              <a:t> </a:t>
            </a:r>
            <a:r>
              <a:rPr lang="en-US" altLang="zh-CN" dirty="0"/>
              <a:t>learners.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Ensemble</a:t>
            </a:r>
            <a:r>
              <a:rPr lang="zh-CN" altLang="en-US" dirty="0"/>
              <a:t> </a:t>
            </a:r>
            <a:r>
              <a:rPr lang="en-US" altLang="zh-CN" dirty="0"/>
              <a:t>Learning</a:t>
            </a:r>
            <a:endParaRPr lang="en-US" dirty="0"/>
          </a:p>
        </p:txBody>
      </p:sp>
      <p:sp>
        <p:nvSpPr>
          <p:cNvPr id="3" name="Content Placeholder 2"/>
          <p:cNvSpPr>
            <a:spLocks noGrp="1"/>
          </p:cNvSpPr>
          <p:nvPr>
            <p:ph idx="1"/>
          </p:nvPr>
        </p:nvSpPr>
        <p:spPr/>
        <p:txBody>
          <a:bodyPr>
            <a:normAutofit/>
          </a:bodyPr>
          <a:lstStyle/>
          <a:p>
            <a:r>
              <a:rPr lang="en-US" dirty="0"/>
              <a:t>Base learners are usually generated from training data by </a:t>
            </a:r>
            <a:r>
              <a:rPr lang="en-US" dirty="0">
                <a:solidFill>
                  <a:srgbClr val="0070C0"/>
                </a:solidFill>
              </a:rPr>
              <a:t>a base learning algorithm </a:t>
            </a:r>
            <a:r>
              <a:rPr lang="en-US" dirty="0"/>
              <a:t>which can be</a:t>
            </a:r>
          </a:p>
          <a:p>
            <a:pPr lvl="1"/>
            <a:r>
              <a:rPr lang="en-US" dirty="0"/>
              <a:t>decision tree</a:t>
            </a:r>
          </a:p>
          <a:p>
            <a:pPr lvl="1"/>
            <a:r>
              <a:rPr lang="en-US" dirty="0"/>
              <a:t>neural network</a:t>
            </a:r>
          </a:p>
          <a:p>
            <a:pPr lvl="1"/>
            <a:r>
              <a:rPr lang="en-US" dirty="0"/>
              <a:t>or other kinds of machine learning algorithms. </a:t>
            </a:r>
          </a:p>
          <a:p>
            <a:r>
              <a:rPr lang="en-US" dirty="0"/>
              <a:t>Most ensemble methods use a </a:t>
            </a:r>
            <a:r>
              <a:rPr lang="en-US" dirty="0">
                <a:solidFill>
                  <a:srgbClr val="0070C0"/>
                </a:solidFill>
              </a:rPr>
              <a:t>single</a:t>
            </a:r>
            <a:r>
              <a:rPr lang="en-US" dirty="0"/>
              <a:t> base learning algorithm to produce </a:t>
            </a:r>
            <a:r>
              <a:rPr lang="en-US" dirty="0">
                <a:solidFill>
                  <a:srgbClr val="0070C0"/>
                </a:solidFill>
              </a:rPr>
              <a:t>homogeneous base learners</a:t>
            </a:r>
            <a:r>
              <a:rPr lang="en-US" altLang="zh-CN" dirty="0"/>
              <a:t>.</a:t>
            </a:r>
          </a:p>
          <a:p>
            <a:r>
              <a:rPr lang="en-US" altLang="zh-CN" dirty="0"/>
              <a:t>Also</a:t>
            </a:r>
            <a:r>
              <a:rPr lang="en-US" dirty="0"/>
              <a:t> some methods which use multiple learning algorithms to produce </a:t>
            </a:r>
            <a:r>
              <a:rPr lang="en-US" dirty="0">
                <a:solidFill>
                  <a:srgbClr val="0070C0"/>
                </a:solidFill>
              </a:rPr>
              <a:t>heterogeneous learners</a:t>
            </a:r>
            <a:r>
              <a:rPr lang="en-US" dirty="0"/>
              <a:t>. </a:t>
            </a:r>
          </a:p>
          <a:p>
            <a:pPr lvl="1"/>
            <a:r>
              <a:rPr lang="en-US" altLang="zh-CN" dirty="0"/>
              <a:t>No</a:t>
            </a:r>
            <a:r>
              <a:rPr lang="zh-CN" altLang="en-US" dirty="0"/>
              <a:t> </a:t>
            </a:r>
            <a:r>
              <a:rPr lang="en-US" dirty="0"/>
              <a:t>single base learning algorithm and thus, some people prefer calling the learners </a:t>
            </a:r>
            <a:r>
              <a:rPr lang="en-US" dirty="0">
                <a:solidFill>
                  <a:srgbClr val="0070C0"/>
                </a:solidFill>
              </a:rPr>
              <a:t>individual learners</a:t>
            </a:r>
            <a:r>
              <a:rPr lang="en-US" dirty="0"/>
              <a:t> or </a:t>
            </a:r>
            <a:r>
              <a:rPr lang="en-US" dirty="0">
                <a:solidFill>
                  <a:srgbClr val="0070C0"/>
                </a:solidFill>
              </a:rPr>
              <a:t>component learners</a:t>
            </a:r>
            <a:r>
              <a:rPr lang="en-US" altLang="zh-CN" dirty="0">
                <a:solidFill>
                  <a:srgbClr val="0070C0"/>
                </a:solidFill>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Ensemble</a:t>
            </a:r>
            <a:r>
              <a:rPr lang="zh-CN" altLang="en-US" dirty="0"/>
              <a:t> </a:t>
            </a:r>
            <a:r>
              <a:rPr lang="en-US" altLang="zh-CN" dirty="0"/>
              <a:t>Construction</a:t>
            </a:r>
            <a:endParaRPr lang="en-US" dirty="0"/>
          </a:p>
        </p:txBody>
      </p:sp>
      <p:sp>
        <p:nvSpPr>
          <p:cNvPr id="3" name="Content Placeholder 2"/>
          <p:cNvSpPr>
            <a:spLocks noGrp="1"/>
          </p:cNvSpPr>
          <p:nvPr>
            <p:ph idx="1"/>
          </p:nvPr>
        </p:nvSpPr>
        <p:spPr/>
        <p:txBody>
          <a:bodyPr/>
          <a:lstStyle/>
          <a:p>
            <a:r>
              <a:rPr lang="en-US" dirty="0"/>
              <a:t>Typically, an ensemble is constructed in two steps.</a:t>
            </a:r>
          </a:p>
          <a:p>
            <a:pPr lvl="1"/>
            <a:r>
              <a:rPr lang="en-US" dirty="0"/>
              <a:t>First, a number of </a:t>
            </a:r>
            <a:r>
              <a:rPr lang="en-US" dirty="0">
                <a:solidFill>
                  <a:srgbClr val="0070C0"/>
                </a:solidFill>
              </a:rPr>
              <a:t>base learners </a:t>
            </a:r>
            <a:r>
              <a:rPr lang="en-US" dirty="0"/>
              <a:t>are produced, which can be generated in a </a:t>
            </a:r>
            <a:r>
              <a:rPr lang="en-US" dirty="0">
                <a:solidFill>
                  <a:srgbClr val="0070C0"/>
                </a:solidFill>
              </a:rPr>
              <a:t>parallel</a:t>
            </a:r>
            <a:r>
              <a:rPr lang="en-US" dirty="0"/>
              <a:t> style or in a </a:t>
            </a:r>
            <a:r>
              <a:rPr lang="en-US" dirty="0">
                <a:solidFill>
                  <a:srgbClr val="0070C0"/>
                </a:solidFill>
              </a:rPr>
              <a:t>sequential </a:t>
            </a:r>
            <a:r>
              <a:rPr lang="en-US" dirty="0"/>
              <a:t>style where the generation of a base learner has influence on the generation of subsequent</a:t>
            </a:r>
            <a:r>
              <a:rPr lang="zh-CN" altLang="en-US" dirty="0"/>
              <a:t> </a:t>
            </a:r>
            <a:r>
              <a:rPr lang="en-US" altLang="zh-CN" dirty="0"/>
              <a:t>learners.</a:t>
            </a:r>
          </a:p>
          <a:p>
            <a:pPr lvl="1"/>
            <a:r>
              <a:rPr lang="en-US" dirty="0"/>
              <a:t>Then, the base learners are combined to use, </a:t>
            </a:r>
            <a:r>
              <a:rPr lang="en-US" altLang="zh-CN" dirty="0"/>
              <a:t>where</a:t>
            </a:r>
            <a:r>
              <a:rPr lang="zh-CN" altLang="en-US" dirty="0"/>
              <a:t> </a:t>
            </a:r>
            <a:r>
              <a:rPr lang="en-US" dirty="0"/>
              <a:t>among the most popular combination schemes are </a:t>
            </a:r>
            <a:r>
              <a:rPr lang="en-US" dirty="0">
                <a:solidFill>
                  <a:srgbClr val="0070C0"/>
                </a:solidFill>
              </a:rPr>
              <a:t>majority voting for classification </a:t>
            </a:r>
            <a:r>
              <a:rPr lang="en-US" dirty="0"/>
              <a:t>and </a:t>
            </a:r>
            <a:r>
              <a:rPr lang="en-US" dirty="0">
                <a:solidFill>
                  <a:srgbClr val="0070C0"/>
                </a:solidFill>
              </a:rPr>
              <a:t>weighted averaging for regression</a:t>
            </a:r>
            <a:r>
              <a:rPr lang="en-US" altLang="zh-CN" dirty="0">
                <a:solidFill>
                  <a:srgbClr val="0070C0"/>
                </a:solidFill>
              </a:rPr>
              <a:t>.</a:t>
            </a:r>
            <a:endParaRPr 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0.xml><?xml version="1.0" encoding="utf-8"?>
<p:tagLst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 name="KSO_WM_BEAUTIFY_FLAG" val=""/>
</p:tagLst>
</file>

<file path=ppt/tags/tag174.xml><?xml version="1.0" encoding="utf-8"?>
<p:tagLst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 name="KSO_WM_BEAUTIFY_FLAG" val=""/>
</p:tagLst>
</file>

<file path=ppt/tags/tag1830.xml><?xml version="1.0" encoding="utf-8"?>
<p:tagLst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233.xml><?xml version="1.0" encoding="utf-8"?>
<p:tagLst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235.xml><?xml version="1.0" encoding="utf-8"?>
<p:tagLst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241.xml><?xml version="1.0" encoding="utf-8"?>
<p:tagLst xmlns:p="http://schemas.openxmlformats.org/presentationml/2006/main">
  <p:tag name="KSO_WM_BEAUTIFY_FLAG" val=""/>
</p:tagLst>
</file>

<file path=ppt/tags/tag2410.xml><?xml version="1.0" encoding="utf-8"?>
<p:tagLst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243.xml><?xml version="1.0" encoding="utf-8"?>
<p:tagLst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0.xml><?xml version="1.0" encoding="utf-8"?>
<p:tagLst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0.xml><?xml version="1.0" encoding="utf-8"?>
<p:tagLst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0.xml><?xml version="1.0" encoding="utf-8"?>
<p:tagLst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0.xml><?xml version="1.0" encoding="utf-8"?>
<p:tagLst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sum\limits^{m}_{i=1} (h_\theta(x^{(i)})-y^{(i)})^2 \approx 0&#10;$&#10;&#10;\end{document}"/>
  <p:tag name="IGUANATEXSIZE" val="16"/>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10;$&#10;&#10;\end{document}"/>
  <p:tag name="IGUANATEXSIZE" val="24"/>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0.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theta_0 + \theta_1 x_1 + \theta_2 x_2)&#10;$&#10;&#10;\end{document}"/>
  <p:tag name="IGUANATEXSIZE" val="24"/>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g$&#10;&#10;\end{document}"/>
  <p:tag name="IGUANATEXSIZE" val="24"/>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2 + \theta_4 x_2^2$&#10;&#10;$+ \theta_5 x_1 x_2)&#10;$&#10;&#10;\end{document}"/>
  <p:tag name="IGUANATEXSIZE" val="24"/>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theta_6 x_1^3 x_2 + \dots)&#10;$&#10;&#10;\end{document}"/>
  <p:tag name="IGUANATEXSIZE" val="24"/>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0.xml><?xml version="1.0" encoding="utf-8"?>
<p:tagLst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0.xml><?xml version="1.0" encoding="utf-8"?>
<p:tagLst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 name="KSO_WM_BEAUTIFY_FLAG" val=""/>
</p:tagLst>
</file>

<file path=ppt/tags/tag51.xml><?xml version="1.0" encoding="utf-8"?>
<p:tagLst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5 =&#10;$&#10;&#10;\end{document}"/>
  <p:tag name="IGUANATEXSIZE" val="24"/>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6 =&#10;$&#10;&#10;\end{document}"/>
  <p:tag name="IGUANATEXSIZE" val="24"/>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x_{100}&#10;$&#10;\end{document}"/>
  <p:tag name="IGUANATEXSIZE" val="24"/>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theta_1 x + \theta_2 x^2 + \theta_3 x^3 + \theta_4 x^4&#10;$&#10;&#10;\end{document}"/>
  <p:tag name="IGUANATEXSIZE" val="24"/>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576.xml><?xml version="1.0" encoding="utf-8"?>
<p:tagLst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0.xml><?xml version="1.0" encoding="utf-8"?>
<p:tagLst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dots)&#10;$&#10;&#10;\end{document}"/>
  <p:tag name="IGUANATEXSIZE" val="24"/>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10;&#10;\end{document}"/>
  <p:tag name="IGUANATEXSIZE" val="24"/>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0.xml><?xml version="1.0" encoding="utf-8"?>
<p:tagLst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6964</TotalTime>
  <Words>8246</Words>
  <Application>Microsoft Macintosh PowerPoint</Application>
  <PresentationFormat>宽屏</PresentationFormat>
  <Paragraphs>1144</Paragraphs>
  <Slides>124</Slides>
  <Notes>33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124</vt:i4>
      </vt:variant>
    </vt:vector>
  </HeadingPairs>
  <TitlesOfParts>
    <vt:vector size="135" baseType="lpstr">
      <vt:lpstr>华文楷体</vt:lpstr>
      <vt:lpstr>Microsoft YaHei</vt:lpstr>
      <vt:lpstr>Arial</vt:lpstr>
      <vt:lpstr>Calibri</vt:lpstr>
      <vt:lpstr>Cambria Math</vt:lpstr>
      <vt:lpstr>Courier New</vt:lpstr>
      <vt:lpstr>Helvetica</vt:lpstr>
      <vt:lpstr>Times New Roman</vt:lpstr>
      <vt:lpstr>Wingdings</vt:lpstr>
      <vt:lpstr>Wingdings 3</vt:lpstr>
      <vt:lpstr>my</vt:lpstr>
      <vt:lpstr>PowerPoint 演示文稿</vt:lpstr>
      <vt:lpstr>Chapter 3: Supervised Learning</vt:lpstr>
      <vt:lpstr>Typical Supervised Learning</vt:lpstr>
      <vt:lpstr>Chapter 3.1: Logistic Regression</vt:lpstr>
      <vt:lpstr>Outline</vt:lpstr>
      <vt:lpstr>Classification</vt:lpstr>
      <vt:lpstr>Classification</vt:lpstr>
      <vt:lpstr>Classification</vt:lpstr>
      <vt:lpstr>Hypothesis Representation</vt:lpstr>
      <vt:lpstr>Interpretation of Hypothesis Output</vt:lpstr>
      <vt:lpstr>Decision boundary</vt:lpstr>
      <vt:lpstr>Decision boundary</vt:lpstr>
      <vt:lpstr>Non-linear decision boundaries</vt:lpstr>
      <vt:lpstr>Outline</vt:lpstr>
      <vt:lpstr>Cost function</vt:lpstr>
      <vt:lpstr>Cost function</vt:lpstr>
      <vt:lpstr>Logistic regression cost function</vt:lpstr>
      <vt:lpstr>Logistic regression cost function</vt:lpstr>
      <vt:lpstr>Logistic regression cost function</vt:lpstr>
      <vt:lpstr>Logistic regression cost function</vt:lpstr>
      <vt:lpstr>Gradient Descent</vt:lpstr>
      <vt:lpstr>Outline</vt:lpstr>
      <vt:lpstr>Multiclass classification</vt:lpstr>
      <vt:lpstr>Multiclass classification</vt:lpstr>
      <vt:lpstr>Multiclass classification</vt:lpstr>
      <vt:lpstr>Multiclass classification</vt:lpstr>
      <vt:lpstr>Outline</vt:lpstr>
      <vt:lpstr>Regularization-The problem of overfitting</vt:lpstr>
      <vt:lpstr>Example: Logistic regression</vt:lpstr>
      <vt:lpstr>Addressing overfitting</vt:lpstr>
      <vt:lpstr>Addressing overfitting</vt:lpstr>
      <vt:lpstr>Intuition</vt:lpstr>
      <vt:lpstr>Regularization</vt:lpstr>
      <vt:lpstr>Regularization</vt:lpstr>
      <vt:lpstr>Regularization</vt:lpstr>
      <vt:lpstr>Regularization</vt:lpstr>
      <vt:lpstr>Regularization: linear regression</vt:lpstr>
      <vt:lpstr>Regularization: logistic regression</vt:lpstr>
      <vt:lpstr>Regularization: logistic regression</vt:lpstr>
      <vt:lpstr>Chapter 3.2: Support Vector Machine</vt:lpstr>
      <vt:lpstr>Outline</vt:lpstr>
      <vt:lpstr>Linear Separators </vt:lpstr>
      <vt:lpstr>Which of the linear separators is optimal?</vt:lpstr>
      <vt:lpstr>Classification Margin</vt:lpstr>
      <vt:lpstr>Maximum Margin Classification</vt:lpstr>
      <vt:lpstr>Goal of SVM</vt:lpstr>
      <vt:lpstr>Linear SVM Mathematically</vt:lpstr>
      <vt:lpstr>Distance of a Point to Hyperplane</vt:lpstr>
      <vt:lpstr>Optimization Problem</vt:lpstr>
      <vt:lpstr>Optimization Problem</vt:lpstr>
      <vt:lpstr>SVM model</vt:lpstr>
      <vt:lpstr>Lagrange Multiplier (Optional)</vt:lpstr>
      <vt:lpstr>Lagrange Multiplier (Optional)</vt:lpstr>
      <vt:lpstr>Duality (Optional)</vt:lpstr>
      <vt:lpstr>Duality (Optional)</vt:lpstr>
      <vt:lpstr>Lagrange Duality (Optional)</vt:lpstr>
      <vt:lpstr>Lagrange Duality (Optional)</vt:lpstr>
      <vt:lpstr>Dual Problem (Optional)</vt:lpstr>
      <vt:lpstr>Dual Problem (Optional)</vt:lpstr>
      <vt:lpstr>Karush-Kuhn-Tucker Conditions (Optional)</vt:lpstr>
      <vt:lpstr>Optimal Margin Classifier (Optional)</vt:lpstr>
      <vt:lpstr>Dual Optimization Problem (Optional)</vt:lpstr>
      <vt:lpstr>Dual Optimization Problem (Optional)</vt:lpstr>
      <vt:lpstr>Dual Optimization Problem (Optional)</vt:lpstr>
      <vt:lpstr>Support Vectors (Optional)</vt:lpstr>
      <vt:lpstr>Chapter 3.3: Support Vector Machine II</vt:lpstr>
      <vt:lpstr>Outline</vt:lpstr>
      <vt:lpstr>Non-linearly separable case</vt:lpstr>
      <vt:lpstr>Linearly separable with small margin</vt:lpstr>
      <vt:lpstr>Soft Margin</vt:lpstr>
      <vt:lpstr>Soft Margin</vt:lpstr>
      <vt:lpstr>Optimization problem with soft margin</vt:lpstr>
      <vt:lpstr>Optimization problem with soft margin</vt:lpstr>
      <vt:lpstr>Optimization problem with soft margin (optional)</vt:lpstr>
      <vt:lpstr>Optimization problem with soft margin (optional)</vt:lpstr>
      <vt:lpstr>Optimization problem with soft margin (optional)</vt:lpstr>
      <vt:lpstr>Soft Margin SVM (optional)</vt:lpstr>
      <vt:lpstr>Soft Margin SVM</vt:lpstr>
      <vt:lpstr>Nonlinear SVM</vt:lpstr>
      <vt:lpstr>Feature Mapping</vt:lpstr>
      <vt:lpstr>Feature Mapping</vt:lpstr>
      <vt:lpstr>Feature Mapping</vt:lpstr>
      <vt:lpstr>Feature Mapping</vt:lpstr>
      <vt:lpstr>Kernel Functions</vt:lpstr>
      <vt:lpstr>Kernel Functions</vt:lpstr>
      <vt:lpstr>Kernel Functions - Examples</vt:lpstr>
      <vt:lpstr>Kernel Functions - Examples</vt:lpstr>
      <vt:lpstr>Kernel Functions - Examples</vt:lpstr>
      <vt:lpstr>Kernel Trick</vt:lpstr>
      <vt:lpstr>Kernel Trick</vt:lpstr>
      <vt:lpstr>Kernel Trick</vt:lpstr>
      <vt:lpstr>Kernel Functions</vt:lpstr>
      <vt:lpstr>Kernel Functions</vt:lpstr>
      <vt:lpstr>How to Choose Kernel Function</vt:lpstr>
      <vt:lpstr>Chapter 3.4: Emsemble Learning</vt:lpstr>
      <vt:lpstr>Ensemble Learning</vt:lpstr>
      <vt:lpstr>Ensemble Learning</vt:lpstr>
      <vt:lpstr>Ensemble Learning</vt:lpstr>
      <vt:lpstr>Ensemble Construction</vt:lpstr>
      <vt:lpstr>Ensembles Strategies</vt:lpstr>
      <vt:lpstr>Ensembles Strategies</vt:lpstr>
      <vt:lpstr>Ensemble: Another Strategy</vt:lpstr>
      <vt:lpstr>Ensemble Methods</vt:lpstr>
      <vt:lpstr>Bagging</vt:lpstr>
      <vt:lpstr>Bagging</vt:lpstr>
      <vt:lpstr>Bagging Algorithm</vt:lpstr>
      <vt:lpstr>Bagging Illustration</vt:lpstr>
      <vt:lpstr>Bias and Variance</vt:lpstr>
      <vt:lpstr>Averaging Reduce Variance</vt:lpstr>
      <vt:lpstr>When Bagging Helps?</vt:lpstr>
      <vt:lpstr>Random Forest (RF)</vt:lpstr>
      <vt:lpstr>Random Forest (RF)</vt:lpstr>
      <vt:lpstr>Boosting</vt:lpstr>
      <vt:lpstr>AdaBoost</vt:lpstr>
      <vt:lpstr>AdaBoost</vt:lpstr>
      <vt:lpstr>AdaBoost</vt:lpstr>
      <vt:lpstr>AdaBoost Algorithm</vt:lpstr>
      <vt:lpstr>AdaBoost Examples</vt:lpstr>
      <vt:lpstr>AdaBoost Examples</vt:lpstr>
      <vt:lpstr>AdaBoost Examples</vt:lpstr>
      <vt:lpstr>AdaBoost Examples</vt:lpstr>
      <vt:lpstr>AdaBoost Examples</vt:lpstr>
      <vt:lpstr>Boosting</vt:lpstr>
      <vt:lpstr>Bagging vs Boosting</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a27077</cp:lastModifiedBy>
  <cp:revision>2214</cp:revision>
  <dcterms:created xsi:type="dcterms:W3CDTF">2024-09-23T16:05:07Z</dcterms:created>
  <dcterms:modified xsi:type="dcterms:W3CDTF">2025-10-07T03:36:23Z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4587EE3C619563E0FCCDEF6631C46131_42</vt:lpwstr>
  </property>
  <property fmtid="{D5CDD505-2E9C-101B-9397-08002B2CF9AE}" pid="3" name="KSOProductBuildVer">
    <vt:lpwstr>1033-6.8.2.8850</vt:lpwstr>
  </property>
</Properties>
</file>